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4"/>
  </p:notesMasterIdLst>
  <p:handoutMasterIdLst>
    <p:handoutMasterId r:id="rId15"/>
  </p:handoutMasterIdLst>
  <p:sldIdLst>
    <p:sldId id="256" r:id="rId2"/>
    <p:sldId id="442" r:id="rId3"/>
    <p:sldId id="308" r:id="rId4"/>
    <p:sldId id="417" r:id="rId5"/>
    <p:sldId id="421" r:id="rId6"/>
    <p:sldId id="443" r:id="rId7"/>
    <p:sldId id="446" r:id="rId8"/>
    <p:sldId id="299" r:id="rId9"/>
    <p:sldId id="298" r:id="rId10"/>
    <p:sldId id="436" r:id="rId11"/>
    <p:sldId id="270" r:id="rId12"/>
    <p:sldId id="441" r:id="rId13"/>
  </p:sldIdLst>
  <p:sldSz cx="9144000" cy="5143500" type="screen16x9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944" userDrawn="1">
          <p15:clr>
            <a:srgbClr val="A4A3A4"/>
          </p15:clr>
        </p15:guide>
        <p15:guide id="4" orient="horz" pos="100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7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00">
          <p15:clr>
            <a:srgbClr val="A4A3A4"/>
          </p15:clr>
        </p15:guide>
        <p15:guide id="3" orient="horz" pos="3109">
          <p15:clr>
            <a:srgbClr val="A4A3A4"/>
          </p15:clr>
        </p15:guide>
        <p15:guide id="4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FF"/>
    <a:srgbClr val="0144FF"/>
    <a:srgbClr val="376192"/>
    <a:srgbClr val="2B3D5A"/>
    <a:srgbClr val="F53A71"/>
    <a:srgbClr val="F7D555"/>
    <a:srgbClr val="E88938"/>
    <a:srgbClr val="DA4622"/>
    <a:srgbClr val="752E1E"/>
    <a:srgbClr val="37A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6486" autoAdjust="0"/>
  </p:normalViewPr>
  <p:slideViewPr>
    <p:cSldViewPr snapToGrid="0" showGuides="1">
      <p:cViewPr varScale="1">
        <p:scale>
          <a:sx n="100" d="100"/>
          <a:sy n="100" d="100"/>
        </p:scale>
        <p:origin x="1896" y="78"/>
      </p:cViewPr>
      <p:guideLst>
        <p:guide pos="4944"/>
        <p:guide orient="horz" pos="100"/>
        <p:guide pos="560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456" y="216"/>
      </p:cViewPr>
      <p:guideLst>
        <p:guide orient="horz" pos="3126"/>
        <p:guide pos="2100"/>
        <p:guide orient="horz" pos="310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B6714-7BAF-4DAF-8232-AA0EFD3D7F80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C4779-9F3B-4023-9A64-72230967F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14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2E4AE-A23F-4D9F-B4EF-A6ED45CEC049}" type="datetimeFigureOut">
              <a:rPr lang="en-GB" smtClean="0"/>
              <a:t>22-11-2022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49404-AEEE-4B4E-B616-1BC6E4EEE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65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7109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000000"/>
              </a:solidFill>
              <a:effectLst/>
              <a:latin typeface="Graphi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322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76450" y="447675"/>
            <a:ext cx="2651125" cy="14906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588652" y="2094083"/>
            <a:ext cx="5861982" cy="6868575"/>
          </a:xfrm>
        </p:spPr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4FAD0-7528-4E1C-B55A-F5E2632A4CC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41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CBC81-3D90-4C07-A46B-74E1AAFCE45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932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i="0" dirty="0">
              <a:solidFill>
                <a:srgbClr val="000000"/>
              </a:solidFill>
              <a:effectLst/>
              <a:latin typeface="Graphi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21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444500"/>
            <a:ext cx="4064000" cy="2286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63337"/>
            <a:ext cx="5611439" cy="6068877"/>
          </a:xfrm>
        </p:spPr>
        <p:txBody>
          <a:bodyPr/>
          <a:lstStyle/>
          <a:p>
            <a:endParaRPr lang="en-GB" b="0" i="0" dirty="0">
              <a:solidFill>
                <a:srgbClr val="000000"/>
              </a:solidFill>
              <a:effectLst/>
              <a:latin typeface="Graphi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B5674-2F74-4782-996D-40F25906E4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820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444500"/>
            <a:ext cx="4064000" cy="2286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63337"/>
            <a:ext cx="5611439" cy="60688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i="0" dirty="0">
              <a:solidFill>
                <a:srgbClr val="000000"/>
              </a:solidFill>
              <a:effectLst/>
              <a:latin typeface="Graphi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B5674-2F74-4782-996D-40F25906E4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010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i="0" dirty="0">
              <a:solidFill>
                <a:srgbClr val="0D0D0D"/>
              </a:solidFill>
              <a:effectLst/>
              <a:latin typeface="MiloT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649404-AEEE-4B4E-B616-1BC6E4EEEF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468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444500"/>
            <a:ext cx="4064000" cy="2286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63337"/>
            <a:ext cx="5611439" cy="60688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B5674-2F74-4782-996D-40F25906E4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05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444500"/>
            <a:ext cx="4064000" cy="2286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63337"/>
            <a:ext cx="5611439" cy="60688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B5674-2F74-4782-996D-40F25906E44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89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444500"/>
            <a:ext cx="4064000" cy="2286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63337"/>
            <a:ext cx="5611439" cy="6068877"/>
          </a:xfrm>
        </p:spPr>
        <p:txBody>
          <a:bodyPr/>
          <a:lstStyle/>
          <a:p>
            <a:endParaRPr lang="en-GB" b="0" i="0" dirty="0">
              <a:solidFill>
                <a:srgbClr val="000000"/>
              </a:solidFill>
              <a:effectLst/>
              <a:latin typeface="inheri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B5674-2F74-4782-996D-40F25906E4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592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23975" y="444500"/>
            <a:ext cx="4064000" cy="2286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3063337"/>
            <a:ext cx="5611439" cy="60688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0" i="0" dirty="0">
              <a:solidFill>
                <a:srgbClr val="000000"/>
              </a:solidFill>
              <a:effectLst/>
              <a:latin typeface="Graphik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B5674-2F74-4782-996D-40F25906E44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45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vent Hol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8F9523-551E-0142-9D19-344D0575BD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6"/>
            <a:ext cx="9144000" cy="514263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6" y="2326924"/>
            <a:ext cx="730892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Event Name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C9034874-11D5-DA4F-9B23-34D9DE8C6D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6" y="2897418"/>
            <a:ext cx="7308923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Date of event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24730BF-C0CE-5241-87D1-096A20F0AE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0825" y="1542199"/>
            <a:ext cx="1521268" cy="63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88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orient="horz" pos="826">
          <p15:clr>
            <a:srgbClr val="FBAE40"/>
          </p15:clr>
        </p15:guide>
        <p15:guide id="3" pos="5602">
          <p15:clr>
            <a:srgbClr val="FBAE40"/>
          </p15:clr>
        </p15:guide>
        <p15:guide id="4" pos="539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mple transitions slide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5BC928-9BC5-F248-A7F3-3734723B880A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44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F86AF94-3E0F-B442-BFFF-6EE66DBC5A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448299"/>
            <a:ext cx="8642350" cy="437996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baseline="0" dirty="0">
                <a:solidFill>
                  <a:schemeClr val="bg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Simple transition slide v2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B55C91-93F2-D146-9C15-835D87D2F4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1175" y="231001"/>
            <a:ext cx="522000" cy="217298"/>
          </a:xfrm>
          <a:prstGeom prst="rect">
            <a:avLst/>
          </a:prstGeom>
        </p:spPr>
      </p:pic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B142D6C9-BFEE-744C-8EC2-8EA2C369A31E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11">
            <a:extLst>
              <a:ext uri="{FF2B5EF4-FFF2-40B4-BE49-F238E27FC236}">
                <a16:creationId xmlns:a16="http://schemas.microsoft.com/office/drawing/2014/main" id="{9E7AB45F-C5E5-BF4D-B6F9-17E9DB13D747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2022. All rights reserved. </a:t>
            </a:r>
            <a:endParaRPr lang="en-GB" sz="55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538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39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3A3AB41-103D-7046-8002-2D1DC6323D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66381" y="2236492"/>
            <a:ext cx="1611237" cy="67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89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2326924"/>
            <a:ext cx="831691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6" y="2857662"/>
            <a:ext cx="8316912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Name of presenter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A22A76E3-FACB-144E-89F4-0207A42AFB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6200000">
            <a:off x="8243583" y="734937"/>
            <a:ext cx="917611" cy="269300"/>
          </a:xfrm>
          <a:prstGeom prst="rect">
            <a:avLst/>
          </a:prstGeom>
        </p:spPr>
      </p:pic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C9034874-11D5-DA4F-9B23-34D9DE8C6D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6" y="3160965"/>
            <a:ext cx="8316912" cy="3066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Location &amp; date of presentation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24730BF-C0CE-5241-87D1-096A20F0AEB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0825" y="1542199"/>
            <a:ext cx="1521268" cy="633074"/>
          </a:xfrm>
          <a:prstGeom prst="rect">
            <a:avLst/>
          </a:prstGeom>
        </p:spPr>
      </p:pic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C2E5FB71-DFE3-B444-A769-C71490AF1071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37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orient="horz" pos="826" userDrawn="1">
          <p15:clr>
            <a:srgbClr val="FBAE40"/>
          </p15:clr>
        </p15:guide>
        <p15:guide id="3" pos="5602" userDrawn="1">
          <p15:clr>
            <a:srgbClr val="FBAE40"/>
          </p15:clr>
        </p15:guide>
        <p15:guide id="4" pos="539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Graph and 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7B6C7-20A7-0644-AFFD-0DC74CEEA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3489"/>
            <a:ext cx="7993289" cy="3922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– one line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3349B83-1EFF-784E-93D0-021CF6186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379883"/>
            <a:ext cx="8642350" cy="434767"/>
          </a:xfrm>
          <a:prstGeom prst="rect">
            <a:avLst/>
          </a:prstGeom>
        </p:spPr>
        <p:txBody>
          <a:bodyPr lIns="0" tIns="0" bIns="7200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lang="en-US" sz="12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Key point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246A33C-4CCA-D94F-B63F-FDDF33C594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69475"/>
            <a:ext cx="8642350" cy="284370"/>
          </a:xfrm>
          <a:prstGeom prst="rect">
            <a:avLst/>
          </a:prstGeom>
        </p:spPr>
        <p:txBody>
          <a:bodyPr lIns="0"/>
          <a:lstStyle>
            <a:lvl1pPr marL="0" indent="0" algn="ctr">
              <a:spcBef>
                <a:spcPts val="0"/>
              </a:spcBef>
              <a:buNone/>
              <a:defRPr lang="en-US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Graph title, centered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0A98B3-082B-774A-9572-CF25819A0B82}"/>
              </a:ext>
            </a:extLst>
          </p:cNvPr>
          <p:cNvSpPr/>
          <p:nvPr userDrawn="1"/>
        </p:nvSpPr>
        <p:spPr>
          <a:xfrm>
            <a:off x="250825" y="576000"/>
            <a:ext cx="8642350" cy="4277552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BC6A219-A130-4648-B363-F5ABAB9D8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85E2FE6-DF00-CF4E-9C6E-0A053A04CB2A}"/>
              </a:ext>
            </a:extLst>
          </p:cNvPr>
          <p:cNvSpPr/>
          <p:nvPr userDrawn="1"/>
        </p:nvSpPr>
        <p:spPr>
          <a:xfrm>
            <a:off x="3362917" y="4840464"/>
            <a:ext cx="2418166" cy="25200"/>
          </a:xfrm>
          <a:prstGeom prst="rect">
            <a:avLst/>
          </a:prstGeom>
          <a:solidFill>
            <a:srgbClr val="0044FF"/>
          </a:solidFill>
          <a:ln w="6350">
            <a:solidFill>
              <a:srgbClr val="0044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5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602" userDrawn="1">
          <p15:clr>
            <a:srgbClr val="FBAE40"/>
          </p15:clr>
        </p15:guide>
        <p15:guide id="3" orient="horz" pos="100" userDrawn="1">
          <p15:clr>
            <a:srgbClr val="FBAE40"/>
          </p15:clr>
        </p15:guide>
        <p15:guide id="4" pos="53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Graph and No Key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7B6C7-20A7-0644-AFFD-0DC74CEEAA6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3489"/>
            <a:ext cx="7993289" cy="39223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0"/>
              </a:spcBef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– one line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246A33C-4CCA-D94F-B63F-FDDF33C594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69475"/>
            <a:ext cx="8642350" cy="284370"/>
          </a:xfrm>
          <a:prstGeom prst="rect">
            <a:avLst/>
          </a:prstGeom>
        </p:spPr>
        <p:txBody>
          <a:bodyPr lIns="0"/>
          <a:lstStyle>
            <a:lvl1pPr marL="0" indent="0" algn="ctr">
              <a:spcBef>
                <a:spcPts val="0"/>
              </a:spcBef>
              <a:buNone/>
              <a:defRPr lang="en-US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Graph title, centered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0A98B3-082B-774A-9572-CF25819A0B82}"/>
              </a:ext>
            </a:extLst>
          </p:cNvPr>
          <p:cNvSpPr/>
          <p:nvPr userDrawn="1"/>
        </p:nvSpPr>
        <p:spPr>
          <a:xfrm>
            <a:off x="250825" y="576000"/>
            <a:ext cx="8642350" cy="4262236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B09F562-73F0-B74E-9D0B-A9A3CB8E23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41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602">
          <p15:clr>
            <a:srgbClr val="FBAE40"/>
          </p15:clr>
        </p15:guide>
        <p15:guide id="3" orient="horz" pos="100">
          <p15:clr>
            <a:srgbClr val="FBAE40"/>
          </p15:clr>
        </p15:guide>
        <p15:guide id="4" pos="539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1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441CA57-6943-9F41-9E1E-50E2F585B9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4878"/>
            <a:ext cx="7993290" cy="4347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– body text in one column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A7C0A-1BA5-C74C-BEC1-1A990858C7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787179"/>
            <a:ext cx="7993290" cy="3976207"/>
          </a:xfrm>
          <a:prstGeom prst="rect">
            <a:avLst/>
          </a:prstGeom>
        </p:spPr>
        <p:txBody>
          <a:bodyPr lIns="0"/>
          <a:lstStyle>
            <a:lvl1pPr marL="144000" indent="-144000">
              <a:spcBef>
                <a:spcPts val="15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450BA2-3CA5-A947-8BB1-EEE167E99331}"/>
              </a:ext>
            </a:extLst>
          </p:cNvPr>
          <p:cNvCxnSpPr>
            <a:cxnSpLocks/>
          </p:cNvCxnSpPr>
          <p:nvPr userDrawn="1"/>
        </p:nvCxnSpPr>
        <p:spPr>
          <a:xfrm flipV="1">
            <a:off x="250825" y="576000"/>
            <a:ext cx="8642350" cy="902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1060A425-25A1-3443-A9BE-3F4ABC15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6630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" userDrawn="1">
          <p15:clr>
            <a:srgbClr val="FBAE40"/>
          </p15:clr>
        </p15:guide>
        <p15:guide id="2" pos="158" userDrawn="1">
          <p15:clr>
            <a:srgbClr val="FBAE40"/>
          </p15:clr>
        </p15:guide>
        <p15:guide id="3" orient="horz" pos="214" userDrawn="1">
          <p15:clr>
            <a:srgbClr val="FBAE40"/>
          </p15:clr>
        </p15:guide>
        <p15:guide id="4" pos="5602" userDrawn="1">
          <p15:clr>
            <a:srgbClr val="FBAE40"/>
          </p15:clr>
        </p15:guide>
        <p15:guide id="5" pos="539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two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8441CA57-6943-9F41-9E1E-50E2F585B99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64878"/>
            <a:ext cx="7993289" cy="4347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9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 – body text in two columns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8450BA2-3CA5-A947-8BB1-EEE167E99331}"/>
              </a:ext>
            </a:extLst>
          </p:cNvPr>
          <p:cNvCxnSpPr>
            <a:cxnSpLocks/>
          </p:cNvCxnSpPr>
          <p:nvPr userDrawn="1"/>
        </p:nvCxnSpPr>
        <p:spPr>
          <a:xfrm flipV="1">
            <a:off x="250825" y="576000"/>
            <a:ext cx="8642350" cy="902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1060A425-25A1-3443-A9BE-3F4ABC1587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EF7B2F5-10F5-C24F-BEBF-8DC8B3E598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0825" y="787179"/>
            <a:ext cx="8642350" cy="3976207"/>
          </a:xfrm>
          <a:prstGeom prst="rect">
            <a:avLst/>
          </a:prstGeom>
        </p:spPr>
        <p:txBody>
          <a:bodyPr lIns="0" numCol="2" spcCol="180000"/>
          <a:lstStyle>
            <a:lvl1pPr marL="144000" indent="-144000">
              <a:spcBef>
                <a:spcPts val="1500"/>
              </a:spcBef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144000">
              <a:spcBef>
                <a:spcPts val="500"/>
              </a:spcBef>
              <a:spcAft>
                <a:spcPts val="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4116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">
          <p15:clr>
            <a:srgbClr val="FBAE40"/>
          </p15:clr>
        </p15:guide>
        <p15:guide id="2" pos="158">
          <p15:clr>
            <a:srgbClr val="FBAE40"/>
          </p15:clr>
        </p15:guide>
        <p15:guide id="3" orient="horz" pos="214">
          <p15:clr>
            <a:srgbClr val="FBAE40"/>
          </p15:clr>
        </p15:guide>
        <p15:guide id="4" pos="5602">
          <p15:clr>
            <a:srgbClr val="FBAE40"/>
          </p15:clr>
        </p15:guide>
        <p15:guide id="5" pos="539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Point, no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8388F3BA-6D4F-AD4D-BC19-B728482D6C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490837"/>
            <a:ext cx="8642350" cy="4272549"/>
          </a:xfrm>
          <a:prstGeom prst="rect">
            <a:avLst/>
          </a:prstGeom>
        </p:spPr>
        <p:txBody>
          <a:bodyPr lIns="360000" rIns="360000" anchor="ctr" anchorCtr="0"/>
          <a:lstStyle>
            <a:lvl1pPr marL="0" indent="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buFont typeface="Arial" panose="020B0604020202020204" pitchFamily="34" charset="0"/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20000" indent="-14400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000" indent="-14400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00" indent="-144000" algn="ctr">
              <a:spcBef>
                <a:spcPts val="0"/>
              </a:spcBef>
              <a:spcAft>
                <a:spcPts val="400"/>
              </a:spcAft>
              <a:buClr>
                <a:schemeClr val="tx1"/>
              </a:buCl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This slide can be used to highlight a standout quote or key finding.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716B70B-E096-584E-8446-CBF857AB2C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326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0">
          <p15:clr>
            <a:srgbClr val="FBAE40"/>
          </p15:clr>
        </p15:guide>
        <p15:guide id="2" pos="158">
          <p15:clr>
            <a:srgbClr val="FBAE40"/>
          </p15:clr>
        </p15:guide>
        <p15:guide id="3" orient="horz" pos="1620">
          <p15:clr>
            <a:srgbClr val="FBAE40"/>
          </p15:clr>
        </p15:guide>
        <p15:guide id="4" pos="5602">
          <p15:clr>
            <a:srgbClr val="FBAE40"/>
          </p15:clr>
        </p15:guide>
        <p15:guide id="5" pos="539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D95F3DF4-8EA0-6440-9F6C-69B61C55484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804726"/>
            <a:ext cx="8316913" cy="519694"/>
          </a:xfrm>
          <a:prstGeom prst="rect">
            <a:avLst/>
          </a:prstGeom>
        </p:spPr>
        <p:txBody>
          <a:bodyPr lIns="0" anchor="b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2800" b="1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Transition slide with extra info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35992F8-323D-EF4B-867E-02F746EE31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2339080"/>
            <a:ext cx="8316913" cy="2932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Line 1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56184C6-4F83-044B-B28D-60A04D01A54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3596" y="2646651"/>
            <a:ext cx="8316913" cy="293284"/>
          </a:xfrm>
          <a:prstGeom prst="rect">
            <a:avLst/>
          </a:prstGeom>
        </p:spPr>
        <p:txBody>
          <a:bodyPr lIns="0">
            <a:noAutofit/>
          </a:bodyPr>
          <a:lstStyle>
            <a:lvl1pPr marL="216000" marR="0" indent="-2160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 lang="en-US" sz="1400" kern="1200" baseline="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216000" marR="0" lvl="0" indent="-21600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 dirty="0"/>
              <a:t>Line 2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3B69BCF-B964-9B47-BB18-D1EDE43D40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8" name="Footer Placeholder 11">
            <a:extLst>
              <a:ext uri="{FF2B5EF4-FFF2-40B4-BE49-F238E27FC236}">
                <a16:creationId xmlns:a16="http://schemas.microsoft.com/office/drawing/2014/main" id="{B01EC7E4-7767-A640-987A-121CEFB16F01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ooter Placeholder 11">
            <a:extLst>
              <a:ext uri="{FF2B5EF4-FFF2-40B4-BE49-F238E27FC236}">
                <a16:creationId xmlns:a16="http://schemas.microsoft.com/office/drawing/2014/main" id="{C68431E3-186F-A849-A7F4-37A23CC394EF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2022. All rights reserved. </a:t>
            </a:r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58" userDrawn="1">
          <p15:clr>
            <a:srgbClr val="FBAE40"/>
          </p15:clr>
        </p15:guide>
        <p15:guide id="2" pos="539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mple transitions slide v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9F86AF94-3E0F-B442-BFFF-6EE66DBC5A4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448299"/>
            <a:ext cx="8642350" cy="4379969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lang="en-US" sz="2800" b="1" kern="1200" baseline="0" dirty="0">
                <a:solidFill>
                  <a:srgbClr val="0044FF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Simple transition slide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69619F63-6760-6948-9875-A24ABB38BA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1367" y="231150"/>
            <a:ext cx="521808" cy="217149"/>
          </a:xfrm>
          <a:prstGeom prst="rect">
            <a:avLst/>
          </a:prstGeom>
        </p:spPr>
      </p:pic>
      <p:sp>
        <p:nvSpPr>
          <p:cNvPr id="4" name="Footer Placeholder 11">
            <a:extLst>
              <a:ext uri="{FF2B5EF4-FFF2-40B4-BE49-F238E27FC236}">
                <a16:creationId xmlns:a16="http://schemas.microsoft.com/office/drawing/2014/main" id="{FF0730F9-6847-7A41-8261-EB3DD35E8188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23DDA43C-6E24-0E4D-90DE-7B6674E303FD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2022. All rights reserved. </a:t>
            </a:r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851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58">
          <p15:clr>
            <a:srgbClr val="FBAE40"/>
          </p15:clr>
        </p15:guide>
        <p15:guide id="2" pos="539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1">
            <a:extLst>
              <a:ext uri="{FF2B5EF4-FFF2-40B4-BE49-F238E27FC236}">
                <a16:creationId xmlns:a16="http://schemas.microsoft.com/office/drawing/2014/main" id="{73A191AD-991B-394A-B906-00EE56EBDCE2}"/>
              </a:ext>
            </a:extLst>
          </p:cNvPr>
          <p:cNvSpPr txBox="1">
            <a:spLocks/>
          </p:cNvSpPr>
          <p:nvPr userDrawn="1"/>
        </p:nvSpPr>
        <p:spPr>
          <a:xfrm>
            <a:off x="250825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IEA 2022. All rights reserved. </a:t>
            </a:r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11">
            <a:extLst>
              <a:ext uri="{FF2B5EF4-FFF2-40B4-BE49-F238E27FC236}">
                <a16:creationId xmlns:a16="http://schemas.microsoft.com/office/drawing/2014/main" id="{BB6901B4-351B-EC4D-98D3-6E2470A8B6FB}"/>
              </a:ext>
            </a:extLst>
          </p:cNvPr>
          <p:cNvSpPr txBox="1">
            <a:spLocks/>
          </p:cNvSpPr>
          <p:nvPr userDrawn="1"/>
        </p:nvSpPr>
        <p:spPr>
          <a:xfrm>
            <a:off x="7725513" y="4890053"/>
            <a:ext cx="1219200" cy="18572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50" b="0" kern="1200" dirty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DF463BBC-3631-0E47-99CF-9B840D4BCF9B}" type="slidenum">
              <a:rPr lang="en-US" sz="550" b="0" kern="1200" smtClean="0">
                <a:solidFill>
                  <a:schemeClr val="tx1">
                    <a:tint val="7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GB" sz="550" b="0" dirty="0">
              <a:solidFill>
                <a:srgbClr val="000000">
                  <a:tint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3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684" r:id="rId2"/>
    <p:sldLayoutId id="2147483703" r:id="rId3"/>
    <p:sldLayoutId id="2147483711" r:id="rId4"/>
    <p:sldLayoutId id="2147483704" r:id="rId5"/>
    <p:sldLayoutId id="2147483714" r:id="rId6"/>
    <p:sldLayoutId id="2147483710" r:id="rId7"/>
    <p:sldLayoutId id="2147483708" r:id="rId8"/>
    <p:sldLayoutId id="2147483712" r:id="rId9"/>
    <p:sldLayoutId id="2147483713" r:id="rId10"/>
    <p:sldLayoutId id="214748370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spcBef>
          <a:spcPts val="2200"/>
        </a:spcBef>
        <a:buClr>
          <a:schemeClr val="bg1">
            <a:lumMod val="65000"/>
          </a:schemeClr>
        </a:buClr>
        <a:buSzPct val="100000"/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spcBef>
          <a:spcPts val="500"/>
        </a:spcBef>
        <a:buClr>
          <a:schemeClr val="bg1">
            <a:lumMod val="65000"/>
          </a:schemeClr>
        </a:buClr>
        <a:buSzPct val="100000"/>
        <a:buFont typeface="Segoe UI" panose="020B0502040204020203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180000" algn="l" defTabSz="914400" rtl="0" eaLnBrk="1" latinLnBrk="0" hangingPunct="1">
        <a:spcBef>
          <a:spcPts val="500"/>
        </a:spcBef>
        <a:buClr>
          <a:schemeClr val="bg1">
            <a:lumMod val="75000"/>
          </a:schemeClr>
        </a:buClr>
        <a:buFont typeface="Segoe UI" panose="020B0502040204020203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∙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▫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CE01DD-E0BF-7D47-A524-13AD45D9C8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200" dirty="0"/>
              <a:t>Outlook for the global energy sector and energy transitions</a:t>
            </a:r>
            <a:endParaRPr lang="en-US" sz="2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D93E7B-0CC3-C645-9D81-5A556AEA57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0826" y="3637215"/>
            <a:ext cx="8316912" cy="30668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24 November 2022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4E602B6-1339-9742-B4D0-B105AA8853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Oil and Gas in the context of energy security and transition – Joint TCP Workshop</a:t>
            </a:r>
          </a:p>
          <a:p>
            <a:r>
              <a:rPr lang="en-US" dirty="0"/>
              <a:t>Carl Greenfield, International Energy Agency</a:t>
            </a:r>
          </a:p>
        </p:txBody>
      </p:sp>
    </p:spTree>
    <p:extLst>
      <p:ext uri="{BB962C8B-B14F-4D97-AF65-F5344CB8AC3E}">
        <p14:creationId xmlns:p14="http://schemas.microsoft.com/office/powerpoint/2010/main" val="2320559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946F198-AEE5-426C-89D4-67ECBB8ACD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6" y="232070"/>
            <a:ext cx="7993289" cy="392239"/>
          </a:xfrm>
        </p:spPr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8031E5-4CDA-4B1E-934C-B853A7ABFD86}"/>
              </a:ext>
            </a:extLst>
          </p:cNvPr>
          <p:cNvSpPr txBox="1"/>
          <p:nvPr/>
        </p:nvSpPr>
        <p:spPr>
          <a:xfrm>
            <a:off x="356400" y="624308"/>
            <a:ext cx="8442414" cy="3467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43" indent="-285743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Russia’s invasion of Ukraine has sparked a global energy crisis</a:t>
            </a:r>
          </a:p>
          <a:p>
            <a:pPr marL="285743" indent="-285743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With energy markets remaining extremely vulnerable, today’s energy shock is a reminder of the fragility and unsustainability of our current energy system.</a:t>
            </a:r>
          </a:p>
          <a:p>
            <a:pPr marL="285743" indent="-285743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Policy responses are fast-tracking the emergence of a clean energy economy and today’s stronger policy settings bring a fossil fuel peak into view</a:t>
            </a:r>
          </a:p>
          <a:p>
            <a:pPr marL="285743" indent="-285743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Led by clean electricity, some sectors are poised for a faster transformation</a:t>
            </a:r>
          </a:p>
          <a:p>
            <a:pPr marL="285743" indent="-285743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There needs to be a focus on affordable, secure transitions based on resilient supply chains</a:t>
            </a:r>
          </a:p>
          <a:p>
            <a:pPr marL="285743" indent="-285743"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350" dirty="0">
                <a:latin typeface="Arial" panose="020B0604020202020204" pitchFamily="34" charset="0"/>
                <a:cs typeface="Arial" panose="020B0604020202020204" pitchFamily="34" charset="0"/>
              </a:rPr>
              <a:t>The energy crisis promises to be a historic turning point towards a cleaner and more secure energy system</a:t>
            </a:r>
          </a:p>
        </p:txBody>
      </p:sp>
    </p:spTree>
    <p:extLst>
      <p:ext uri="{BB962C8B-B14F-4D97-AF65-F5344CB8AC3E}">
        <p14:creationId xmlns:p14="http://schemas.microsoft.com/office/powerpoint/2010/main" val="2345305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7045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Line 16">
            <a:extLst>
              <a:ext uri="{FF2B5EF4-FFF2-40B4-BE49-F238E27FC236}">
                <a16:creationId xmlns:a16="http://schemas.microsoft.com/office/drawing/2014/main" id="{9DB0A4AE-E438-4188-9C80-FB6231389C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7375" y="1243715"/>
            <a:ext cx="6299100" cy="0"/>
          </a:xfrm>
          <a:prstGeom prst="line">
            <a:avLst/>
          </a:prstGeom>
          <a:noFill/>
          <a:ln w="15875" cap="rnd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GB" sz="12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2" name="Line 16">
            <a:extLst>
              <a:ext uri="{FF2B5EF4-FFF2-40B4-BE49-F238E27FC236}">
                <a16:creationId xmlns:a16="http://schemas.microsoft.com/office/drawing/2014/main" id="{AA0D3ED1-D7A2-4500-B4AB-06F07E311C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7375" y="1790627"/>
            <a:ext cx="6299100" cy="0"/>
          </a:xfrm>
          <a:prstGeom prst="line">
            <a:avLst/>
          </a:prstGeom>
          <a:noFill/>
          <a:ln w="15875" cap="rnd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GB" sz="12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3" name="Line 16">
            <a:extLst>
              <a:ext uri="{FF2B5EF4-FFF2-40B4-BE49-F238E27FC236}">
                <a16:creationId xmlns:a16="http://schemas.microsoft.com/office/drawing/2014/main" id="{52441DFF-A82D-49AD-BCA6-C119BEFCA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7375" y="2337539"/>
            <a:ext cx="6299100" cy="0"/>
          </a:xfrm>
          <a:prstGeom prst="line">
            <a:avLst/>
          </a:prstGeom>
          <a:noFill/>
          <a:ln w="15875" cap="rnd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GB" sz="12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4" name="Line 16">
            <a:extLst>
              <a:ext uri="{FF2B5EF4-FFF2-40B4-BE49-F238E27FC236}">
                <a16:creationId xmlns:a16="http://schemas.microsoft.com/office/drawing/2014/main" id="{5DE74A54-0EFF-4DC5-9C8A-95CC3AC110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7375" y="2884451"/>
            <a:ext cx="6299100" cy="0"/>
          </a:xfrm>
          <a:prstGeom prst="line">
            <a:avLst/>
          </a:prstGeom>
          <a:noFill/>
          <a:ln w="15875" cap="rnd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GB" sz="12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75" name="Line 16">
            <a:extLst>
              <a:ext uri="{FF2B5EF4-FFF2-40B4-BE49-F238E27FC236}">
                <a16:creationId xmlns:a16="http://schemas.microsoft.com/office/drawing/2014/main" id="{7A674A9F-097B-4878-9C97-8CC7E35800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7375" y="3431363"/>
            <a:ext cx="6299100" cy="0"/>
          </a:xfrm>
          <a:prstGeom prst="line">
            <a:avLst/>
          </a:prstGeom>
          <a:noFill/>
          <a:ln w="15875" cap="rnd">
            <a:solidFill>
              <a:schemeClr val="bg1">
                <a:lumMod val="75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378"/>
            <a:endParaRPr lang="en-GB" sz="1200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Keeping the door to 1.5 °C open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50826" y="4379884"/>
            <a:ext cx="8642350" cy="492906"/>
          </a:xfrm>
        </p:spPr>
        <p:txBody>
          <a:bodyPr vert="horz" lIns="0" tIns="0" rIns="68580" bIns="5400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GB" dirty="0"/>
              <a:t>Policy and technology progress since 2015 has shaved 1 °C off projected warming, a step in the right direction;</a:t>
            </a:r>
          </a:p>
          <a:p>
            <a:pPr>
              <a:lnSpc>
                <a:spcPct val="100000"/>
              </a:lnSpc>
            </a:pPr>
            <a:r>
              <a:rPr lang="en-GB" dirty="0"/>
              <a:t> 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1627002" y="800888"/>
            <a:ext cx="6728723" cy="264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 Placeholder 3"/>
          <p:cNvSpPr txBox="1">
            <a:spLocks/>
          </p:cNvSpPr>
          <p:nvPr/>
        </p:nvSpPr>
        <p:spPr>
          <a:xfrm>
            <a:off x="409532" y="669600"/>
            <a:ext cx="8642350" cy="284370"/>
          </a:xfrm>
          <a:prstGeom prst="rect">
            <a:avLst/>
          </a:prstGeom>
        </p:spPr>
        <p:txBody>
          <a:bodyPr lIns="0"/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100000"/>
              <a:buFont typeface="Calibri" panose="020F0502020204030204" pitchFamily="34" charset="0"/>
              <a:buNone/>
              <a:defRPr lang="en-US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540000" indent="-180000" algn="l" defTabSz="914400" rtl="0" eaLnBrk="1" latinLnBrk="0" hangingPunct="1">
              <a:spcBef>
                <a:spcPts val="500"/>
              </a:spcBef>
              <a:buClr>
                <a:schemeClr val="bg1">
                  <a:lumMod val="65000"/>
                </a:schemeClr>
              </a:buClr>
              <a:buSzPct val="100000"/>
              <a:buFont typeface="Segoe UI" panose="020B0502040204020203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6000" indent="-180000" algn="l" defTabSz="914400" rtl="0" eaLnBrk="1" latinLnBrk="0" hangingPunct="1">
              <a:spcBef>
                <a:spcPts val="500"/>
              </a:spcBef>
              <a:buClr>
                <a:schemeClr val="bg1">
                  <a:lumMod val="75000"/>
                </a:schemeClr>
              </a:buClr>
              <a:buFont typeface="Segoe UI" panose="020B0502040204020203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∙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▫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Global energy related CO</a:t>
            </a:r>
            <a:r>
              <a:rPr lang="en-GB" baseline="-25000" dirty="0"/>
              <a:t>2</a:t>
            </a:r>
            <a:r>
              <a:rPr lang="en-GB" dirty="0"/>
              <a:t> emissions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76347" y="2730500"/>
            <a:ext cx="314325" cy="12477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Freeform 7"/>
          <p:cNvSpPr>
            <a:spLocks noEditPoints="1"/>
          </p:cNvSpPr>
          <p:nvPr/>
        </p:nvSpPr>
        <p:spPr bwMode="auto">
          <a:xfrm>
            <a:off x="2014539" y="1974851"/>
            <a:ext cx="2205038" cy="2003425"/>
          </a:xfrm>
          <a:custGeom>
            <a:avLst/>
            <a:gdLst>
              <a:gd name="T0" fmla="*/ 0 w 1389"/>
              <a:gd name="T1" fmla="*/ 502 h 1262"/>
              <a:gd name="T2" fmla="*/ 199 w 1389"/>
              <a:gd name="T3" fmla="*/ 502 h 1262"/>
              <a:gd name="T4" fmla="*/ 199 w 1389"/>
              <a:gd name="T5" fmla="*/ 1262 h 1262"/>
              <a:gd name="T6" fmla="*/ 0 w 1389"/>
              <a:gd name="T7" fmla="*/ 1262 h 1262"/>
              <a:gd name="T8" fmla="*/ 0 w 1389"/>
              <a:gd name="T9" fmla="*/ 502 h 1262"/>
              <a:gd name="T10" fmla="*/ 397 w 1389"/>
              <a:gd name="T11" fmla="*/ 403 h 1262"/>
              <a:gd name="T12" fmla="*/ 595 w 1389"/>
              <a:gd name="T13" fmla="*/ 403 h 1262"/>
              <a:gd name="T14" fmla="*/ 595 w 1389"/>
              <a:gd name="T15" fmla="*/ 1262 h 1262"/>
              <a:gd name="T16" fmla="*/ 397 w 1389"/>
              <a:gd name="T17" fmla="*/ 1262 h 1262"/>
              <a:gd name="T18" fmla="*/ 397 w 1389"/>
              <a:gd name="T19" fmla="*/ 403 h 1262"/>
              <a:gd name="T20" fmla="*/ 794 w 1389"/>
              <a:gd name="T21" fmla="*/ 130 h 1262"/>
              <a:gd name="T22" fmla="*/ 993 w 1389"/>
              <a:gd name="T23" fmla="*/ 130 h 1262"/>
              <a:gd name="T24" fmla="*/ 993 w 1389"/>
              <a:gd name="T25" fmla="*/ 1262 h 1262"/>
              <a:gd name="T26" fmla="*/ 794 w 1389"/>
              <a:gd name="T27" fmla="*/ 1262 h 1262"/>
              <a:gd name="T28" fmla="*/ 794 w 1389"/>
              <a:gd name="T29" fmla="*/ 130 h 1262"/>
              <a:gd name="T30" fmla="*/ 1190 w 1389"/>
              <a:gd name="T31" fmla="*/ 0 h 1262"/>
              <a:gd name="T32" fmla="*/ 1389 w 1389"/>
              <a:gd name="T33" fmla="*/ 0 h 1262"/>
              <a:gd name="T34" fmla="*/ 1389 w 1389"/>
              <a:gd name="T35" fmla="*/ 1262 h 1262"/>
              <a:gd name="T36" fmla="*/ 1190 w 1389"/>
              <a:gd name="T37" fmla="*/ 1262 h 1262"/>
              <a:gd name="T38" fmla="*/ 1190 w 1389"/>
              <a:gd name="T39" fmla="*/ 0 h 1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389" h="1262">
                <a:moveTo>
                  <a:pt x="0" y="502"/>
                </a:moveTo>
                <a:lnTo>
                  <a:pt x="199" y="502"/>
                </a:lnTo>
                <a:lnTo>
                  <a:pt x="199" y="1262"/>
                </a:lnTo>
                <a:lnTo>
                  <a:pt x="0" y="1262"/>
                </a:lnTo>
                <a:lnTo>
                  <a:pt x="0" y="502"/>
                </a:lnTo>
                <a:close/>
                <a:moveTo>
                  <a:pt x="397" y="403"/>
                </a:moveTo>
                <a:lnTo>
                  <a:pt x="595" y="403"/>
                </a:lnTo>
                <a:lnTo>
                  <a:pt x="595" y="1262"/>
                </a:lnTo>
                <a:lnTo>
                  <a:pt x="397" y="1262"/>
                </a:lnTo>
                <a:lnTo>
                  <a:pt x="397" y="403"/>
                </a:lnTo>
                <a:close/>
                <a:moveTo>
                  <a:pt x="794" y="130"/>
                </a:moveTo>
                <a:lnTo>
                  <a:pt x="993" y="130"/>
                </a:lnTo>
                <a:lnTo>
                  <a:pt x="993" y="1262"/>
                </a:lnTo>
                <a:lnTo>
                  <a:pt x="794" y="1262"/>
                </a:lnTo>
                <a:lnTo>
                  <a:pt x="794" y="130"/>
                </a:lnTo>
                <a:close/>
                <a:moveTo>
                  <a:pt x="1190" y="0"/>
                </a:moveTo>
                <a:lnTo>
                  <a:pt x="1389" y="0"/>
                </a:lnTo>
                <a:lnTo>
                  <a:pt x="1389" y="1262"/>
                </a:lnTo>
                <a:lnTo>
                  <a:pt x="1190" y="1262"/>
                </a:lnTo>
                <a:lnTo>
                  <a:pt x="1190" y="0"/>
                </a:lnTo>
                <a:close/>
              </a:path>
            </a:pathLst>
          </a:custGeom>
          <a:solidFill>
            <a:srgbClr val="DDD9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965473" y="3300414"/>
            <a:ext cx="315913" cy="6778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076347" y="2255839"/>
            <a:ext cx="314325" cy="4746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965473" y="2230439"/>
            <a:ext cx="315913" cy="10699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5076347" y="2000250"/>
            <a:ext cx="314325" cy="2555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076347" y="1639889"/>
            <a:ext cx="314325" cy="36036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6965473" y="1068388"/>
            <a:ext cx="315913" cy="11620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1857375" y="3978275"/>
            <a:ext cx="6299200" cy="0"/>
          </a:xfrm>
          <a:prstGeom prst="line">
            <a:avLst/>
          </a:prstGeom>
          <a:noFill/>
          <a:ln w="317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568450" y="3343276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>
                <a:solidFill>
                  <a:srgbClr val="000000"/>
                </a:solidFill>
                <a:cs typeface="Arial" panose="020B0604020202020204" pitchFamily="34" charset="0"/>
              </a:rPr>
              <a:t> 10</a:t>
            </a:r>
            <a:endParaRPr lang="en-US" altLang="en-US" sz="1050">
              <a:cs typeface="Arial" panose="020B0604020202020204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1568450" y="2798764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>
                <a:solidFill>
                  <a:srgbClr val="000000"/>
                </a:solidFill>
                <a:cs typeface="Arial" panose="020B0604020202020204" pitchFamily="34" charset="0"/>
              </a:rPr>
              <a:t> 20</a:t>
            </a:r>
            <a:endParaRPr lang="en-US" altLang="en-US" sz="1050">
              <a:cs typeface="Arial" panose="020B0604020202020204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1568450" y="2249489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>
                <a:solidFill>
                  <a:srgbClr val="000000"/>
                </a:solidFill>
                <a:cs typeface="Arial" panose="020B0604020202020204" pitchFamily="34" charset="0"/>
              </a:rPr>
              <a:t> 30</a:t>
            </a:r>
            <a:endParaRPr lang="en-US" altLang="en-US" sz="1050">
              <a:cs typeface="Arial" panose="020B0604020202020204" pitchFamily="3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568450" y="1703389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 40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1568450" y="1157289"/>
            <a:ext cx="18755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 50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038351" y="4022726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1990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2668589" y="4022726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>
                <a:solidFill>
                  <a:srgbClr val="000000"/>
                </a:solidFill>
                <a:cs typeface="Arial" panose="020B0604020202020204" pitchFamily="34" charset="0"/>
              </a:rPr>
              <a:t>2000</a:t>
            </a:r>
            <a:endParaRPr lang="en-US" altLang="en-US" sz="1050">
              <a:cs typeface="Arial" panose="020B0604020202020204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3297239" y="4022726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>
                <a:solidFill>
                  <a:srgbClr val="000000"/>
                </a:solidFill>
                <a:cs typeface="Arial" panose="020B0604020202020204" pitchFamily="34" charset="0"/>
              </a:rPr>
              <a:t>2010</a:t>
            </a:r>
            <a:endParaRPr lang="en-US" altLang="en-US" sz="1050">
              <a:cs typeface="Arial" panose="020B0604020202020204" pitchFamily="34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927476" y="4022726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>
                <a:solidFill>
                  <a:srgbClr val="000000"/>
                </a:solidFill>
                <a:cs typeface="Arial" panose="020B0604020202020204" pitchFamily="34" charset="0"/>
              </a:rPr>
              <a:t>2021</a:t>
            </a:r>
            <a:endParaRPr lang="en-US" altLang="en-US" sz="1050">
              <a:cs typeface="Arial" panose="020B0604020202020204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5076348" y="4022726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2030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6981563" y="4022726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2050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5893804" y="1275480"/>
            <a:ext cx="56265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US" altLang="en-US" sz="1050" dirty="0">
                <a:solidFill>
                  <a:srgbClr val="FF0000"/>
                </a:solidFill>
                <a:cs typeface="Arial" panose="020B0604020202020204" pitchFamily="34" charset="0"/>
              </a:rPr>
              <a:t>Pre-Paris</a:t>
            </a:r>
          </a:p>
          <a:p>
            <a:pPr algn="ctr" defTabSz="914378"/>
            <a:r>
              <a:rPr lang="en-US" altLang="en-US" sz="1050" dirty="0">
                <a:solidFill>
                  <a:srgbClr val="FF0000"/>
                </a:solidFill>
                <a:cs typeface="Arial" panose="020B0604020202020204" pitchFamily="34" charset="0"/>
              </a:rPr>
              <a:t>baseline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5770132" y="1821403"/>
            <a:ext cx="810000" cy="48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US" altLang="en-US" sz="1050" dirty="0">
                <a:solidFill>
                  <a:srgbClr val="4BACC6"/>
                </a:solidFill>
                <a:cs typeface="Arial" panose="020B0604020202020204" pitchFamily="34" charset="0"/>
              </a:rPr>
              <a:t>Stated</a:t>
            </a:r>
          </a:p>
          <a:p>
            <a:pPr algn="ctr" defTabSz="914378"/>
            <a:r>
              <a:rPr lang="en-US" altLang="en-US" sz="1050" dirty="0">
                <a:solidFill>
                  <a:srgbClr val="4BACC6"/>
                </a:solidFill>
                <a:cs typeface="Arial" panose="020B0604020202020204" pitchFamily="34" charset="0"/>
              </a:rPr>
              <a:t>Policies</a:t>
            </a:r>
          </a:p>
          <a:p>
            <a:pPr algn="ctr" defTabSz="914378"/>
            <a:r>
              <a:rPr lang="en-US" altLang="en-US" sz="1050" dirty="0">
                <a:solidFill>
                  <a:srgbClr val="4BACC6"/>
                </a:solidFill>
                <a:cs typeface="Arial" panose="020B0604020202020204" pitchFamily="34" charset="0"/>
              </a:rPr>
              <a:t> Scenario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5770132" y="2889276"/>
            <a:ext cx="810000" cy="54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US" altLang="en-US" sz="1050" dirty="0">
                <a:solidFill>
                  <a:srgbClr val="FFC000"/>
                </a:solidFill>
                <a:cs typeface="Arial" panose="020B0604020202020204" pitchFamily="34" charset="0"/>
              </a:rPr>
              <a:t>Announced</a:t>
            </a:r>
          </a:p>
          <a:p>
            <a:pPr algn="ctr" defTabSz="914378"/>
            <a:r>
              <a:rPr lang="en-US" altLang="en-US" sz="1050" dirty="0">
                <a:solidFill>
                  <a:srgbClr val="FFC000"/>
                </a:solidFill>
                <a:cs typeface="Arial" panose="020B0604020202020204" pitchFamily="34" charset="0"/>
              </a:rPr>
              <a:t> Pledges</a:t>
            </a:r>
          </a:p>
          <a:p>
            <a:pPr algn="ctr" defTabSz="914378"/>
            <a:r>
              <a:rPr lang="en-US" altLang="en-US" sz="1050" dirty="0">
                <a:solidFill>
                  <a:srgbClr val="FFC000"/>
                </a:solidFill>
                <a:cs typeface="Arial" panose="020B0604020202020204" pitchFamily="34" charset="0"/>
              </a:rPr>
              <a:t>Scenario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5770132" y="3435097"/>
            <a:ext cx="810000" cy="54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US" altLang="en-US" sz="1050" dirty="0">
                <a:solidFill>
                  <a:srgbClr val="92D050"/>
                </a:solidFill>
                <a:cs typeface="Arial" panose="020B0604020202020204" pitchFamily="34" charset="0"/>
              </a:rPr>
              <a:t>Net Zero</a:t>
            </a:r>
          </a:p>
          <a:p>
            <a:pPr algn="ctr" defTabSz="914378"/>
            <a:r>
              <a:rPr lang="en-US" altLang="en-US" sz="1050" dirty="0">
                <a:solidFill>
                  <a:srgbClr val="92D050"/>
                </a:solidFill>
                <a:cs typeface="Arial" panose="020B0604020202020204" pitchFamily="34" charset="0"/>
              </a:rPr>
              <a:t>Emissions by </a:t>
            </a:r>
          </a:p>
          <a:p>
            <a:pPr algn="ctr" defTabSz="914378"/>
            <a:r>
              <a:rPr lang="en-US" altLang="en-US" sz="1050" dirty="0">
                <a:solidFill>
                  <a:srgbClr val="92D050"/>
                </a:solidFill>
                <a:cs typeface="Arial" panose="020B0604020202020204" pitchFamily="34" charset="0"/>
              </a:rPr>
              <a:t>2050 Scenario</a:t>
            </a:r>
            <a:endParaRPr lang="en-US" altLang="en-US" sz="1050" dirty="0">
              <a:cs typeface="Arial" panose="020B0604020202020204" pitchFamily="34" charset="0"/>
            </a:endParaRPr>
          </a:p>
        </p:txBody>
      </p:sp>
      <p:sp>
        <p:nvSpPr>
          <p:cNvPr id="180" name="Rectangle 8"/>
          <p:cNvSpPr>
            <a:spLocks noChangeArrowheads="1"/>
          </p:cNvSpPr>
          <p:nvPr/>
        </p:nvSpPr>
        <p:spPr bwMode="auto">
          <a:xfrm>
            <a:off x="6965473" y="3300414"/>
            <a:ext cx="315913" cy="677863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" name="Rectangle 10"/>
          <p:cNvSpPr>
            <a:spLocks noChangeArrowheads="1"/>
          </p:cNvSpPr>
          <p:nvPr/>
        </p:nvSpPr>
        <p:spPr bwMode="auto">
          <a:xfrm>
            <a:off x="6965473" y="2230439"/>
            <a:ext cx="315913" cy="1069975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" name="Rectangle 6"/>
          <p:cNvSpPr>
            <a:spLocks noChangeArrowheads="1"/>
          </p:cNvSpPr>
          <p:nvPr/>
        </p:nvSpPr>
        <p:spPr bwMode="auto">
          <a:xfrm>
            <a:off x="5076347" y="2730500"/>
            <a:ext cx="314325" cy="1247775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" name="Rectangle 9"/>
          <p:cNvSpPr>
            <a:spLocks noChangeArrowheads="1"/>
          </p:cNvSpPr>
          <p:nvPr/>
        </p:nvSpPr>
        <p:spPr bwMode="auto">
          <a:xfrm>
            <a:off x="5076347" y="2255839"/>
            <a:ext cx="314325" cy="474663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" name="Rectangle 11"/>
          <p:cNvSpPr>
            <a:spLocks noChangeArrowheads="1"/>
          </p:cNvSpPr>
          <p:nvPr/>
        </p:nvSpPr>
        <p:spPr bwMode="auto">
          <a:xfrm>
            <a:off x="5076347" y="2000250"/>
            <a:ext cx="314325" cy="255588"/>
          </a:xfrm>
          <a:prstGeom prst="rect">
            <a:avLst/>
          </a:prstGeom>
          <a:solidFill>
            <a:srgbClr val="4BACC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" name="Rectangle 12"/>
          <p:cNvSpPr>
            <a:spLocks noChangeArrowheads="1"/>
          </p:cNvSpPr>
          <p:nvPr/>
        </p:nvSpPr>
        <p:spPr bwMode="auto">
          <a:xfrm>
            <a:off x="5076347" y="1639889"/>
            <a:ext cx="314325" cy="36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" name="Rectangle 13"/>
          <p:cNvSpPr>
            <a:spLocks noChangeArrowheads="1"/>
          </p:cNvSpPr>
          <p:nvPr/>
        </p:nvSpPr>
        <p:spPr bwMode="auto">
          <a:xfrm>
            <a:off x="6965473" y="1068388"/>
            <a:ext cx="315913" cy="1162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" name="Rectangle 10"/>
          <p:cNvSpPr>
            <a:spLocks noChangeArrowheads="1"/>
          </p:cNvSpPr>
          <p:nvPr/>
        </p:nvSpPr>
        <p:spPr bwMode="auto">
          <a:xfrm>
            <a:off x="6965473" y="2230439"/>
            <a:ext cx="315913" cy="1069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" name="Rectangle 11"/>
          <p:cNvSpPr>
            <a:spLocks noChangeArrowheads="1"/>
          </p:cNvSpPr>
          <p:nvPr/>
        </p:nvSpPr>
        <p:spPr bwMode="auto">
          <a:xfrm>
            <a:off x="5076347" y="2000250"/>
            <a:ext cx="314325" cy="255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1" name="Rectangle 8"/>
          <p:cNvSpPr>
            <a:spLocks noChangeArrowheads="1"/>
          </p:cNvSpPr>
          <p:nvPr/>
        </p:nvSpPr>
        <p:spPr bwMode="auto">
          <a:xfrm>
            <a:off x="6965473" y="3300414"/>
            <a:ext cx="315913" cy="6778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Rectangle 6"/>
          <p:cNvSpPr>
            <a:spLocks noChangeArrowheads="1"/>
          </p:cNvSpPr>
          <p:nvPr/>
        </p:nvSpPr>
        <p:spPr bwMode="auto">
          <a:xfrm>
            <a:off x="5076347" y="2730500"/>
            <a:ext cx="314325" cy="1247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3" name="Rectangle 9"/>
          <p:cNvSpPr>
            <a:spLocks noChangeArrowheads="1"/>
          </p:cNvSpPr>
          <p:nvPr/>
        </p:nvSpPr>
        <p:spPr bwMode="auto">
          <a:xfrm>
            <a:off x="5076347" y="2255839"/>
            <a:ext cx="314325" cy="47466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" name="Rectangle 8"/>
          <p:cNvSpPr>
            <a:spLocks noChangeArrowheads="1"/>
          </p:cNvSpPr>
          <p:nvPr/>
        </p:nvSpPr>
        <p:spPr bwMode="auto">
          <a:xfrm>
            <a:off x="6965473" y="3300414"/>
            <a:ext cx="315913" cy="677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6" name="Rectangle 9"/>
          <p:cNvSpPr>
            <a:spLocks noChangeArrowheads="1"/>
          </p:cNvSpPr>
          <p:nvPr/>
        </p:nvSpPr>
        <p:spPr bwMode="auto">
          <a:xfrm>
            <a:off x="5076347" y="2255839"/>
            <a:ext cx="314325" cy="474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7" name="Rectangle 6"/>
          <p:cNvSpPr>
            <a:spLocks noChangeArrowheads="1"/>
          </p:cNvSpPr>
          <p:nvPr/>
        </p:nvSpPr>
        <p:spPr bwMode="auto">
          <a:xfrm>
            <a:off x="5076347" y="2730500"/>
            <a:ext cx="314325" cy="12477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7" name="Group 56"/>
          <p:cNvGrpSpPr/>
          <p:nvPr/>
        </p:nvGrpSpPr>
        <p:grpSpPr>
          <a:xfrm>
            <a:off x="5012378" y="1686721"/>
            <a:ext cx="441325" cy="288000"/>
            <a:chOff x="5743575" y="1685925"/>
            <a:chExt cx="441325" cy="217488"/>
          </a:xfrm>
        </p:grpSpPr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5743575" y="1685925"/>
              <a:ext cx="441325" cy="217488"/>
            </a:xfrm>
            <a:custGeom>
              <a:avLst/>
              <a:gdLst>
                <a:gd name="T0" fmla="*/ 0 w 278"/>
                <a:gd name="T1" fmla="*/ 68 h 137"/>
                <a:gd name="T2" fmla="*/ 70 w 278"/>
                <a:gd name="T3" fmla="*/ 68 h 137"/>
                <a:gd name="T4" fmla="*/ 70 w 278"/>
                <a:gd name="T5" fmla="*/ 0 h 137"/>
                <a:gd name="T6" fmla="*/ 209 w 278"/>
                <a:gd name="T7" fmla="*/ 0 h 137"/>
                <a:gd name="T8" fmla="*/ 209 w 278"/>
                <a:gd name="T9" fmla="*/ 68 h 137"/>
                <a:gd name="T10" fmla="*/ 278 w 278"/>
                <a:gd name="T11" fmla="*/ 68 h 137"/>
                <a:gd name="T12" fmla="*/ 139 w 278"/>
                <a:gd name="T13" fmla="*/ 137 h 137"/>
                <a:gd name="T14" fmla="*/ 0 w 278"/>
                <a:gd name="T1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137">
                  <a:moveTo>
                    <a:pt x="0" y="68"/>
                  </a:moveTo>
                  <a:lnTo>
                    <a:pt x="70" y="68"/>
                  </a:lnTo>
                  <a:lnTo>
                    <a:pt x="70" y="0"/>
                  </a:lnTo>
                  <a:lnTo>
                    <a:pt x="209" y="0"/>
                  </a:lnTo>
                  <a:lnTo>
                    <a:pt x="209" y="68"/>
                  </a:lnTo>
                  <a:lnTo>
                    <a:pt x="278" y="68"/>
                  </a:lnTo>
                  <a:lnTo>
                    <a:pt x="139" y="137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743575" y="1685925"/>
              <a:ext cx="441325" cy="217488"/>
            </a:xfrm>
            <a:custGeom>
              <a:avLst/>
              <a:gdLst>
                <a:gd name="T0" fmla="*/ 0 w 278"/>
                <a:gd name="T1" fmla="*/ 68 h 137"/>
                <a:gd name="T2" fmla="*/ 70 w 278"/>
                <a:gd name="T3" fmla="*/ 68 h 137"/>
                <a:gd name="T4" fmla="*/ 70 w 278"/>
                <a:gd name="T5" fmla="*/ 0 h 137"/>
                <a:gd name="T6" fmla="*/ 209 w 278"/>
                <a:gd name="T7" fmla="*/ 0 h 137"/>
                <a:gd name="T8" fmla="*/ 209 w 278"/>
                <a:gd name="T9" fmla="*/ 68 h 137"/>
                <a:gd name="T10" fmla="*/ 278 w 278"/>
                <a:gd name="T11" fmla="*/ 68 h 137"/>
                <a:gd name="T12" fmla="*/ 139 w 278"/>
                <a:gd name="T13" fmla="*/ 137 h 137"/>
                <a:gd name="T14" fmla="*/ 0 w 278"/>
                <a:gd name="T15" fmla="*/ 6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137">
                  <a:moveTo>
                    <a:pt x="0" y="68"/>
                  </a:moveTo>
                  <a:lnTo>
                    <a:pt x="70" y="68"/>
                  </a:lnTo>
                  <a:lnTo>
                    <a:pt x="70" y="0"/>
                  </a:lnTo>
                  <a:lnTo>
                    <a:pt x="209" y="0"/>
                  </a:lnTo>
                  <a:lnTo>
                    <a:pt x="209" y="68"/>
                  </a:lnTo>
                  <a:lnTo>
                    <a:pt x="278" y="68"/>
                  </a:lnTo>
                  <a:lnTo>
                    <a:pt x="139" y="137"/>
                  </a:lnTo>
                  <a:lnTo>
                    <a:pt x="0" y="68"/>
                  </a:lnTo>
                  <a:close/>
                </a:path>
              </a:pathLst>
            </a:custGeom>
            <a:noFill/>
            <a:ln w="19050" cap="flat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895866" y="2277270"/>
            <a:ext cx="441325" cy="972000"/>
            <a:chOff x="7621588" y="2286000"/>
            <a:chExt cx="441325" cy="927100"/>
          </a:xfrm>
        </p:grpSpPr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7621588" y="2286000"/>
              <a:ext cx="441325" cy="927100"/>
            </a:xfrm>
            <a:custGeom>
              <a:avLst/>
              <a:gdLst>
                <a:gd name="T0" fmla="*/ 0 w 278"/>
                <a:gd name="T1" fmla="*/ 446 h 584"/>
                <a:gd name="T2" fmla="*/ 70 w 278"/>
                <a:gd name="T3" fmla="*/ 446 h 584"/>
                <a:gd name="T4" fmla="*/ 70 w 278"/>
                <a:gd name="T5" fmla="*/ 0 h 584"/>
                <a:gd name="T6" fmla="*/ 208 w 278"/>
                <a:gd name="T7" fmla="*/ 0 h 584"/>
                <a:gd name="T8" fmla="*/ 208 w 278"/>
                <a:gd name="T9" fmla="*/ 446 h 584"/>
                <a:gd name="T10" fmla="*/ 278 w 278"/>
                <a:gd name="T11" fmla="*/ 446 h 584"/>
                <a:gd name="T12" fmla="*/ 139 w 278"/>
                <a:gd name="T13" fmla="*/ 584 h 584"/>
                <a:gd name="T14" fmla="*/ 0 w 278"/>
                <a:gd name="T15" fmla="*/ 446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584">
                  <a:moveTo>
                    <a:pt x="0" y="446"/>
                  </a:moveTo>
                  <a:lnTo>
                    <a:pt x="70" y="446"/>
                  </a:lnTo>
                  <a:lnTo>
                    <a:pt x="70" y="0"/>
                  </a:lnTo>
                  <a:lnTo>
                    <a:pt x="208" y="0"/>
                  </a:lnTo>
                  <a:lnTo>
                    <a:pt x="208" y="446"/>
                  </a:lnTo>
                  <a:lnTo>
                    <a:pt x="278" y="446"/>
                  </a:lnTo>
                  <a:lnTo>
                    <a:pt x="139" y="584"/>
                  </a:lnTo>
                  <a:lnTo>
                    <a:pt x="0" y="4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7621588" y="2286000"/>
              <a:ext cx="441325" cy="927100"/>
            </a:xfrm>
            <a:custGeom>
              <a:avLst/>
              <a:gdLst>
                <a:gd name="T0" fmla="*/ 0 w 278"/>
                <a:gd name="T1" fmla="*/ 446 h 584"/>
                <a:gd name="T2" fmla="*/ 70 w 278"/>
                <a:gd name="T3" fmla="*/ 446 h 584"/>
                <a:gd name="T4" fmla="*/ 70 w 278"/>
                <a:gd name="T5" fmla="*/ 0 h 584"/>
                <a:gd name="T6" fmla="*/ 208 w 278"/>
                <a:gd name="T7" fmla="*/ 0 h 584"/>
                <a:gd name="T8" fmla="*/ 208 w 278"/>
                <a:gd name="T9" fmla="*/ 446 h 584"/>
                <a:gd name="T10" fmla="*/ 278 w 278"/>
                <a:gd name="T11" fmla="*/ 446 h 584"/>
                <a:gd name="T12" fmla="*/ 139 w 278"/>
                <a:gd name="T13" fmla="*/ 584 h 584"/>
                <a:gd name="T14" fmla="*/ 0 w 278"/>
                <a:gd name="T15" fmla="*/ 446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584">
                  <a:moveTo>
                    <a:pt x="0" y="446"/>
                  </a:moveTo>
                  <a:lnTo>
                    <a:pt x="70" y="446"/>
                  </a:lnTo>
                  <a:lnTo>
                    <a:pt x="70" y="0"/>
                  </a:lnTo>
                  <a:lnTo>
                    <a:pt x="208" y="0"/>
                  </a:lnTo>
                  <a:lnTo>
                    <a:pt x="208" y="446"/>
                  </a:lnTo>
                  <a:lnTo>
                    <a:pt x="278" y="446"/>
                  </a:lnTo>
                  <a:lnTo>
                    <a:pt x="139" y="584"/>
                  </a:lnTo>
                  <a:lnTo>
                    <a:pt x="0" y="446"/>
                  </a:lnTo>
                  <a:close/>
                </a:path>
              </a:pathLst>
            </a:custGeom>
            <a:noFill/>
            <a:ln w="19050" cap="flat">
              <a:solidFill>
                <a:srgbClr val="FFC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4706540" y="2009775"/>
            <a:ext cx="1053000" cy="0"/>
          </a:xfrm>
          <a:prstGeom prst="line">
            <a:avLst/>
          </a:prstGeom>
          <a:noFill/>
          <a:ln w="28575" cap="flat">
            <a:solidFill>
              <a:srgbClr val="4BACC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8" name="Group 57"/>
          <p:cNvGrpSpPr/>
          <p:nvPr/>
        </p:nvGrpSpPr>
        <p:grpSpPr>
          <a:xfrm>
            <a:off x="5011640" y="2057399"/>
            <a:ext cx="442800" cy="179388"/>
            <a:chOff x="5751513" y="2019300"/>
            <a:chExt cx="439738" cy="179388"/>
          </a:xfrm>
        </p:grpSpPr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5751513" y="2019300"/>
              <a:ext cx="439738" cy="179388"/>
            </a:xfrm>
            <a:custGeom>
              <a:avLst/>
              <a:gdLst>
                <a:gd name="T0" fmla="*/ 0 w 277"/>
                <a:gd name="T1" fmla="*/ 56 h 113"/>
                <a:gd name="T2" fmla="*/ 69 w 277"/>
                <a:gd name="T3" fmla="*/ 56 h 113"/>
                <a:gd name="T4" fmla="*/ 69 w 277"/>
                <a:gd name="T5" fmla="*/ 0 h 113"/>
                <a:gd name="T6" fmla="*/ 208 w 277"/>
                <a:gd name="T7" fmla="*/ 0 h 113"/>
                <a:gd name="T8" fmla="*/ 208 w 277"/>
                <a:gd name="T9" fmla="*/ 56 h 113"/>
                <a:gd name="T10" fmla="*/ 277 w 277"/>
                <a:gd name="T11" fmla="*/ 56 h 113"/>
                <a:gd name="T12" fmla="*/ 139 w 277"/>
                <a:gd name="T13" fmla="*/ 113 h 113"/>
                <a:gd name="T14" fmla="*/ 0 w 277"/>
                <a:gd name="T1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113">
                  <a:moveTo>
                    <a:pt x="0" y="56"/>
                  </a:moveTo>
                  <a:lnTo>
                    <a:pt x="69" y="56"/>
                  </a:lnTo>
                  <a:lnTo>
                    <a:pt x="69" y="0"/>
                  </a:lnTo>
                  <a:lnTo>
                    <a:pt x="208" y="0"/>
                  </a:lnTo>
                  <a:lnTo>
                    <a:pt x="208" y="56"/>
                  </a:lnTo>
                  <a:lnTo>
                    <a:pt x="277" y="56"/>
                  </a:lnTo>
                  <a:lnTo>
                    <a:pt x="139" y="113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5751513" y="2019300"/>
              <a:ext cx="439738" cy="179388"/>
            </a:xfrm>
            <a:custGeom>
              <a:avLst/>
              <a:gdLst>
                <a:gd name="T0" fmla="*/ 0 w 277"/>
                <a:gd name="T1" fmla="*/ 56 h 113"/>
                <a:gd name="T2" fmla="*/ 69 w 277"/>
                <a:gd name="T3" fmla="*/ 56 h 113"/>
                <a:gd name="T4" fmla="*/ 69 w 277"/>
                <a:gd name="T5" fmla="*/ 0 h 113"/>
                <a:gd name="T6" fmla="*/ 208 w 277"/>
                <a:gd name="T7" fmla="*/ 0 h 113"/>
                <a:gd name="T8" fmla="*/ 208 w 277"/>
                <a:gd name="T9" fmla="*/ 56 h 113"/>
                <a:gd name="T10" fmla="*/ 277 w 277"/>
                <a:gd name="T11" fmla="*/ 56 h 113"/>
                <a:gd name="T12" fmla="*/ 139 w 277"/>
                <a:gd name="T13" fmla="*/ 113 h 113"/>
                <a:gd name="T14" fmla="*/ 0 w 277"/>
                <a:gd name="T1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113">
                  <a:moveTo>
                    <a:pt x="0" y="56"/>
                  </a:moveTo>
                  <a:lnTo>
                    <a:pt x="69" y="56"/>
                  </a:lnTo>
                  <a:lnTo>
                    <a:pt x="69" y="0"/>
                  </a:lnTo>
                  <a:lnTo>
                    <a:pt x="208" y="0"/>
                  </a:lnTo>
                  <a:lnTo>
                    <a:pt x="208" y="56"/>
                  </a:lnTo>
                  <a:lnTo>
                    <a:pt x="277" y="56"/>
                  </a:lnTo>
                  <a:lnTo>
                    <a:pt x="139" y="113"/>
                  </a:lnTo>
                  <a:lnTo>
                    <a:pt x="0" y="56"/>
                  </a:lnTo>
                  <a:close/>
                </a:path>
              </a:pathLst>
            </a:custGeom>
            <a:noFill/>
            <a:ln w="19050" cap="flat">
              <a:solidFill>
                <a:srgbClr val="FFC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706540" y="1639888"/>
            <a:ext cx="1053000" cy="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6590027" y="1068388"/>
            <a:ext cx="1053000" cy="0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6895866" y="1125244"/>
            <a:ext cx="441325" cy="1044000"/>
            <a:chOff x="7620000" y="1144588"/>
            <a:chExt cx="441325" cy="979488"/>
          </a:xfrm>
        </p:grpSpPr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7620000" y="1144588"/>
              <a:ext cx="441325" cy="979488"/>
            </a:xfrm>
            <a:custGeom>
              <a:avLst/>
              <a:gdLst>
                <a:gd name="T0" fmla="*/ 0 w 278"/>
                <a:gd name="T1" fmla="*/ 478 h 617"/>
                <a:gd name="T2" fmla="*/ 70 w 278"/>
                <a:gd name="T3" fmla="*/ 478 h 617"/>
                <a:gd name="T4" fmla="*/ 70 w 278"/>
                <a:gd name="T5" fmla="*/ 0 h 617"/>
                <a:gd name="T6" fmla="*/ 208 w 278"/>
                <a:gd name="T7" fmla="*/ 0 h 617"/>
                <a:gd name="T8" fmla="*/ 208 w 278"/>
                <a:gd name="T9" fmla="*/ 478 h 617"/>
                <a:gd name="T10" fmla="*/ 278 w 278"/>
                <a:gd name="T11" fmla="*/ 478 h 617"/>
                <a:gd name="T12" fmla="*/ 139 w 278"/>
                <a:gd name="T13" fmla="*/ 617 h 617"/>
                <a:gd name="T14" fmla="*/ 0 w 278"/>
                <a:gd name="T15" fmla="*/ 478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617">
                  <a:moveTo>
                    <a:pt x="0" y="478"/>
                  </a:moveTo>
                  <a:lnTo>
                    <a:pt x="70" y="478"/>
                  </a:lnTo>
                  <a:lnTo>
                    <a:pt x="70" y="0"/>
                  </a:lnTo>
                  <a:lnTo>
                    <a:pt x="208" y="0"/>
                  </a:lnTo>
                  <a:lnTo>
                    <a:pt x="208" y="478"/>
                  </a:lnTo>
                  <a:lnTo>
                    <a:pt x="278" y="478"/>
                  </a:lnTo>
                  <a:lnTo>
                    <a:pt x="139" y="617"/>
                  </a:lnTo>
                  <a:lnTo>
                    <a:pt x="0" y="4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7620000" y="1144588"/>
              <a:ext cx="441325" cy="979488"/>
            </a:xfrm>
            <a:custGeom>
              <a:avLst/>
              <a:gdLst>
                <a:gd name="T0" fmla="*/ 0 w 278"/>
                <a:gd name="T1" fmla="*/ 478 h 617"/>
                <a:gd name="T2" fmla="*/ 70 w 278"/>
                <a:gd name="T3" fmla="*/ 478 h 617"/>
                <a:gd name="T4" fmla="*/ 70 w 278"/>
                <a:gd name="T5" fmla="*/ 0 h 617"/>
                <a:gd name="T6" fmla="*/ 208 w 278"/>
                <a:gd name="T7" fmla="*/ 0 h 617"/>
                <a:gd name="T8" fmla="*/ 208 w 278"/>
                <a:gd name="T9" fmla="*/ 478 h 617"/>
                <a:gd name="T10" fmla="*/ 278 w 278"/>
                <a:gd name="T11" fmla="*/ 478 h 617"/>
                <a:gd name="T12" fmla="*/ 139 w 278"/>
                <a:gd name="T13" fmla="*/ 617 h 617"/>
                <a:gd name="T14" fmla="*/ 0 w 278"/>
                <a:gd name="T15" fmla="*/ 478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617">
                  <a:moveTo>
                    <a:pt x="0" y="478"/>
                  </a:moveTo>
                  <a:lnTo>
                    <a:pt x="70" y="478"/>
                  </a:lnTo>
                  <a:lnTo>
                    <a:pt x="70" y="0"/>
                  </a:lnTo>
                  <a:lnTo>
                    <a:pt x="208" y="0"/>
                  </a:lnTo>
                  <a:lnTo>
                    <a:pt x="208" y="478"/>
                  </a:lnTo>
                  <a:lnTo>
                    <a:pt x="278" y="478"/>
                  </a:lnTo>
                  <a:lnTo>
                    <a:pt x="139" y="617"/>
                  </a:lnTo>
                  <a:lnTo>
                    <a:pt x="0" y="478"/>
                  </a:lnTo>
                  <a:close/>
                </a:path>
              </a:pathLst>
            </a:custGeom>
            <a:noFill/>
            <a:ln w="19050" cap="flat">
              <a:solidFill>
                <a:srgbClr val="4BACC6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6590027" y="2230438"/>
            <a:ext cx="1053000" cy="0"/>
          </a:xfrm>
          <a:prstGeom prst="line">
            <a:avLst/>
          </a:prstGeom>
          <a:noFill/>
          <a:ln w="28575" cap="flat">
            <a:solidFill>
              <a:srgbClr val="4BACC6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6590027" y="3300413"/>
            <a:ext cx="1053000" cy="0"/>
          </a:xfrm>
          <a:prstGeom prst="line">
            <a:avLst/>
          </a:prstGeom>
          <a:noFill/>
          <a:ln w="28575" cap="flat">
            <a:solidFill>
              <a:srgbClr val="FFC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6" name="Group 55"/>
          <p:cNvGrpSpPr/>
          <p:nvPr/>
        </p:nvGrpSpPr>
        <p:grpSpPr>
          <a:xfrm>
            <a:off x="6895127" y="3360738"/>
            <a:ext cx="442800" cy="612000"/>
            <a:chOff x="7632700" y="3390900"/>
            <a:chExt cx="439738" cy="585788"/>
          </a:xfrm>
        </p:grpSpPr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7632700" y="3390900"/>
              <a:ext cx="439738" cy="585788"/>
            </a:xfrm>
            <a:custGeom>
              <a:avLst/>
              <a:gdLst>
                <a:gd name="T0" fmla="*/ 0 w 277"/>
                <a:gd name="T1" fmla="*/ 230 h 369"/>
                <a:gd name="T2" fmla="*/ 69 w 277"/>
                <a:gd name="T3" fmla="*/ 230 h 369"/>
                <a:gd name="T4" fmla="*/ 69 w 277"/>
                <a:gd name="T5" fmla="*/ 0 h 369"/>
                <a:gd name="T6" fmla="*/ 208 w 277"/>
                <a:gd name="T7" fmla="*/ 0 h 369"/>
                <a:gd name="T8" fmla="*/ 208 w 277"/>
                <a:gd name="T9" fmla="*/ 230 h 369"/>
                <a:gd name="T10" fmla="*/ 277 w 277"/>
                <a:gd name="T11" fmla="*/ 230 h 369"/>
                <a:gd name="T12" fmla="*/ 139 w 277"/>
                <a:gd name="T13" fmla="*/ 369 h 369"/>
                <a:gd name="T14" fmla="*/ 0 w 277"/>
                <a:gd name="T15" fmla="*/ 23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369">
                  <a:moveTo>
                    <a:pt x="0" y="230"/>
                  </a:moveTo>
                  <a:lnTo>
                    <a:pt x="69" y="230"/>
                  </a:lnTo>
                  <a:lnTo>
                    <a:pt x="69" y="0"/>
                  </a:lnTo>
                  <a:lnTo>
                    <a:pt x="208" y="0"/>
                  </a:lnTo>
                  <a:lnTo>
                    <a:pt x="208" y="230"/>
                  </a:lnTo>
                  <a:lnTo>
                    <a:pt x="277" y="230"/>
                  </a:lnTo>
                  <a:lnTo>
                    <a:pt x="139" y="369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7632700" y="3390900"/>
              <a:ext cx="439738" cy="585788"/>
            </a:xfrm>
            <a:custGeom>
              <a:avLst/>
              <a:gdLst>
                <a:gd name="T0" fmla="*/ 0 w 277"/>
                <a:gd name="T1" fmla="*/ 230 h 369"/>
                <a:gd name="T2" fmla="*/ 69 w 277"/>
                <a:gd name="T3" fmla="*/ 230 h 369"/>
                <a:gd name="T4" fmla="*/ 69 w 277"/>
                <a:gd name="T5" fmla="*/ 0 h 369"/>
                <a:gd name="T6" fmla="*/ 208 w 277"/>
                <a:gd name="T7" fmla="*/ 0 h 369"/>
                <a:gd name="T8" fmla="*/ 208 w 277"/>
                <a:gd name="T9" fmla="*/ 230 h 369"/>
                <a:gd name="T10" fmla="*/ 277 w 277"/>
                <a:gd name="T11" fmla="*/ 230 h 369"/>
                <a:gd name="T12" fmla="*/ 139 w 277"/>
                <a:gd name="T13" fmla="*/ 369 h 369"/>
                <a:gd name="T14" fmla="*/ 0 w 277"/>
                <a:gd name="T15" fmla="*/ 23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369">
                  <a:moveTo>
                    <a:pt x="0" y="230"/>
                  </a:moveTo>
                  <a:lnTo>
                    <a:pt x="69" y="230"/>
                  </a:lnTo>
                  <a:lnTo>
                    <a:pt x="69" y="0"/>
                  </a:lnTo>
                  <a:lnTo>
                    <a:pt x="208" y="0"/>
                  </a:lnTo>
                  <a:lnTo>
                    <a:pt x="208" y="230"/>
                  </a:lnTo>
                  <a:lnTo>
                    <a:pt x="277" y="230"/>
                  </a:lnTo>
                  <a:lnTo>
                    <a:pt x="139" y="369"/>
                  </a:lnTo>
                  <a:lnTo>
                    <a:pt x="0" y="230"/>
                  </a:lnTo>
                  <a:close/>
                </a:path>
              </a:pathLst>
            </a:custGeom>
            <a:noFill/>
            <a:ln w="19050" cap="flat">
              <a:solidFill>
                <a:srgbClr val="92D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4706540" y="2272507"/>
            <a:ext cx="1053000" cy="0"/>
          </a:xfrm>
          <a:prstGeom prst="line">
            <a:avLst/>
          </a:prstGeom>
          <a:noFill/>
          <a:ln w="28575" cap="flat">
            <a:solidFill>
              <a:srgbClr val="FFC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0" name="Group 59"/>
          <p:cNvGrpSpPr/>
          <p:nvPr/>
        </p:nvGrpSpPr>
        <p:grpSpPr>
          <a:xfrm>
            <a:off x="5011640" y="2313780"/>
            <a:ext cx="442800" cy="396000"/>
            <a:chOff x="5751513" y="2332038"/>
            <a:chExt cx="439738" cy="360363"/>
          </a:xfrm>
        </p:grpSpPr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751513" y="2332038"/>
              <a:ext cx="439738" cy="360363"/>
            </a:xfrm>
            <a:custGeom>
              <a:avLst/>
              <a:gdLst>
                <a:gd name="T0" fmla="*/ 0 w 277"/>
                <a:gd name="T1" fmla="*/ 114 h 227"/>
                <a:gd name="T2" fmla="*/ 69 w 277"/>
                <a:gd name="T3" fmla="*/ 114 h 227"/>
                <a:gd name="T4" fmla="*/ 69 w 277"/>
                <a:gd name="T5" fmla="*/ 0 h 227"/>
                <a:gd name="T6" fmla="*/ 208 w 277"/>
                <a:gd name="T7" fmla="*/ 0 h 227"/>
                <a:gd name="T8" fmla="*/ 208 w 277"/>
                <a:gd name="T9" fmla="*/ 114 h 227"/>
                <a:gd name="T10" fmla="*/ 277 w 277"/>
                <a:gd name="T11" fmla="*/ 114 h 227"/>
                <a:gd name="T12" fmla="*/ 139 w 277"/>
                <a:gd name="T13" fmla="*/ 227 h 227"/>
                <a:gd name="T14" fmla="*/ 0 w 277"/>
                <a:gd name="T15" fmla="*/ 114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227">
                  <a:moveTo>
                    <a:pt x="0" y="114"/>
                  </a:moveTo>
                  <a:lnTo>
                    <a:pt x="69" y="114"/>
                  </a:lnTo>
                  <a:lnTo>
                    <a:pt x="69" y="0"/>
                  </a:lnTo>
                  <a:lnTo>
                    <a:pt x="208" y="0"/>
                  </a:lnTo>
                  <a:lnTo>
                    <a:pt x="208" y="114"/>
                  </a:lnTo>
                  <a:lnTo>
                    <a:pt x="277" y="114"/>
                  </a:lnTo>
                  <a:lnTo>
                    <a:pt x="139" y="227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5751513" y="2332038"/>
              <a:ext cx="439738" cy="360363"/>
            </a:xfrm>
            <a:custGeom>
              <a:avLst/>
              <a:gdLst>
                <a:gd name="T0" fmla="*/ 0 w 277"/>
                <a:gd name="T1" fmla="*/ 114 h 227"/>
                <a:gd name="T2" fmla="*/ 69 w 277"/>
                <a:gd name="T3" fmla="*/ 114 h 227"/>
                <a:gd name="T4" fmla="*/ 69 w 277"/>
                <a:gd name="T5" fmla="*/ 0 h 227"/>
                <a:gd name="T6" fmla="*/ 208 w 277"/>
                <a:gd name="T7" fmla="*/ 0 h 227"/>
                <a:gd name="T8" fmla="*/ 208 w 277"/>
                <a:gd name="T9" fmla="*/ 114 h 227"/>
                <a:gd name="T10" fmla="*/ 277 w 277"/>
                <a:gd name="T11" fmla="*/ 114 h 227"/>
                <a:gd name="T12" fmla="*/ 139 w 277"/>
                <a:gd name="T13" fmla="*/ 227 h 227"/>
                <a:gd name="T14" fmla="*/ 0 w 277"/>
                <a:gd name="T15" fmla="*/ 114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7" h="227">
                  <a:moveTo>
                    <a:pt x="0" y="114"/>
                  </a:moveTo>
                  <a:lnTo>
                    <a:pt x="69" y="114"/>
                  </a:lnTo>
                  <a:lnTo>
                    <a:pt x="69" y="0"/>
                  </a:lnTo>
                  <a:lnTo>
                    <a:pt x="208" y="0"/>
                  </a:lnTo>
                  <a:lnTo>
                    <a:pt x="208" y="114"/>
                  </a:lnTo>
                  <a:lnTo>
                    <a:pt x="277" y="114"/>
                  </a:lnTo>
                  <a:lnTo>
                    <a:pt x="139" y="227"/>
                  </a:lnTo>
                  <a:lnTo>
                    <a:pt x="0" y="114"/>
                  </a:lnTo>
                  <a:close/>
                </a:path>
              </a:pathLst>
            </a:custGeom>
            <a:noFill/>
            <a:ln w="19050" cap="flat">
              <a:solidFill>
                <a:srgbClr val="92D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0" name="Rectangle 49"/>
          <p:cNvSpPr>
            <a:spLocks noChangeArrowheads="1"/>
          </p:cNvSpPr>
          <p:nvPr/>
        </p:nvSpPr>
        <p:spPr bwMode="auto">
          <a:xfrm>
            <a:off x="1182034" y="1296917"/>
            <a:ext cx="429605" cy="229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6750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  <a:cs typeface="Arial" panose="020B0604020202020204" pitchFamily="34" charset="0"/>
              </a:rPr>
              <a:t>Gt CO</a:t>
            </a:r>
            <a:r>
              <a:rPr lang="en-US" altLang="en-US" sz="1050" baseline="-25000" dirty="0">
                <a:solidFill>
                  <a:srgbClr val="000000"/>
                </a:solidFill>
                <a:cs typeface="Arial" panose="020B0604020202020204" pitchFamily="34" charset="0"/>
              </a:rPr>
              <a:t>2</a:t>
            </a:r>
            <a:endParaRPr lang="en-US" altLang="en-US" sz="1050" baseline="-25000" dirty="0">
              <a:cs typeface="Arial" panose="020B0604020202020204" pitchFamily="34" charset="0"/>
            </a:endParaRPr>
          </a:p>
        </p:txBody>
      </p:sp>
      <p:sp>
        <p:nvSpPr>
          <p:cNvPr id="76" name="Text Placeholder 2">
            <a:extLst>
              <a:ext uri="{FF2B5EF4-FFF2-40B4-BE49-F238E27FC236}">
                <a16:creationId xmlns:a16="http://schemas.microsoft.com/office/drawing/2014/main" id="{F4B7358E-9E9F-4D51-9D8C-211BD671109A}"/>
              </a:ext>
            </a:extLst>
          </p:cNvPr>
          <p:cNvSpPr txBox="1">
            <a:spLocks/>
          </p:cNvSpPr>
          <p:nvPr/>
        </p:nvSpPr>
        <p:spPr>
          <a:xfrm>
            <a:off x="250826" y="4379884"/>
            <a:ext cx="8642350" cy="492906"/>
          </a:xfrm>
          <a:prstGeom prst="rect">
            <a:avLst/>
          </a:prstGeom>
        </p:spPr>
        <p:txBody>
          <a:bodyPr vert="horz" lIns="0" tIns="0" rIns="68580" bIns="5400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US" sz="1600" b="1" kern="1200" baseline="0" dirty="0">
                <a:solidFill>
                  <a:schemeClr val="tx1"/>
                </a:solidFill>
                <a:uFill>
                  <a:solidFill>
                    <a:schemeClr val="tx2"/>
                  </a:solidFill>
                </a:u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GB" sz="1200" dirty="0"/>
          </a:p>
          <a:p>
            <a:pPr>
              <a:lnSpc>
                <a:spcPct val="100000"/>
              </a:lnSpc>
            </a:pPr>
            <a:r>
              <a:rPr lang="en-GB" sz="1200" dirty="0"/>
              <a:t>but much more needs to be done in order to avoid severe climate disruptions</a:t>
            </a:r>
          </a:p>
        </p:txBody>
      </p:sp>
    </p:spTree>
    <p:extLst>
      <p:ext uri="{BB962C8B-B14F-4D97-AF65-F5344CB8AC3E}">
        <p14:creationId xmlns:p14="http://schemas.microsoft.com/office/powerpoint/2010/main" val="21107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850901" y="1458913"/>
            <a:ext cx="7691438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50901" y="1873250"/>
            <a:ext cx="7691438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50901" y="2280444"/>
            <a:ext cx="7691438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850901" y="2687638"/>
            <a:ext cx="7691438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50901" y="3096025"/>
            <a:ext cx="7691438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46039" y="950914"/>
            <a:ext cx="9051925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3" name="Picture 9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352" y="1503363"/>
            <a:ext cx="2016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" name="Rectangle 100"/>
          <p:cNvSpPr>
            <a:spLocks noChangeArrowheads="1"/>
          </p:cNvSpPr>
          <p:nvPr/>
        </p:nvSpPr>
        <p:spPr bwMode="auto">
          <a:xfrm>
            <a:off x="6356352" y="1501777"/>
            <a:ext cx="201613" cy="2033588"/>
          </a:xfrm>
          <a:prstGeom prst="rect">
            <a:avLst/>
          </a:prstGeom>
          <a:solidFill>
            <a:srgbClr val="C4BD97">
              <a:alpha val="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9333E-0560-4010-8402-988739C51C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6" y="164700"/>
            <a:ext cx="7993289" cy="392239"/>
          </a:xfrm>
        </p:spPr>
        <p:txBody>
          <a:bodyPr/>
          <a:lstStyle/>
          <a:p>
            <a:r>
              <a:rPr lang="en-GB" dirty="0"/>
              <a:t>An energy shock of unprecedented breadth and complexity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E0CAC-50EE-4465-AF13-3A51E2E31E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/>
              <a:t>Exacerbating already tight energy markets, the Russian invasion of Ukraine has tipped the world into a global energy crisis of unprecedented breadth and complexity, affecting all countries and the vulnerable in particular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C33AEA-684C-41CD-9A4C-92268FF8CD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Percentage of countries with annual inflation greater than 6%</a:t>
            </a:r>
          </a:p>
        </p:txBody>
      </p:sp>
      <p:sp>
        <p:nvSpPr>
          <p:cNvPr id="91" name="Line 88"/>
          <p:cNvSpPr>
            <a:spLocks noChangeShapeType="1"/>
          </p:cNvSpPr>
          <p:nvPr/>
        </p:nvSpPr>
        <p:spPr bwMode="auto">
          <a:xfrm>
            <a:off x="2370016" y="4025730"/>
            <a:ext cx="244475" cy="0"/>
          </a:xfrm>
          <a:prstGeom prst="line">
            <a:avLst/>
          </a:prstGeom>
          <a:noFill/>
          <a:ln w="28575" cap="rnd">
            <a:solidFill>
              <a:srgbClr val="21596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Rectangle 89"/>
          <p:cNvSpPr>
            <a:spLocks noChangeArrowheads="1"/>
          </p:cNvSpPr>
          <p:nvPr/>
        </p:nvSpPr>
        <p:spPr bwMode="auto">
          <a:xfrm>
            <a:off x="2641476" y="3944939"/>
            <a:ext cx="1292020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GB" altLang="fr-FR" sz="1050" dirty="0">
                <a:solidFill>
                  <a:srgbClr val="000000"/>
                </a:solidFill>
                <a:cs typeface="Arial" panose="020B0604020202020204" pitchFamily="34" charset="0"/>
              </a:rPr>
              <a:t>Advanced economies</a:t>
            </a:r>
            <a:endParaRPr lang="en-GB" altLang="fr-FR" sz="1500" dirty="0">
              <a:cs typeface="Arial" panose="020B0604020202020204" pitchFamily="34" charset="0"/>
            </a:endParaRPr>
          </a:p>
        </p:txBody>
      </p:sp>
      <p:sp>
        <p:nvSpPr>
          <p:cNvPr id="93" name="Line 90"/>
          <p:cNvSpPr>
            <a:spLocks noChangeShapeType="1"/>
          </p:cNvSpPr>
          <p:nvPr/>
        </p:nvSpPr>
        <p:spPr bwMode="auto">
          <a:xfrm>
            <a:off x="5208466" y="4025730"/>
            <a:ext cx="244475" cy="0"/>
          </a:xfrm>
          <a:prstGeom prst="line">
            <a:avLst/>
          </a:prstGeom>
          <a:noFill/>
          <a:ln w="28575" cap="rnd">
            <a:solidFill>
              <a:srgbClr val="93CD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4" name="Rectangle 91"/>
          <p:cNvSpPr>
            <a:spLocks noChangeArrowheads="1"/>
          </p:cNvSpPr>
          <p:nvPr/>
        </p:nvSpPr>
        <p:spPr bwMode="auto">
          <a:xfrm>
            <a:off x="5479926" y="3944939"/>
            <a:ext cx="222496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GB" altLang="fr-FR" sz="1050" dirty="0">
                <a:solidFill>
                  <a:srgbClr val="000000"/>
                </a:solidFill>
                <a:cs typeface="Arial" panose="020B0604020202020204" pitchFamily="34" charset="0"/>
              </a:rPr>
              <a:t>Emerging and developing economies</a:t>
            </a:r>
            <a:endParaRPr lang="en-GB" altLang="fr-FR" sz="1500" dirty="0">
              <a:cs typeface="Arial" panose="020B0604020202020204" pitchFamily="34" charset="0"/>
            </a:endParaRPr>
          </a:p>
        </p:txBody>
      </p:sp>
      <p:sp>
        <p:nvSpPr>
          <p:cNvPr id="95" name="Rectangle 92"/>
          <p:cNvSpPr>
            <a:spLocks noChangeArrowheads="1"/>
          </p:cNvSpPr>
          <p:nvPr/>
        </p:nvSpPr>
        <p:spPr bwMode="auto">
          <a:xfrm>
            <a:off x="1334632" y="1462089"/>
            <a:ext cx="300954" cy="2046600"/>
          </a:xfrm>
          <a:prstGeom prst="rect">
            <a:avLst/>
          </a:prstGeom>
          <a:solidFill>
            <a:srgbClr val="C4BD97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7" name="Rectangle 95"/>
          <p:cNvSpPr>
            <a:spLocks noChangeArrowheads="1"/>
          </p:cNvSpPr>
          <p:nvPr/>
        </p:nvSpPr>
        <p:spPr bwMode="auto">
          <a:xfrm>
            <a:off x="2193331" y="1462089"/>
            <a:ext cx="302400" cy="2046600"/>
          </a:xfrm>
          <a:prstGeom prst="rect">
            <a:avLst/>
          </a:prstGeom>
          <a:solidFill>
            <a:srgbClr val="C4BD97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1" name="Rectangle 101"/>
          <p:cNvSpPr>
            <a:spLocks noChangeArrowheads="1"/>
          </p:cNvSpPr>
          <p:nvPr/>
        </p:nvSpPr>
        <p:spPr bwMode="auto">
          <a:xfrm>
            <a:off x="8343785" y="1462089"/>
            <a:ext cx="203200" cy="2046600"/>
          </a:xfrm>
          <a:prstGeom prst="rect">
            <a:avLst/>
          </a:prstGeom>
          <a:solidFill>
            <a:srgbClr val="C4BD97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" name="Rectangle 104"/>
          <p:cNvSpPr>
            <a:spLocks noChangeArrowheads="1"/>
          </p:cNvSpPr>
          <p:nvPr/>
        </p:nvSpPr>
        <p:spPr bwMode="auto">
          <a:xfrm>
            <a:off x="1212599" y="1043367"/>
            <a:ext cx="54502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GB" altLang="fr-FR" sz="1050" b="1" dirty="0">
                <a:solidFill>
                  <a:srgbClr val="000000"/>
                </a:solidFill>
                <a:cs typeface="Arial" panose="020B0604020202020204" pitchFamily="34" charset="0"/>
              </a:rPr>
              <a:t>1973</a:t>
            </a:r>
          </a:p>
          <a:p>
            <a:pPr algn="ctr"/>
            <a:r>
              <a:rPr lang="en-GB" altLang="fr-FR" sz="1050" b="1" dirty="0">
                <a:solidFill>
                  <a:srgbClr val="000000"/>
                </a:solidFill>
                <a:cs typeface="Arial" panose="020B0604020202020204" pitchFamily="34" charset="0"/>
              </a:rPr>
              <a:t>oil crisis</a:t>
            </a:r>
            <a:endParaRPr lang="en-GB" altLang="fr-FR" sz="1050" dirty="0">
              <a:cs typeface="Arial" panose="020B0604020202020204" pitchFamily="34" charset="0"/>
            </a:endParaRPr>
          </a:p>
        </p:txBody>
      </p:sp>
      <p:sp>
        <p:nvSpPr>
          <p:cNvPr id="112" name="Rectangle 113"/>
          <p:cNvSpPr>
            <a:spLocks noChangeArrowheads="1"/>
          </p:cNvSpPr>
          <p:nvPr/>
        </p:nvSpPr>
        <p:spPr bwMode="auto">
          <a:xfrm>
            <a:off x="8016822" y="1043367"/>
            <a:ext cx="83195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GB" altLang="fr-FR" sz="1050" b="1" dirty="0">
                <a:solidFill>
                  <a:srgbClr val="000000"/>
                </a:solidFill>
                <a:cs typeface="Arial" panose="020B0604020202020204" pitchFamily="34" charset="0"/>
              </a:rPr>
              <a:t>2022</a:t>
            </a:r>
          </a:p>
          <a:p>
            <a:pPr algn="ctr" defTabSz="914378"/>
            <a:r>
              <a:rPr lang="en-GB" altLang="fr-FR" sz="1050" b="1" dirty="0">
                <a:solidFill>
                  <a:srgbClr val="000000"/>
                </a:solidFill>
                <a:cs typeface="Arial" panose="020B0604020202020204" pitchFamily="34" charset="0"/>
              </a:rPr>
              <a:t>energy crisis</a:t>
            </a:r>
            <a:endParaRPr lang="en-GB" altLang="fr-FR" sz="1500" dirty="0">
              <a:cs typeface="Arial" panose="020B0604020202020204" pitchFamily="34" charset="0"/>
            </a:endParaRPr>
          </a:p>
        </p:txBody>
      </p:sp>
      <p:sp>
        <p:nvSpPr>
          <p:cNvPr id="125" name="Rectangle 104"/>
          <p:cNvSpPr>
            <a:spLocks noChangeArrowheads="1"/>
          </p:cNvSpPr>
          <p:nvPr/>
        </p:nvSpPr>
        <p:spPr bwMode="auto">
          <a:xfrm>
            <a:off x="2038010" y="1043367"/>
            <a:ext cx="54502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GB" altLang="fr-FR" sz="1050" b="1" dirty="0">
                <a:solidFill>
                  <a:srgbClr val="000000"/>
                </a:solidFill>
                <a:cs typeface="Arial" panose="020B0604020202020204" pitchFamily="34" charset="0"/>
              </a:rPr>
              <a:t>1979</a:t>
            </a:r>
          </a:p>
          <a:p>
            <a:pPr algn="ctr"/>
            <a:r>
              <a:rPr lang="en-GB" altLang="fr-FR" sz="1050" b="1" dirty="0">
                <a:solidFill>
                  <a:srgbClr val="000000"/>
                </a:solidFill>
                <a:cs typeface="Arial" panose="020B0604020202020204" pitchFamily="34" charset="0"/>
              </a:rPr>
              <a:t>oil crisis</a:t>
            </a:r>
            <a:endParaRPr lang="en-GB" altLang="fr-FR" sz="1050" dirty="0">
              <a:cs typeface="Arial" panose="020B0604020202020204" pitchFamily="34" charset="0"/>
            </a:endParaRPr>
          </a:p>
        </p:txBody>
      </p:sp>
      <p:sp>
        <p:nvSpPr>
          <p:cNvPr id="119" name="AutoShape 117"/>
          <p:cNvSpPr>
            <a:spLocks noChangeAspect="1" noChangeArrowheads="1" noTextEdit="1"/>
          </p:cNvSpPr>
          <p:nvPr/>
        </p:nvSpPr>
        <p:spPr bwMode="auto">
          <a:xfrm>
            <a:off x="104775" y="950914"/>
            <a:ext cx="8934450" cy="324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860426" y="1460501"/>
            <a:ext cx="742950" cy="1676400"/>
          </a:xfrm>
          <a:custGeom>
            <a:avLst/>
            <a:gdLst>
              <a:gd name="T0" fmla="*/ 0 w 468"/>
              <a:gd name="T1" fmla="*/ 990 h 1056"/>
              <a:gd name="T2" fmla="*/ 7 w 468"/>
              <a:gd name="T3" fmla="*/ 990 h 1056"/>
              <a:gd name="T4" fmla="*/ 15 w 468"/>
              <a:gd name="T5" fmla="*/ 1040 h 1056"/>
              <a:gd name="T6" fmla="*/ 23 w 468"/>
              <a:gd name="T7" fmla="*/ 892 h 1056"/>
              <a:gd name="T8" fmla="*/ 30 w 468"/>
              <a:gd name="T9" fmla="*/ 892 h 1056"/>
              <a:gd name="T10" fmla="*/ 38 w 468"/>
              <a:gd name="T11" fmla="*/ 892 h 1056"/>
              <a:gd name="T12" fmla="*/ 46 w 468"/>
              <a:gd name="T13" fmla="*/ 842 h 1056"/>
              <a:gd name="T14" fmla="*/ 53 w 468"/>
              <a:gd name="T15" fmla="*/ 793 h 1056"/>
              <a:gd name="T16" fmla="*/ 61 w 468"/>
              <a:gd name="T17" fmla="*/ 793 h 1056"/>
              <a:gd name="T18" fmla="*/ 69 w 468"/>
              <a:gd name="T19" fmla="*/ 744 h 1056"/>
              <a:gd name="T20" fmla="*/ 76 w 468"/>
              <a:gd name="T21" fmla="*/ 744 h 1056"/>
              <a:gd name="T22" fmla="*/ 84 w 468"/>
              <a:gd name="T23" fmla="*/ 744 h 1056"/>
              <a:gd name="T24" fmla="*/ 92 w 468"/>
              <a:gd name="T25" fmla="*/ 694 h 1056"/>
              <a:gd name="T26" fmla="*/ 99 w 468"/>
              <a:gd name="T27" fmla="*/ 596 h 1056"/>
              <a:gd name="T28" fmla="*/ 107 w 468"/>
              <a:gd name="T29" fmla="*/ 645 h 1056"/>
              <a:gd name="T30" fmla="*/ 115 w 468"/>
              <a:gd name="T31" fmla="*/ 645 h 1056"/>
              <a:gd name="T32" fmla="*/ 122 w 468"/>
              <a:gd name="T33" fmla="*/ 596 h 1056"/>
              <a:gd name="T34" fmla="*/ 130 w 468"/>
              <a:gd name="T35" fmla="*/ 546 h 1056"/>
              <a:gd name="T36" fmla="*/ 138 w 468"/>
              <a:gd name="T37" fmla="*/ 546 h 1056"/>
              <a:gd name="T38" fmla="*/ 145 w 468"/>
              <a:gd name="T39" fmla="*/ 596 h 1056"/>
              <a:gd name="T40" fmla="*/ 153 w 468"/>
              <a:gd name="T41" fmla="*/ 645 h 1056"/>
              <a:gd name="T42" fmla="*/ 161 w 468"/>
              <a:gd name="T43" fmla="*/ 596 h 1056"/>
              <a:gd name="T44" fmla="*/ 169 w 468"/>
              <a:gd name="T45" fmla="*/ 694 h 1056"/>
              <a:gd name="T46" fmla="*/ 176 w 468"/>
              <a:gd name="T47" fmla="*/ 645 h 1056"/>
              <a:gd name="T48" fmla="*/ 184 w 468"/>
              <a:gd name="T49" fmla="*/ 694 h 1056"/>
              <a:gd name="T50" fmla="*/ 192 w 468"/>
              <a:gd name="T51" fmla="*/ 694 h 1056"/>
              <a:gd name="T52" fmla="*/ 199 w 468"/>
              <a:gd name="T53" fmla="*/ 645 h 1056"/>
              <a:gd name="T54" fmla="*/ 207 w 468"/>
              <a:gd name="T55" fmla="*/ 596 h 1056"/>
              <a:gd name="T56" fmla="*/ 215 w 468"/>
              <a:gd name="T57" fmla="*/ 546 h 1056"/>
              <a:gd name="T58" fmla="*/ 222 w 468"/>
              <a:gd name="T59" fmla="*/ 497 h 1056"/>
              <a:gd name="T60" fmla="*/ 230 w 468"/>
              <a:gd name="T61" fmla="*/ 596 h 1056"/>
              <a:gd name="T62" fmla="*/ 238 w 468"/>
              <a:gd name="T63" fmla="*/ 447 h 1056"/>
              <a:gd name="T64" fmla="*/ 245 w 468"/>
              <a:gd name="T65" fmla="*/ 447 h 1056"/>
              <a:gd name="T66" fmla="*/ 253 w 468"/>
              <a:gd name="T67" fmla="*/ 546 h 1056"/>
              <a:gd name="T68" fmla="*/ 261 w 468"/>
              <a:gd name="T69" fmla="*/ 447 h 1056"/>
              <a:gd name="T70" fmla="*/ 268 w 468"/>
              <a:gd name="T71" fmla="*/ 349 h 1056"/>
              <a:gd name="T72" fmla="*/ 276 w 468"/>
              <a:gd name="T73" fmla="*/ 349 h 1056"/>
              <a:gd name="T74" fmla="*/ 284 w 468"/>
              <a:gd name="T75" fmla="*/ 250 h 1056"/>
              <a:gd name="T76" fmla="*/ 291 w 468"/>
              <a:gd name="T77" fmla="*/ 250 h 1056"/>
              <a:gd name="T78" fmla="*/ 299 w 468"/>
              <a:gd name="T79" fmla="*/ 102 h 1056"/>
              <a:gd name="T80" fmla="*/ 307 w 468"/>
              <a:gd name="T81" fmla="*/ 102 h 1056"/>
              <a:gd name="T82" fmla="*/ 314 w 468"/>
              <a:gd name="T83" fmla="*/ 102 h 1056"/>
              <a:gd name="T84" fmla="*/ 322 w 468"/>
              <a:gd name="T85" fmla="*/ 151 h 1056"/>
              <a:gd name="T86" fmla="*/ 330 w 468"/>
              <a:gd name="T87" fmla="*/ 102 h 1056"/>
              <a:gd name="T88" fmla="*/ 338 w 468"/>
              <a:gd name="T89" fmla="*/ 102 h 1056"/>
              <a:gd name="T90" fmla="*/ 345 w 468"/>
              <a:gd name="T91" fmla="*/ 102 h 1056"/>
              <a:gd name="T92" fmla="*/ 353 w 468"/>
              <a:gd name="T93" fmla="*/ 102 h 1056"/>
              <a:gd name="T94" fmla="*/ 361 w 468"/>
              <a:gd name="T95" fmla="*/ 3 h 1056"/>
              <a:gd name="T96" fmla="*/ 368 w 468"/>
              <a:gd name="T97" fmla="*/ 3 h 1056"/>
              <a:gd name="T98" fmla="*/ 376 w 468"/>
              <a:gd name="T99" fmla="*/ 3 h 1056"/>
              <a:gd name="T100" fmla="*/ 384 w 468"/>
              <a:gd name="T101" fmla="*/ 3 h 1056"/>
              <a:gd name="T102" fmla="*/ 391 w 468"/>
              <a:gd name="T103" fmla="*/ 3 h 1056"/>
              <a:gd name="T104" fmla="*/ 399 w 468"/>
              <a:gd name="T105" fmla="*/ 3 h 1056"/>
              <a:gd name="T106" fmla="*/ 407 w 468"/>
              <a:gd name="T107" fmla="*/ 3 h 1056"/>
              <a:gd name="T108" fmla="*/ 414 w 468"/>
              <a:gd name="T109" fmla="*/ 3 h 1056"/>
              <a:gd name="T110" fmla="*/ 422 w 468"/>
              <a:gd name="T111" fmla="*/ 3 h 1056"/>
              <a:gd name="T112" fmla="*/ 430 w 468"/>
              <a:gd name="T113" fmla="*/ 3 h 1056"/>
              <a:gd name="T114" fmla="*/ 437 w 468"/>
              <a:gd name="T115" fmla="*/ 3 h 1056"/>
              <a:gd name="T116" fmla="*/ 445 w 468"/>
              <a:gd name="T117" fmla="*/ 3 h 1056"/>
              <a:gd name="T118" fmla="*/ 453 w 468"/>
              <a:gd name="T119" fmla="*/ 53 h 1056"/>
              <a:gd name="T120" fmla="*/ 460 w 468"/>
              <a:gd name="T121" fmla="*/ 3 h 1056"/>
              <a:gd name="T122" fmla="*/ 468 w 468"/>
              <a:gd name="T123" fmla="*/ 53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8" h="1056">
                <a:moveTo>
                  <a:pt x="0" y="990"/>
                </a:moveTo>
                <a:cubicBezTo>
                  <a:pt x="1" y="990"/>
                  <a:pt x="6" y="987"/>
                  <a:pt x="7" y="990"/>
                </a:cubicBezTo>
                <a:cubicBezTo>
                  <a:pt x="10" y="998"/>
                  <a:pt x="12" y="1056"/>
                  <a:pt x="15" y="1040"/>
                </a:cubicBezTo>
                <a:cubicBezTo>
                  <a:pt x="17" y="1023"/>
                  <a:pt x="20" y="916"/>
                  <a:pt x="23" y="892"/>
                </a:cubicBezTo>
                <a:cubicBezTo>
                  <a:pt x="23" y="888"/>
                  <a:pt x="30" y="892"/>
                  <a:pt x="30" y="892"/>
                </a:cubicBezTo>
                <a:cubicBezTo>
                  <a:pt x="31" y="892"/>
                  <a:pt x="37" y="895"/>
                  <a:pt x="38" y="892"/>
                </a:cubicBezTo>
                <a:cubicBezTo>
                  <a:pt x="41" y="883"/>
                  <a:pt x="43" y="859"/>
                  <a:pt x="46" y="842"/>
                </a:cubicBezTo>
                <a:cubicBezTo>
                  <a:pt x="48" y="826"/>
                  <a:pt x="51" y="801"/>
                  <a:pt x="53" y="793"/>
                </a:cubicBezTo>
                <a:cubicBezTo>
                  <a:pt x="54" y="789"/>
                  <a:pt x="60" y="797"/>
                  <a:pt x="61" y="793"/>
                </a:cubicBezTo>
                <a:cubicBezTo>
                  <a:pt x="64" y="785"/>
                  <a:pt x="66" y="752"/>
                  <a:pt x="69" y="744"/>
                </a:cubicBezTo>
                <a:cubicBezTo>
                  <a:pt x="70" y="740"/>
                  <a:pt x="75" y="744"/>
                  <a:pt x="76" y="744"/>
                </a:cubicBezTo>
                <a:cubicBezTo>
                  <a:pt x="77" y="744"/>
                  <a:pt x="83" y="747"/>
                  <a:pt x="84" y="744"/>
                </a:cubicBezTo>
                <a:cubicBezTo>
                  <a:pt x="87" y="735"/>
                  <a:pt x="89" y="719"/>
                  <a:pt x="92" y="694"/>
                </a:cubicBezTo>
                <a:cubicBezTo>
                  <a:pt x="94" y="670"/>
                  <a:pt x="97" y="604"/>
                  <a:pt x="99" y="596"/>
                </a:cubicBezTo>
                <a:cubicBezTo>
                  <a:pt x="102" y="587"/>
                  <a:pt x="105" y="637"/>
                  <a:pt x="107" y="645"/>
                </a:cubicBezTo>
                <a:cubicBezTo>
                  <a:pt x="108" y="649"/>
                  <a:pt x="114" y="649"/>
                  <a:pt x="115" y="645"/>
                </a:cubicBezTo>
                <a:cubicBezTo>
                  <a:pt x="117" y="637"/>
                  <a:pt x="120" y="612"/>
                  <a:pt x="122" y="596"/>
                </a:cubicBezTo>
                <a:cubicBezTo>
                  <a:pt x="125" y="579"/>
                  <a:pt x="128" y="554"/>
                  <a:pt x="130" y="546"/>
                </a:cubicBezTo>
                <a:cubicBezTo>
                  <a:pt x="131" y="543"/>
                  <a:pt x="137" y="543"/>
                  <a:pt x="138" y="546"/>
                </a:cubicBezTo>
                <a:cubicBezTo>
                  <a:pt x="140" y="554"/>
                  <a:pt x="143" y="579"/>
                  <a:pt x="145" y="596"/>
                </a:cubicBezTo>
                <a:cubicBezTo>
                  <a:pt x="148" y="612"/>
                  <a:pt x="151" y="645"/>
                  <a:pt x="153" y="645"/>
                </a:cubicBezTo>
                <a:cubicBezTo>
                  <a:pt x="156" y="645"/>
                  <a:pt x="158" y="587"/>
                  <a:pt x="161" y="596"/>
                </a:cubicBezTo>
                <a:cubicBezTo>
                  <a:pt x="163" y="604"/>
                  <a:pt x="166" y="686"/>
                  <a:pt x="169" y="694"/>
                </a:cubicBezTo>
                <a:cubicBezTo>
                  <a:pt x="171" y="702"/>
                  <a:pt x="174" y="645"/>
                  <a:pt x="176" y="645"/>
                </a:cubicBezTo>
                <a:cubicBezTo>
                  <a:pt x="179" y="645"/>
                  <a:pt x="181" y="686"/>
                  <a:pt x="184" y="694"/>
                </a:cubicBezTo>
                <a:cubicBezTo>
                  <a:pt x="185" y="698"/>
                  <a:pt x="190" y="698"/>
                  <a:pt x="192" y="694"/>
                </a:cubicBezTo>
                <a:cubicBezTo>
                  <a:pt x="194" y="686"/>
                  <a:pt x="197" y="661"/>
                  <a:pt x="199" y="645"/>
                </a:cubicBezTo>
                <a:cubicBezTo>
                  <a:pt x="202" y="628"/>
                  <a:pt x="204" y="612"/>
                  <a:pt x="207" y="596"/>
                </a:cubicBezTo>
                <a:cubicBezTo>
                  <a:pt x="210" y="579"/>
                  <a:pt x="212" y="563"/>
                  <a:pt x="215" y="546"/>
                </a:cubicBezTo>
                <a:cubicBezTo>
                  <a:pt x="217" y="530"/>
                  <a:pt x="220" y="489"/>
                  <a:pt x="222" y="497"/>
                </a:cubicBezTo>
                <a:cubicBezTo>
                  <a:pt x="225" y="505"/>
                  <a:pt x="227" y="604"/>
                  <a:pt x="230" y="596"/>
                </a:cubicBezTo>
                <a:cubicBezTo>
                  <a:pt x="233" y="587"/>
                  <a:pt x="235" y="472"/>
                  <a:pt x="238" y="447"/>
                </a:cubicBezTo>
                <a:cubicBezTo>
                  <a:pt x="238" y="444"/>
                  <a:pt x="245" y="445"/>
                  <a:pt x="245" y="447"/>
                </a:cubicBezTo>
                <a:cubicBezTo>
                  <a:pt x="248" y="464"/>
                  <a:pt x="251" y="546"/>
                  <a:pt x="253" y="546"/>
                </a:cubicBezTo>
                <a:cubicBezTo>
                  <a:pt x="256" y="546"/>
                  <a:pt x="258" y="480"/>
                  <a:pt x="261" y="447"/>
                </a:cubicBezTo>
                <a:cubicBezTo>
                  <a:pt x="263" y="415"/>
                  <a:pt x="266" y="365"/>
                  <a:pt x="268" y="349"/>
                </a:cubicBezTo>
                <a:cubicBezTo>
                  <a:pt x="269" y="345"/>
                  <a:pt x="276" y="353"/>
                  <a:pt x="276" y="349"/>
                </a:cubicBezTo>
                <a:cubicBezTo>
                  <a:pt x="279" y="332"/>
                  <a:pt x="281" y="267"/>
                  <a:pt x="284" y="250"/>
                </a:cubicBezTo>
                <a:cubicBezTo>
                  <a:pt x="284" y="248"/>
                  <a:pt x="291" y="254"/>
                  <a:pt x="291" y="250"/>
                </a:cubicBezTo>
                <a:cubicBezTo>
                  <a:pt x="294" y="225"/>
                  <a:pt x="297" y="127"/>
                  <a:pt x="299" y="102"/>
                </a:cubicBezTo>
                <a:cubicBezTo>
                  <a:pt x="300" y="98"/>
                  <a:pt x="306" y="102"/>
                  <a:pt x="307" y="102"/>
                </a:cubicBezTo>
                <a:cubicBezTo>
                  <a:pt x="308" y="102"/>
                  <a:pt x="313" y="98"/>
                  <a:pt x="314" y="102"/>
                </a:cubicBezTo>
                <a:cubicBezTo>
                  <a:pt x="317" y="110"/>
                  <a:pt x="320" y="151"/>
                  <a:pt x="322" y="151"/>
                </a:cubicBezTo>
                <a:cubicBezTo>
                  <a:pt x="325" y="151"/>
                  <a:pt x="327" y="110"/>
                  <a:pt x="330" y="102"/>
                </a:cubicBezTo>
                <a:cubicBezTo>
                  <a:pt x="331" y="98"/>
                  <a:pt x="336" y="102"/>
                  <a:pt x="338" y="102"/>
                </a:cubicBezTo>
                <a:cubicBezTo>
                  <a:pt x="340" y="102"/>
                  <a:pt x="343" y="102"/>
                  <a:pt x="345" y="102"/>
                </a:cubicBezTo>
                <a:cubicBezTo>
                  <a:pt x="346" y="102"/>
                  <a:pt x="352" y="106"/>
                  <a:pt x="353" y="102"/>
                </a:cubicBezTo>
                <a:cubicBezTo>
                  <a:pt x="355" y="86"/>
                  <a:pt x="358" y="20"/>
                  <a:pt x="361" y="3"/>
                </a:cubicBezTo>
                <a:cubicBezTo>
                  <a:pt x="361" y="0"/>
                  <a:pt x="368" y="3"/>
                  <a:pt x="368" y="3"/>
                </a:cubicBezTo>
                <a:cubicBezTo>
                  <a:pt x="371" y="3"/>
                  <a:pt x="373" y="3"/>
                  <a:pt x="376" y="3"/>
                </a:cubicBezTo>
                <a:cubicBezTo>
                  <a:pt x="379" y="3"/>
                  <a:pt x="381" y="3"/>
                  <a:pt x="384" y="3"/>
                </a:cubicBezTo>
                <a:cubicBezTo>
                  <a:pt x="386" y="3"/>
                  <a:pt x="389" y="3"/>
                  <a:pt x="391" y="3"/>
                </a:cubicBezTo>
                <a:cubicBezTo>
                  <a:pt x="394" y="3"/>
                  <a:pt x="396" y="3"/>
                  <a:pt x="399" y="3"/>
                </a:cubicBezTo>
                <a:cubicBezTo>
                  <a:pt x="402" y="3"/>
                  <a:pt x="404" y="3"/>
                  <a:pt x="407" y="3"/>
                </a:cubicBezTo>
                <a:cubicBezTo>
                  <a:pt x="409" y="3"/>
                  <a:pt x="412" y="3"/>
                  <a:pt x="414" y="3"/>
                </a:cubicBezTo>
                <a:cubicBezTo>
                  <a:pt x="417" y="3"/>
                  <a:pt x="420" y="3"/>
                  <a:pt x="422" y="3"/>
                </a:cubicBezTo>
                <a:cubicBezTo>
                  <a:pt x="425" y="3"/>
                  <a:pt x="427" y="3"/>
                  <a:pt x="430" y="3"/>
                </a:cubicBezTo>
                <a:cubicBezTo>
                  <a:pt x="432" y="3"/>
                  <a:pt x="435" y="3"/>
                  <a:pt x="437" y="3"/>
                </a:cubicBezTo>
                <a:cubicBezTo>
                  <a:pt x="439" y="3"/>
                  <a:pt x="444" y="0"/>
                  <a:pt x="445" y="3"/>
                </a:cubicBezTo>
                <a:cubicBezTo>
                  <a:pt x="448" y="12"/>
                  <a:pt x="450" y="53"/>
                  <a:pt x="453" y="53"/>
                </a:cubicBezTo>
                <a:cubicBezTo>
                  <a:pt x="455" y="53"/>
                  <a:pt x="458" y="3"/>
                  <a:pt x="460" y="3"/>
                </a:cubicBezTo>
                <a:cubicBezTo>
                  <a:pt x="463" y="3"/>
                  <a:pt x="467" y="45"/>
                  <a:pt x="468" y="53"/>
                </a:cubicBezTo>
              </a:path>
            </a:pathLst>
          </a:custGeom>
          <a:noFill/>
          <a:ln w="28575" cap="rnd">
            <a:solidFill>
              <a:srgbClr val="21596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>
            <a:off x="860426" y="1460501"/>
            <a:ext cx="742950" cy="1370013"/>
          </a:xfrm>
          <a:custGeom>
            <a:avLst/>
            <a:gdLst>
              <a:gd name="T0" fmla="*/ 0 w 468"/>
              <a:gd name="T1" fmla="*/ 574 h 863"/>
              <a:gd name="T2" fmla="*/ 7 w 468"/>
              <a:gd name="T3" fmla="*/ 574 h 863"/>
              <a:gd name="T4" fmla="*/ 15 w 468"/>
              <a:gd name="T5" fmla="*/ 574 h 863"/>
              <a:gd name="T6" fmla="*/ 23 w 468"/>
              <a:gd name="T7" fmla="*/ 574 h 863"/>
              <a:gd name="T8" fmla="*/ 30 w 468"/>
              <a:gd name="T9" fmla="*/ 717 h 863"/>
              <a:gd name="T10" fmla="*/ 38 w 468"/>
              <a:gd name="T11" fmla="*/ 859 h 863"/>
              <a:gd name="T12" fmla="*/ 46 w 468"/>
              <a:gd name="T13" fmla="*/ 859 h 863"/>
              <a:gd name="T14" fmla="*/ 53 w 468"/>
              <a:gd name="T15" fmla="*/ 717 h 863"/>
              <a:gd name="T16" fmla="*/ 61 w 468"/>
              <a:gd name="T17" fmla="*/ 574 h 863"/>
              <a:gd name="T18" fmla="*/ 69 w 468"/>
              <a:gd name="T19" fmla="*/ 431 h 863"/>
              <a:gd name="T20" fmla="*/ 76 w 468"/>
              <a:gd name="T21" fmla="*/ 431 h 863"/>
              <a:gd name="T22" fmla="*/ 84 w 468"/>
              <a:gd name="T23" fmla="*/ 574 h 863"/>
              <a:gd name="T24" fmla="*/ 92 w 468"/>
              <a:gd name="T25" fmla="*/ 717 h 863"/>
              <a:gd name="T26" fmla="*/ 99 w 468"/>
              <a:gd name="T27" fmla="*/ 574 h 863"/>
              <a:gd name="T28" fmla="*/ 107 w 468"/>
              <a:gd name="T29" fmla="*/ 574 h 863"/>
              <a:gd name="T30" fmla="*/ 115 w 468"/>
              <a:gd name="T31" fmla="*/ 431 h 863"/>
              <a:gd name="T32" fmla="*/ 122 w 468"/>
              <a:gd name="T33" fmla="*/ 574 h 863"/>
              <a:gd name="T34" fmla="*/ 130 w 468"/>
              <a:gd name="T35" fmla="*/ 289 h 863"/>
              <a:gd name="T36" fmla="*/ 138 w 468"/>
              <a:gd name="T37" fmla="*/ 431 h 863"/>
              <a:gd name="T38" fmla="*/ 145 w 468"/>
              <a:gd name="T39" fmla="*/ 289 h 863"/>
              <a:gd name="T40" fmla="*/ 153 w 468"/>
              <a:gd name="T41" fmla="*/ 289 h 863"/>
              <a:gd name="T42" fmla="*/ 161 w 468"/>
              <a:gd name="T43" fmla="*/ 431 h 863"/>
              <a:gd name="T44" fmla="*/ 169 w 468"/>
              <a:gd name="T45" fmla="*/ 431 h 863"/>
              <a:gd name="T46" fmla="*/ 176 w 468"/>
              <a:gd name="T47" fmla="*/ 431 h 863"/>
              <a:gd name="T48" fmla="*/ 184 w 468"/>
              <a:gd name="T49" fmla="*/ 431 h 863"/>
              <a:gd name="T50" fmla="*/ 192 w 468"/>
              <a:gd name="T51" fmla="*/ 289 h 863"/>
              <a:gd name="T52" fmla="*/ 199 w 468"/>
              <a:gd name="T53" fmla="*/ 289 h 863"/>
              <a:gd name="T54" fmla="*/ 207 w 468"/>
              <a:gd name="T55" fmla="*/ 289 h 863"/>
              <a:gd name="T56" fmla="*/ 215 w 468"/>
              <a:gd name="T57" fmla="*/ 289 h 863"/>
              <a:gd name="T58" fmla="*/ 222 w 468"/>
              <a:gd name="T59" fmla="*/ 431 h 863"/>
              <a:gd name="T60" fmla="*/ 230 w 468"/>
              <a:gd name="T61" fmla="*/ 574 h 863"/>
              <a:gd name="T62" fmla="*/ 238 w 468"/>
              <a:gd name="T63" fmla="*/ 431 h 863"/>
              <a:gd name="T64" fmla="*/ 245 w 468"/>
              <a:gd name="T65" fmla="*/ 289 h 863"/>
              <a:gd name="T66" fmla="*/ 253 w 468"/>
              <a:gd name="T67" fmla="*/ 289 h 863"/>
              <a:gd name="T68" fmla="*/ 261 w 468"/>
              <a:gd name="T69" fmla="*/ 431 h 863"/>
              <a:gd name="T70" fmla="*/ 268 w 468"/>
              <a:gd name="T71" fmla="*/ 574 h 863"/>
              <a:gd name="T72" fmla="*/ 276 w 468"/>
              <a:gd name="T73" fmla="*/ 431 h 863"/>
              <a:gd name="T74" fmla="*/ 284 w 468"/>
              <a:gd name="T75" fmla="*/ 431 h 863"/>
              <a:gd name="T76" fmla="*/ 291 w 468"/>
              <a:gd name="T77" fmla="*/ 289 h 863"/>
              <a:gd name="T78" fmla="*/ 299 w 468"/>
              <a:gd name="T79" fmla="*/ 146 h 863"/>
              <a:gd name="T80" fmla="*/ 307 w 468"/>
              <a:gd name="T81" fmla="*/ 3 h 863"/>
              <a:gd name="T82" fmla="*/ 314 w 468"/>
              <a:gd name="T83" fmla="*/ 3 h 863"/>
              <a:gd name="T84" fmla="*/ 322 w 468"/>
              <a:gd name="T85" fmla="*/ 3 h 863"/>
              <a:gd name="T86" fmla="*/ 330 w 468"/>
              <a:gd name="T87" fmla="*/ 3 h 863"/>
              <a:gd name="T88" fmla="*/ 338 w 468"/>
              <a:gd name="T89" fmla="*/ 3 h 863"/>
              <a:gd name="T90" fmla="*/ 345 w 468"/>
              <a:gd name="T91" fmla="*/ 3 h 863"/>
              <a:gd name="T92" fmla="*/ 353 w 468"/>
              <a:gd name="T93" fmla="*/ 3 h 863"/>
              <a:gd name="T94" fmla="*/ 361 w 468"/>
              <a:gd name="T95" fmla="*/ 3 h 863"/>
              <a:gd name="T96" fmla="*/ 368 w 468"/>
              <a:gd name="T97" fmla="*/ 3 h 863"/>
              <a:gd name="T98" fmla="*/ 376 w 468"/>
              <a:gd name="T99" fmla="*/ 3 h 863"/>
              <a:gd name="T100" fmla="*/ 384 w 468"/>
              <a:gd name="T101" fmla="*/ 3 h 863"/>
              <a:gd name="T102" fmla="*/ 391 w 468"/>
              <a:gd name="T103" fmla="*/ 3 h 863"/>
              <a:gd name="T104" fmla="*/ 399 w 468"/>
              <a:gd name="T105" fmla="*/ 3 h 863"/>
              <a:gd name="T106" fmla="*/ 407 w 468"/>
              <a:gd name="T107" fmla="*/ 3 h 863"/>
              <a:gd name="T108" fmla="*/ 414 w 468"/>
              <a:gd name="T109" fmla="*/ 3 h 863"/>
              <a:gd name="T110" fmla="*/ 422 w 468"/>
              <a:gd name="T111" fmla="*/ 3 h 863"/>
              <a:gd name="T112" fmla="*/ 430 w 468"/>
              <a:gd name="T113" fmla="*/ 3 h 863"/>
              <a:gd name="T114" fmla="*/ 437 w 468"/>
              <a:gd name="T115" fmla="*/ 3 h 863"/>
              <a:gd name="T116" fmla="*/ 445 w 468"/>
              <a:gd name="T117" fmla="*/ 3 h 863"/>
              <a:gd name="T118" fmla="*/ 453 w 468"/>
              <a:gd name="T119" fmla="*/ 3 h 863"/>
              <a:gd name="T120" fmla="*/ 460 w 468"/>
              <a:gd name="T121" fmla="*/ 3 h 863"/>
              <a:gd name="T122" fmla="*/ 468 w 468"/>
              <a:gd name="T123" fmla="*/ 3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8" h="863">
                <a:moveTo>
                  <a:pt x="0" y="574"/>
                </a:moveTo>
                <a:cubicBezTo>
                  <a:pt x="2" y="574"/>
                  <a:pt x="5" y="574"/>
                  <a:pt x="7" y="574"/>
                </a:cubicBezTo>
                <a:cubicBezTo>
                  <a:pt x="10" y="574"/>
                  <a:pt x="12" y="574"/>
                  <a:pt x="15" y="574"/>
                </a:cubicBezTo>
                <a:cubicBezTo>
                  <a:pt x="15" y="574"/>
                  <a:pt x="22" y="570"/>
                  <a:pt x="23" y="574"/>
                </a:cubicBezTo>
                <a:cubicBezTo>
                  <a:pt x="25" y="598"/>
                  <a:pt x="28" y="669"/>
                  <a:pt x="30" y="717"/>
                </a:cubicBezTo>
                <a:cubicBezTo>
                  <a:pt x="33" y="764"/>
                  <a:pt x="35" y="835"/>
                  <a:pt x="38" y="859"/>
                </a:cubicBezTo>
                <a:cubicBezTo>
                  <a:pt x="38" y="863"/>
                  <a:pt x="45" y="863"/>
                  <a:pt x="46" y="859"/>
                </a:cubicBezTo>
                <a:cubicBezTo>
                  <a:pt x="48" y="835"/>
                  <a:pt x="51" y="764"/>
                  <a:pt x="53" y="717"/>
                </a:cubicBezTo>
                <a:cubicBezTo>
                  <a:pt x="56" y="669"/>
                  <a:pt x="58" y="622"/>
                  <a:pt x="61" y="574"/>
                </a:cubicBezTo>
                <a:cubicBezTo>
                  <a:pt x="64" y="526"/>
                  <a:pt x="66" y="455"/>
                  <a:pt x="69" y="431"/>
                </a:cubicBezTo>
                <a:cubicBezTo>
                  <a:pt x="69" y="427"/>
                  <a:pt x="76" y="427"/>
                  <a:pt x="76" y="431"/>
                </a:cubicBezTo>
                <a:cubicBezTo>
                  <a:pt x="79" y="455"/>
                  <a:pt x="82" y="526"/>
                  <a:pt x="84" y="574"/>
                </a:cubicBezTo>
                <a:cubicBezTo>
                  <a:pt x="87" y="622"/>
                  <a:pt x="89" y="717"/>
                  <a:pt x="92" y="717"/>
                </a:cubicBezTo>
                <a:cubicBezTo>
                  <a:pt x="94" y="717"/>
                  <a:pt x="97" y="598"/>
                  <a:pt x="99" y="574"/>
                </a:cubicBezTo>
                <a:cubicBezTo>
                  <a:pt x="100" y="570"/>
                  <a:pt x="107" y="578"/>
                  <a:pt x="107" y="574"/>
                </a:cubicBezTo>
                <a:cubicBezTo>
                  <a:pt x="110" y="550"/>
                  <a:pt x="112" y="431"/>
                  <a:pt x="115" y="431"/>
                </a:cubicBezTo>
                <a:cubicBezTo>
                  <a:pt x="117" y="431"/>
                  <a:pt x="120" y="598"/>
                  <a:pt x="122" y="574"/>
                </a:cubicBezTo>
                <a:cubicBezTo>
                  <a:pt x="125" y="550"/>
                  <a:pt x="128" y="312"/>
                  <a:pt x="130" y="289"/>
                </a:cubicBezTo>
                <a:cubicBezTo>
                  <a:pt x="133" y="265"/>
                  <a:pt x="135" y="431"/>
                  <a:pt x="138" y="431"/>
                </a:cubicBezTo>
                <a:cubicBezTo>
                  <a:pt x="140" y="431"/>
                  <a:pt x="143" y="312"/>
                  <a:pt x="145" y="289"/>
                </a:cubicBezTo>
                <a:cubicBezTo>
                  <a:pt x="146" y="285"/>
                  <a:pt x="153" y="285"/>
                  <a:pt x="153" y="289"/>
                </a:cubicBezTo>
                <a:cubicBezTo>
                  <a:pt x="156" y="312"/>
                  <a:pt x="158" y="408"/>
                  <a:pt x="161" y="431"/>
                </a:cubicBezTo>
                <a:cubicBezTo>
                  <a:pt x="161" y="435"/>
                  <a:pt x="168" y="431"/>
                  <a:pt x="169" y="431"/>
                </a:cubicBezTo>
                <a:cubicBezTo>
                  <a:pt x="171" y="431"/>
                  <a:pt x="174" y="431"/>
                  <a:pt x="176" y="431"/>
                </a:cubicBezTo>
                <a:cubicBezTo>
                  <a:pt x="177" y="431"/>
                  <a:pt x="184" y="435"/>
                  <a:pt x="184" y="431"/>
                </a:cubicBezTo>
                <a:cubicBezTo>
                  <a:pt x="186" y="408"/>
                  <a:pt x="189" y="312"/>
                  <a:pt x="192" y="289"/>
                </a:cubicBezTo>
                <a:cubicBezTo>
                  <a:pt x="192" y="285"/>
                  <a:pt x="199" y="289"/>
                  <a:pt x="199" y="289"/>
                </a:cubicBezTo>
                <a:cubicBezTo>
                  <a:pt x="202" y="289"/>
                  <a:pt x="204" y="289"/>
                  <a:pt x="207" y="289"/>
                </a:cubicBezTo>
                <a:cubicBezTo>
                  <a:pt x="207" y="289"/>
                  <a:pt x="214" y="285"/>
                  <a:pt x="215" y="289"/>
                </a:cubicBezTo>
                <a:cubicBezTo>
                  <a:pt x="217" y="312"/>
                  <a:pt x="220" y="384"/>
                  <a:pt x="222" y="431"/>
                </a:cubicBezTo>
                <a:cubicBezTo>
                  <a:pt x="225" y="479"/>
                  <a:pt x="227" y="574"/>
                  <a:pt x="230" y="574"/>
                </a:cubicBezTo>
                <a:cubicBezTo>
                  <a:pt x="233" y="574"/>
                  <a:pt x="235" y="479"/>
                  <a:pt x="238" y="431"/>
                </a:cubicBezTo>
                <a:cubicBezTo>
                  <a:pt x="240" y="384"/>
                  <a:pt x="243" y="312"/>
                  <a:pt x="245" y="289"/>
                </a:cubicBezTo>
                <a:cubicBezTo>
                  <a:pt x="246" y="285"/>
                  <a:pt x="253" y="285"/>
                  <a:pt x="253" y="289"/>
                </a:cubicBezTo>
                <a:cubicBezTo>
                  <a:pt x="256" y="312"/>
                  <a:pt x="258" y="384"/>
                  <a:pt x="261" y="431"/>
                </a:cubicBezTo>
                <a:cubicBezTo>
                  <a:pt x="263" y="479"/>
                  <a:pt x="266" y="574"/>
                  <a:pt x="268" y="574"/>
                </a:cubicBezTo>
                <a:cubicBezTo>
                  <a:pt x="271" y="574"/>
                  <a:pt x="274" y="455"/>
                  <a:pt x="276" y="431"/>
                </a:cubicBezTo>
                <a:cubicBezTo>
                  <a:pt x="276" y="427"/>
                  <a:pt x="283" y="435"/>
                  <a:pt x="284" y="431"/>
                </a:cubicBezTo>
                <a:cubicBezTo>
                  <a:pt x="286" y="408"/>
                  <a:pt x="289" y="336"/>
                  <a:pt x="291" y="289"/>
                </a:cubicBezTo>
                <a:cubicBezTo>
                  <a:pt x="294" y="241"/>
                  <a:pt x="297" y="194"/>
                  <a:pt x="299" y="146"/>
                </a:cubicBezTo>
                <a:cubicBezTo>
                  <a:pt x="302" y="98"/>
                  <a:pt x="304" y="27"/>
                  <a:pt x="307" y="3"/>
                </a:cubicBezTo>
                <a:cubicBezTo>
                  <a:pt x="307" y="0"/>
                  <a:pt x="314" y="3"/>
                  <a:pt x="314" y="3"/>
                </a:cubicBezTo>
                <a:cubicBezTo>
                  <a:pt x="317" y="3"/>
                  <a:pt x="320" y="3"/>
                  <a:pt x="322" y="3"/>
                </a:cubicBezTo>
                <a:cubicBezTo>
                  <a:pt x="325" y="3"/>
                  <a:pt x="327" y="3"/>
                  <a:pt x="330" y="3"/>
                </a:cubicBezTo>
                <a:cubicBezTo>
                  <a:pt x="332" y="3"/>
                  <a:pt x="335" y="3"/>
                  <a:pt x="338" y="3"/>
                </a:cubicBezTo>
                <a:cubicBezTo>
                  <a:pt x="340" y="3"/>
                  <a:pt x="343" y="3"/>
                  <a:pt x="345" y="3"/>
                </a:cubicBezTo>
                <a:cubicBezTo>
                  <a:pt x="348" y="3"/>
                  <a:pt x="350" y="3"/>
                  <a:pt x="353" y="3"/>
                </a:cubicBezTo>
                <a:cubicBezTo>
                  <a:pt x="355" y="3"/>
                  <a:pt x="358" y="3"/>
                  <a:pt x="361" y="3"/>
                </a:cubicBezTo>
                <a:cubicBezTo>
                  <a:pt x="363" y="3"/>
                  <a:pt x="366" y="3"/>
                  <a:pt x="368" y="3"/>
                </a:cubicBezTo>
                <a:cubicBezTo>
                  <a:pt x="371" y="3"/>
                  <a:pt x="373" y="3"/>
                  <a:pt x="376" y="3"/>
                </a:cubicBezTo>
                <a:cubicBezTo>
                  <a:pt x="379" y="3"/>
                  <a:pt x="381" y="3"/>
                  <a:pt x="384" y="3"/>
                </a:cubicBezTo>
                <a:cubicBezTo>
                  <a:pt x="386" y="3"/>
                  <a:pt x="389" y="3"/>
                  <a:pt x="391" y="3"/>
                </a:cubicBezTo>
                <a:cubicBezTo>
                  <a:pt x="394" y="3"/>
                  <a:pt x="396" y="3"/>
                  <a:pt x="399" y="3"/>
                </a:cubicBezTo>
                <a:cubicBezTo>
                  <a:pt x="402" y="3"/>
                  <a:pt x="404" y="3"/>
                  <a:pt x="407" y="3"/>
                </a:cubicBezTo>
                <a:cubicBezTo>
                  <a:pt x="409" y="3"/>
                  <a:pt x="412" y="3"/>
                  <a:pt x="414" y="3"/>
                </a:cubicBezTo>
                <a:cubicBezTo>
                  <a:pt x="417" y="3"/>
                  <a:pt x="420" y="3"/>
                  <a:pt x="422" y="3"/>
                </a:cubicBezTo>
                <a:cubicBezTo>
                  <a:pt x="425" y="3"/>
                  <a:pt x="427" y="3"/>
                  <a:pt x="430" y="3"/>
                </a:cubicBezTo>
                <a:cubicBezTo>
                  <a:pt x="432" y="3"/>
                  <a:pt x="435" y="3"/>
                  <a:pt x="437" y="3"/>
                </a:cubicBezTo>
                <a:cubicBezTo>
                  <a:pt x="440" y="3"/>
                  <a:pt x="443" y="3"/>
                  <a:pt x="445" y="3"/>
                </a:cubicBezTo>
                <a:cubicBezTo>
                  <a:pt x="448" y="3"/>
                  <a:pt x="450" y="3"/>
                  <a:pt x="453" y="3"/>
                </a:cubicBezTo>
                <a:cubicBezTo>
                  <a:pt x="455" y="3"/>
                  <a:pt x="458" y="3"/>
                  <a:pt x="460" y="3"/>
                </a:cubicBezTo>
                <a:cubicBezTo>
                  <a:pt x="463" y="3"/>
                  <a:pt x="467" y="3"/>
                  <a:pt x="468" y="3"/>
                </a:cubicBezTo>
              </a:path>
            </a:pathLst>
          </a:custGeom>
          <a:noFill/>
          <a:ln w="28575" cap="rnd">
            <a:solidFill>
              <a:srgbClr val="93CD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603376" y="1538289"/>
            <a:ext cx="1036638" cy="758825"/>
          </a:xfrm>
          <a:custGeom>
            <a:avLst/>
            <a:gdLst>
              <a:gd name="T0" fmla="*/ 8 w 653"/>
              <a:gd name="T1" fmla="*/ 53 h 478"/>
              <a:gd name="T2" fmla="*/ 23 w 653"/>
              <a:gd name="T3" fmla="*/ 4 h 478"/>
              <a:gd name="T4" fmla="*/ 39 w 653"/>
              <a:gd name="T5" fmla="*/ 4 h 478"/>
              <a:gd name="T6" fmla="*/ 54 w 653"/>
              <a:gd name="T7" fmla="*/ 53 h 478"/>
              <a:gd name="T8" fmla="*/ 69 w 653"/>
              <a:gd name="T9" fmla="*/ 152 h 478"/>
              <a:gd name="T10" fmla="*/ 85 w 653"/>
              <a:gd name="T11" fmla="*/ 193 h 478"/>
              <a:gd name="T12" fmla="*/ 100 w 653"/>
              <a:gd name="T13" fmla="*/ 145 h 478"/>
              <a:gd name="T14" fmla="*/ 115 w 653"/>
              <a:gd name="T15" fmla="*/ 145 h 478"/>
              <a:gd name="T16" fmla="*/ 131 w 653"/>
              <a:gd name="T17" fmla="*/ 240 h 478"/>
              <a:gd name="T18" fmla="*/ 146 w 653"/>
              <a:gd name="T19" fmla="*/ 240 h 478"/>
              <a:gd name="T20" fmla="*/ 161 w 653"/>
              <a:gd name="T21" fmla="*/ 288 h 478"/>
              <a:gd name="T22" fmla="*/ 177 w 653"/>
              <a:gd name="T23" fmla="*/ 240 h 478"/>
              <a:gd name="T24" fmla="*/ 192 w 653"/>
              <a:gd name="T25" fmla="*/ 145 h 478"/>
              <a:gd name="T26" fmla="*/ 208 w 653"/>
              <a:gd name="T27" fmla="*/ 145 h 478"/>
              <a:gd name="T28" fmla="*/ 223 w 653"/>
              <a:gd name="T29" fmla="*/ 98 h 478"/>
              <a:gd name="T30" fmla="*/ 238 w 653"/>
              <a:gd name="T31" fmla="*/ 145 h 478"/>
              <a:gd name="T32" fmla="*/ 254 w 653"/>
              <a:gd name="T33" fmla="*/ 240 h 478"/>
              <a:gd name="T34" fmla="*/ 269 w 653"/>
              <a:gd name="T35" fmla="*/ 335 h 478"/>
              <a:gd name="T36" fmla="*/ 284 w 653"/>
              <a:gd name="T37" fmla="*/ 383 h 478"/>
              <a:gd name="T38" fmla="*/ 300 w 653"/>
              <a:gd name="T39" fmla="*/ 383 h 478"/>
              <a:gd name="T40" fmla="*/ 315 w 653"/>
              <a:gd name="T41" fmla="*/ 383 h 478"/>
              <a:gd name="T42" fmla="*/ 330 w 653"/>
              <a:gd name="T43" fmla="*/ 383 h 478"/>
              <a:gd name="T44" fmla="*/ 346 w 653"/>
              <a:gd name="T45" fmla="*/ 383 h 478"/>
              <a:gd name="T46" fmla="*/ 361 w 653"/>
              <a:gd name="T47" fmla="*/ 478 h 478"/>
              <a:gd name="T48" fmla="*/ 377 w 653"/>
              <a:gd name="T49" fmla="*/ 430 h 478"/>
              <a:gd name="T50" fmla="*/ 392 w 653"/>
              <a:gd name="T51" fmla="*/ 478 h 478"/>
              <a:gd name="T52" fmla="*/ 407 w 653"/>
              <a:gd name="T53" fmla="*/ 430 h 478"/>
              <a:gd name="T54" fmla="*/ 423 w 653"/>
              <a:gd name="T55" fmla="*/ 383 h 478"/>
              <a:gd name="T56" fmla="*/ 438 w 653"/>
              <a:gd name="T57" fmla="*/ 335 h 478"/>
              <a:gd name="T58" fmla="*/ 453 w 653"/>
              <a:gd name="T59" fmla="*/ 240 h 478"/>
              <a:gd name="T60" fmla="*/ 469 w 653"/>
              <a:gd name="T61" fmla="*/ 145 h 478"/>
              <a:gd name="T62" fmla="*/ 484 w 653"/>
              <a:gd name="T63" fmla="*/ 2 h 478"/>
              <a:gd name="T64" fmla="*/ 499 w 653"/>
              <a:gd name="T65" fmla="*/ 49 h 478"/>
              <a:gd name="T66" fmla="*/ 515 w 653"/>
              <a:gd name="T67" fmla="*/ 98 h 478"/>
              <a:gd name="T68" fmla="*/ 530 w 653"/>
              <a:gd name="T69" fmla="*/ 49 h 478"/>
              <a:gd name="T70" fmla="*/ 546 w 653"/>
              <a:gd name="T71" fmla="*/ 47 h 478"/>
              <a:gd name="T72" fmla="*/ 561 w 653"/>
              <a:gd name="T73" fmla="*/ 47 h 478"/>
              <a:gd name="T74" fmla="*/ 576 w 653"/>
              <a:gd name="T75" fmla="*/ 93 h 478"/>
              <a:gd name="T76" fmla="*/ 592 w 653"/>
              <a:gd name="T77" fmla="*/ 0 h 478"/>
              <a:gd name="T78" fmla="*/ 607 w 653"/>
              <a:gd name="T79" fmla="*/ 0 h 478"/>
              <a:gd name="T80" fmla="*/ 622 w 653"/>
              <a:gd name="T81" fmla="*/ 0 h 478"/>
              <a:gd name="T82" fmla="*/ 638 w 653"/>
              <a:gd name="T83" fmla="*/ 0 h 478"/>
              <a:gd name="T84" fmla="*/ 653 w 653"/>
              <a:gd name="T85" fmla="*/ 184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53" h="478">
                <a:moveTo>
                  <a:pt x="0" y="4"/>
                </a:moveTo>
                <a:lnTo>
                  <a:pt x="8" y="53"/>
                </a:lnTo>
                <a:lnTo>
                  <a:pt x="15" y="4"/>
                </a:lnTo>
                <a:lnTo>
                  <a:pt x="23" y="4"/>
                </a:lnTo>
                <a:lnTo>
                  <a:pt x="31" y="4"/>
                </a:lnTo>
                <a:lnTo>
                  <a:pt x="39" y="4"/>
                </a:lnTo>
                <a:lnTo>
                  <a:pt x="46" y="53"/>
                </a:lnTo>
                <a:lnTo>
                  <a:pt x="54" y="53"/>
                </a:lnTo>
                <a:lnTo>
                  <a:pt x="62" y="152"/>
                </a:lnTo>
                <a:lnTo>
                  <a:pt x="69" y="152"/>
                </a:lnTo>
                <a:lnTo>
                  <a:pt x="77" y="152"/>
                </a:lnTo>
                <a:lnTo>
                  <a:pt x="85" y="193"/>
                </a:lnTo>
                <a:lnTo>
                  <a:pt x="92" y="193"/>
                </a:lnTo>
                <a:lnTo>
                  <a:pt x="100" y="145"/>
                </a:lnTo>
                <a:lnTo>
                  <a:pt x="108" y="145"/>
                </a:lnTo>
                <a:lnTo>
                  <a:pt x="115" y="145"/>
                </a:lnTo>
                <a:lnTo>
                  <a:pt x="123" y="193"/>
                </a:lnTo>
                <a:lnTo>
                  <a:pt x="131" y="240"/>
                </a:lnTo>
                <a:lnTo>
                  <a:pt x="138" y="193"/>
                </a:lnTo>
                <a:lnTo>
                  <a:pt x="146" y="240"/>
                </a:lnTo>
                <a:lnTo>
                  <a:pt x="154" y="193"/>
                </a:lnTo>
                <a:lnTo>
                  <a:pt x="161" y="288"/>
                </a:lnTo>
                <a:lnTo>
                  <a:pt x="169" y="288"/>
                </a:lnTo>
                <a:lnTo>
                  <a:pt x="177" y="240"/>
                </a:lnTo>
                <a:lnTo>
                  <a:pt x="184" y="145"/>
                </a:lnTo>
                <a:lnTo>
                  <a:pt x="192" y="145"/>
                </a:lnTo>
                <a:lnTo>
                  <a:pt x="200" y="145"/>
                </a:lnTo>
                <a:lnTo>
                  <a:pt x="208" y="145"/>
                </a:lnTo>
                <a:lnTo>
                  <a:pt x="215" y="145"/>
                </a:lnTo>
                <a:lnTo>
                  <a:pt x="223" y="98"/>
                </a:lnTo>
                <a:lnTo>
                  <a:pt x="231" y="145"/>
                </a:lnTo>
                <a:lnTo>
                  <a:pt x="238" y="145"/>
                </a:lnTo>
                <a:lnTo>
                  <a:pt x="246" y="240"/>
                </a:lnTo>
                <a:lnTo>
                  <a:pt x="254" y="240"/>
                </a:lnTo>
                <a:lnTo>
                  <a:pt x="261" y="240"/>
                </a:lnTo>
                <a:lnTo>
                  <a:pt x="269" y="335"/>
                </a:lnTo>
                <a:lnTo>
                  <a:pt x="277" y="335"/>
                </a:lnTo>
                <a:lnTo>
                  <a:pt x="284" y="383"/>
                </a:lnTo>
                <a:lnTo>
                  <a:pt x="292" y="383"/>
                </a:lnTo>
                <a:lnTo>
                  <a:pt x="300" y="383"/>
                </a:lnTo>
                <a:lnTo>
                  <a:pt x="307" y="383"/>
                </a:lnTo>
                <a:lnTo>
                  <a:pt x="315" y="383"/>
                </a:lnTo>
                <a:lnTo>
                  <a:pt x="323" y="383"/>
                </a:lnTo>
                <a:lnTo>
                  <a:pt x="330" y="383"/>
                </a:lnTo>
                <a:lnTo>
                  <a:pt x="338" y="383"/>
                </a:lnTo>
                <a:lnTo>
                  <a:pt x="346" y="383"/>
                </a:lnTo>
                <a:lnTo>
                  <a:pt x="353" y="383"/>
                </a:lnTo>
                <a:lnTo>
                  <a:pt x="361" y="478"/>
                </a:lnTo>
                <a:lnTo>
                  <a:pt x="369" y="478"/>
                </a:lnTo>
                <a:lnTo>
                  <a:pt x="377" y="430"/>
                </a:lnTo>
                <a:lnTo>
                  <a:pt x="384" y="478"/>
                </a:lnTo>
                <a:lnTo>
                  <a:pt x="392" y="478"/>
                </a:lnTo>
                <a:lnTo>
                  <a:pt x="400" y="430"/>
                </a:lnTo>
                <a:lnTo>
                  <a:pt x="407" y="430"/>
                </a:lnTo>
                <a:lnTo>
                  <a:pt x="415" y="383"/>
                </a:lnTo>
                <a:lnTo>
                  <a:pt x="423" y="383"/>
                </a:lnTo>
                <a:lnTo>
                  <a:pt x="430" y="335"/>
                </a:lnTo>
                <a:lnTo>
                  <a:pt x="438" y="335"/>
                </a:lnTo>
                <a:lnTo>
                  <a:pt x="446" y="335"/>
                </a:lnTo>
                <a:lnTo>
                  <a:pt x="453" y="240"/>
                </a:lnTo>
                <a:lnTo>
                  <a:pt x="461" y="145"/>
                </a:lnTo>
                <a:lnTo>
                  <a:pt x="469" y="145"/>
                </a:lnTo>
                <a:lnTo>
                  <a:pt x="476" y="98"/>
                </a:lnTo>
                <a:lnTo>
                  <a:pt x="484" y="2"/>
                </a:lnTo>
                <a:lnTo>
                  <a:pt x="492" y="49"/>
                </a:lnTo>
                <a:lnTo>
                  <a:pt x="499" y="49"/>
                </a:lnTo>
                <a:lnTo>
                  <a:pt x="507" y="49"/>
                </a:lnTo>
                <a:lnTo>
                  <a:pt x="515" y="98"/>
                </a:lnTo>
                <a:lnTo>
                  <a:pt x="522" y="49"/>
                </a:lnTo>
                <a:lnTo>
                  <a:pt x="530" y="49"/>
                </a:lnTo>
                <a:lnTo>
                  <a:pt x="538" y="49"/>
                </a:lnTo>
                <a:lnTo>
                  <a:pt x="546" y="47"/>
                </a:lnTo>
                <a:lnTo>
                  <a:pt x="553" y="93"/>
                </a:lnTo>
                <a:lnTo>
                  <a:pt x="561" y="47"/>
                </a:lnTo>
                <a:lnTo>
                  <a:pt x="569" y="93"/>
                </a:lnTo>
                <a:lnTo>
                  <a:pt x="576" y="93"/>
                </a:lnTo>
                <a:lnTo>
                  <a:pt x="584" y="47"/>
                </a:lnTo>
                <a:lnTo>
                  <a:pt x="592" y="0"/>
                </a:lnTo>
                <a:lnTo>
                  <a:pt x="599" y="0"/>
                </a:lnTo>
                <a:lnTo>
                  <a:pt x="607" y="0"/>
                </a:lnTo>
                <a:lnTo>
                  <a:pt x="615" y="0"/>
                </a:lnTo>
                <a:lnTo>
                  <a:pt x="622" y="0"/>
                </a:lnTo>
                <a:lnTo>
                  <a:pt x="630" y="0"/>
                </a:lnTo>
                <a:lnTo>
                  <a:pt x="638" y="0"/>
                </a:lnTo>
                <a:lnTo>
                  <a:pt x="645" y="138"/>
                </a:lnTo>
                <a:lnTo>
                  <a:pt x="653" y="184"/>
                </a:lnTo>
              </a:path>
            </a:pathLst>
          </a:custGeom>
          <a:noFill/>
          <a:ln w="28575" cap="rnd">
            <a:solidFill>
              <a:srgbClr val="21596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1603376" y="1465264"/>
            <a:ext cx="1036638" cy="681038"/>
          </a:xfrm>
          <a:custGeom>
            <a:avLst/>
            <a:gdLst>
              <a:gd name="T0" fmla="*/ 8 w 653"/>
              <a:gd name="T1" fmla="*/ 144 h 429"/>
              <a:gd name="T2" fmla="*/ 23 w 653"/>
              <a:gd name="T3" fmla="*/ 144 h 429"/>
              <a:gd name="T4" fmla="*/ 39 w 653"/>
              <a:gd name="T5" fmla="*/ 429 h 429"/>
              <a:gd name="T6" fmla="*/ 54 w 653"/>
              <a:gd name="T7" fmla="*/ 429 h 429"/>
              <a:gd name="T8" fmla="*/ 69 w 653"/>
              <a:gd name="T9" fmla="*/ 429 h 429"/>
              <a:gd name="T10" fmla="*/ 85 w 653"/>
              <a:gd name="T11" fmla="*/ 429 h 429"/>
              <a:gd name="T12" fmla="*/ 100 w 653"/>
              <a:gd name="T13" fmla="*/ 286 h 429"/>
              <a:gd name="T14" fmla="*/ 115 w 653"/>
              <a:gd name="T15" fmla="*/ 286 h 429"/>
              <a:gd name="T16" fmla="*/ 131 w 653"/>
              <a:gd name="T17" fmla="*/ 286 h 429"/>
              <a:gd name="T18" fmla="*/ 146 w 653"/>
              <a:gd name="T19" fmla="*/ 286 h 429"/>
              <a:gd name="T20" fmla="*/ 161 w 653"/>
              <a:gd name="T21" fmla="*/ 286 h 429"/>
              <a:gd name="T22" fmla="*/ 177 w 653"/>
              <a:gd name="T23" fmla="*/ 258 h 429"/>
              <a:gd name="T24" fmla="*/ 192 w 653"/>
              <a:gd name="T25" fmla="*/ 258 h 429"/>
              <a:gd name="T26" fmla="*/ 208 w 653"/>
              <a:gd name="T27" fmla="*/ 129 h 429"/>
              <a:gd name="T28" fmla="*/ 223 w 653"/>
              <a:gd name="T29" fmla="*/ 129 h 429"/>
              <a:gd name="T30" fmla="*/ 238 w 653"/>
              <a:gd name="T31" fmla="*/ 258 h 429"/>
              <a:gd name="T32" fmla="*/ 254 w 653"/>
              <a:gd name="T33" fmla="*/ 129 h 429"/>
              <a:gd name="T34" fmla="*/ 269 w 653"/>
              <a:gd name="T35" fmla="*/ 258 h 429"/>
              <a:gd name="T36" fmla="*/ 284 w 653"/>
              <a:gd name="T37" fmla="*/ 258 h 429"/>
              <a:gd name="T38" fmla="*/ 300 w 653"/>
              <a:gd name="T39" fmla="*/ 258 h 429"/>
              <a:gd name="T40" fmla="*/ 315 w 653"/>
              <a:gd name="T41" fmla="*/ 386 h 429"/>
              <a:gd name="T42" fmla="*/ 330 w 653"/>
              <a:gd name="T43" fmla="*/ 386 h 429"/>
              <a:gd name="T44" fmla="*/ 346 w 653"/>
              <a:gd name="T45" fmla="*/ 258 h 429"/>
              <a:gd name="T46" fmla="*/ 361 w 653"/>
              <a:gd name="T47" fmla="*/ 258 h 429"/>
              <a:gd name="T48" fmla="*/ 377 w 653"/>
              <a:gd name="T49" fmla="*/ 258 h 429"/>
              <a:gd name="T50" fmla="*/ 392 w 653"/>
              <a:gd name="T51" fmla="*/ 129 h 429"/>
              <a:gd name="T52" fmla="*/ 407 w 653"/>
              <a:gd name="T53" fmla="*/ 129 h 429"/>
              <a:gd name="T54" fmla="*/ 423 w 653"/>
              <a:gd name="T55" fmla="*/ 129 h 429"/>
              <a:gd name="T56" fmla="*/ 438 w 653"/>
              <a:gd name="T57" fmla="*/ 129 h 429"/>
              <a:gd name="T58" fmla="*/ 453 w 653"/>
              <a:gd name="T59" fmla="*/ 118 h 429"/>
              <a:gd name="T60" fmla="*/ 469 w 653"/>
              <a:gd name="T61" fmla="*/ 118 h 429"/>
              <a:gd name="T62" fmla="*/ 484 w 653"/>
              <a:gd name="T63" fmla="*/ 118 h 429"/>
              <a:gd name="T64" fmla="*/ 499 w 653"/>
              <a:gd name="T65" fmla="*/ 0 h 429"/>
              <a:gd name="T66" fmla="*/ 515 w 653"/>
              <a:gd name="T67" fmla="*/ 118 h 429"/>
              <a:gd name="T68" fmla="*/ 530 w 653"/>
              <a:gd name="T69" fmla="*/ 0 h 429"/>
              <a:gd name="T70" fmla="*/ 546 w 653"/>
              <a:gd name="T71" fmla="*/ 0 h 429"/>
              <a:gd name="T72" fmla="*/ 561 w 653"/>
              <a:gd name="T73" fmla="*/ 0 h 429"/>
              <a:gd name="T74" fmla="*/ 576 w 653"/>
              <a:gd name="T75" fmla="*/ 0 h 429"/>
              <a:gd name="T76" fmla="*/ 592 w 653"/>
              <a:gd name="T77" fmla="*/ 0 h 429"/>
              <a:gd name="T78" fmla="*/ 607 w 653"/>
              <a:gd name="T79" fmla="*/ 0 h 429"/>
              <a:gd name="T80" fmla="*/ 622 w 653"/>
              <a:gd name="T81" fmla="*/ 0 h 429"/>
              <a:gd name="T82" fmla="*/ 638 w 653"/>
              <a:gd name="T83" fmla="*/ 0 h 429"/>
              <a:gd name="T84" fmla="*/ 653 w 653"/>
              <a:gd name="T85" fmla="*/ 118 h 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53" h="429">
                <a:moveTo>
                  <a:pt x="0" y="0"/>
                </a:moveTo>
                <a:lnTo>
                  <a:pt x="8" y="144"/>
                </a:lnTo>
                <a:lnTo>
                  <a:pt x="15" y="144"/>
                </a:lnTo>
                <a:lnTo>
                  <a:pt x="23" y="144"/>
                </a:lnTo>
                <a:lnTo>
                  <a:pt x="31" y="429"/>
                </a:lnTo>
                <a:lnTo>
                  <a:pt x="39" y="429"/>
                </a:lnTo>
                <a:lnTo>
                  <a:pt x="46" y="429"/>
                </a:lnTo>
                <a:lnTo>
                  <a:pt x="54" y="429"/>
                </a:lnTo>
                <a:lnTo>
                  <a:pt x="62" y="429"/>
                </a:lnTo>
                <a:lnTo>
                  <a:pt x="69" y="429"/>
                </a:lnTo>
                <a:lnTo>
                  <a:pt x="77" y="429"/>
                </a:lnTo>
                <a:lnTo>
                  <a:pt x="85" y="429"/>
                </a:lnTo>
                <a:lnTo>
                  <a:pt x="92" y="286"/>
                </a:lnTo>
                <a:lnTo>
                  <a:pt x="100" y="286"/>
                </a:lnTo>
                <a:lnTo>
                  <a:pt x="108" y="286"/>
                </a:lnTo>
                <a:lnTo>
                  <a:pt x="115" y="286"/>
                </a:lnTo>
                <a:lnTo>
                  <a:pt x="123" y="286"/>
                </a:lnTo>
                <a:lnTo>
                  <a:pt x="131" y="286"/>
                </a:lnTo>
                <a:lnTo>
                  <a:pt x="138" y="286"/>
                </a:lnTo>
                <a:lnTo>
                  <a:pt x="146" y="286"/>
                </a:lnTo>
                <a:lnTo>
                  <a:pt x="154" y="286"/>
                </a:lnTo>
                <a:lnTo>
                  <a:pt x="161" y="286"/>
                </a:lnTo>
                <a:lnTo>
                  <a:pt x="169" y="286"/>
                </a:lnTo>
                <a:lnTo>
                  <a:pt x="177" y="258"/>
                </a:lnTo>
                <a:lnTo>
                  <a:pt x="184" y="258"/>
                </a:lnTo>
                <a:lnTo>
                  <a:pt x="192" y="258"/>
                </a:lnTo>
                <a:lnTo>
                  <a:pt x="200" y="258"/>
                </a:lnTo>
                <a:lnTo>
                  <a:pt x="208" y="129"/>
                </a:lnTo>
                <a:lnTo>
                  <a:pt x="215" y="129"/>
                </a:lnTo>
                <a:lnTo>
                  <a:pt x="223" y="129"/>
                </a:lnTo>
                <a:lnTo>
                  <a:pt x="231" y="258"/>
                </a:lnTo>
                <a:lnTo>
                  <a:pt x="238" y="258"/>
                </a:lnTo>
                <a:lnTo>
                  <a:pt x="246" y="258"/>
                </a:lnTo>
                <a:lnTo>
                  <a:pt x="254" y="129"/>
                </a:lnTo>
                <a:lnTo>
                  <a:pt x="261" y="258"/>
                </a:lnTo>
                <a:lnTo>
                  <a:pt x="269" y="258"/>
                </a:lnTo>
                <a:lnTo>
                  <a:pt x="277" y="258"/>
                </a:lnTo>
                <a:lnTo>
                  <a:pt x="284" y="258"/>
                </a:lnTo>
                <a:lnTo>
                  <a:pt x="292" y="258"/>
                </a:lnTo>
                <a:lnTo>
                  <a:pt x="300" y="258"/>
                </a:lnTo>
                <a:lnTo>
                  <a:pt x="307" y="258"/>
                </a:lnTo>
                <a:lnTo>
                  <a:pt x="315" y="386"/>
                </a:lnTo>
                <a:lnTo>
                  <a:pt x="323" y="258"/>
                </a:lnTo>
                <a:lnTo>
                  <a:pt x="330" y="386"/>
                </a:lnTo>
                <a:lnTo>
                  <a:pt x="338" y="258"/>
                </a:lnTo>
                <a:lnTo>
                  <a:pt x="346" y="258"/>
                </a:lnTo>
                <a:lnTo>
                  <a:pt x="353" y="258"/>
                </a:lnTo>
                <a:lnTo>
                  <a:pt x="361" y="258"/>
                </a:lnTo>
                <a:lnTo>
                  <a:pt x="369" y="258"/>
                </a:lnTo>
                <a:lnTo>
                  <a:pt x="377" y="258"/>
                </a:lnTo>
                <a:lnTo>
                  <a:pt x="384" y="129"/>
                </a:lnTo>
                <a:lnTo>
                  <a:pt x="392" y="129"/>
                </a:lnTo>
                <a:lnTo>
                  <a:pt x="400" y="129"/>
                </a:lnTo>
                <a:lnTo>
                  <a:pt x="407" y="129"/>
                </a:lnTo>
                <a:lnTo>
                  <a:pt x="415" y="129"/>
                </a:lnTo>
                <a:lnTo>
                  <a:pt x="423" y="129"/>
                </a:lnTo>
                <a:lnTo>
                  <a:pt x="430" y="129"/>
                </a:lnTo>
                <a:lnTo>
                  <a:pt x="438" y="129"/>
                </a:lnTo>
                <a:lnTo>
                  <a:pt x="446" y="129"/>
                </a:lnTo>
                <a:lnTo>
                  <a:pt x="453" y="118"/>
                </a:lnTo>
                <a:lnTo>
                  <a:pt x="461" y="118"/>
                </a:lnTo>
                <a:lnTo>
                  <a:pt x="469" y="118"/>
                </a:lnTo>
                <a:lnTo>
                  <a:pt x="476" y="118"/>
                </a:lnTo>
                <a:lnTo>
                  <a:pt x="484" y="118"/>
                </a:lnTo>
                <a:lnTo>
                  <a:pt x="492" y="0"/>
                </a:lnTo>
                <a:lnTo>
                  <a:pt x="499" y="0"/>
                </a:lnTo>
                <a:lnTo>
                  <a:pt x="507" y="0"/>
                </a:lnTo>
                <a:lnTo>
                  <a:pt x="515" y="118"/>
                </a:lnTo>
                <a:lnTo>
                  <a:pt x="522" y="0"/>
                </a:lnTo>
                <a:lnTo>
                  <a:pt x="530" y="0"/>
                </a:lnTo>
                <a:lnTo>
                  <a:pt x="538" y="0"/>
                </a:lnTo>
                <a:lnTo>
                  <a:pt x="546" y="0"/>
                </a:lnTo>
                <a:lnTo>
                  <a:pt x="553" y="0"/>
                </a:lnTo>
                <a:lnTo>
                  <a:pt x="561" y="0"/>
                </a:lnTo>
                <a:lnTo>
                  <a:pt x="569" y="0"/>
                </a:lnTo>
                <a:lnTo>
                  <a:pt x="576" y="0"/>
                </a:lnTo>
                <a:lnTo>
                  <a:pt x="584" y="0"/>
                </a:lnTo>
                <a:lnTo>
                  <a:pt x="592" y="0"/>
                </a:lnTo>
                <a:lnTo>
                  <a:pt x="599" y="0"/>
                </a:lnTo>
                <a:lnTo>
                  <a:pt x="607" y="0"/>
                </a:lnTo>
                <a:lnTo>
                  <a:pt x="615" y="0"/>
                </a:lnTo>
                <a:lnTo>
                  <a:pt x="622" y="0"/>
                </a:lnTo>
                <a:lnTo>
                  <a:pt x="630" y="0"/>
                </a:lnTo>
                <a:lnTo>
                  <a:pt x="638" y="0"/>
                </a:lnTo>
                <a:lnTo>
                  <a:pt x="645" y="118"/>
                </a:lnTo>
                <a:lnTo>
                  <a:pt x="653" y="118"/>
                </a:lnTo>
              </a:path>
            </a:pathLst>
          </a:custGeom>
          <a:noFill/>
          <a:ln w="28575" cap="rnd">
            <a:solidFill>
              <a:srgbClr val="93CD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2640013" y="1830389"/>
            <a:ext cx="3951288" cy="1612900"/>
          </a:xfrm>
          <a:custGeom>
            <a:avLst/>
            <a:gdLst>
              <a:gd name="T0" fmla="*/ 39 w 2489"/>
              <a:gd name="T1" fmla="*/ 183 h 1016"/>
              <a:gd name="T2" fmla="*/ 85 w 2489"/>
              <a:gd name="T3" fmla="*/ 229 h 1016"/>
              <a:gd name="T4" fmla="*/ 131 w 2489"/>
              <a:gd name="T5" fmla="*/ 367 h 1016"/>
              <a:gd name="T6" fmla="*/ 177 w 2489"/>
              <a:gd name="T7" fmla="*/ 412 h 1016"/>
              <a:gd name="T8" fmla="*/ 223 w 2489"/>
              <a:gd name="T9" fmla="*/ 412 h 1016"/>
              <a:gd name="T10" fmla="*/ 269 w 2489"/>
              <a:gd name="T11" fmla="*/ 504 h 1016"/>
              <a:gd name="T12" fmla="*/ 315 w 2489"/>
              <a:gd name="T13" fmla="*/ 642 h 1016"/>
              <a:gd name="T14" fmla="*/ 361 w 2489"/>
              <a:gd name="T15" fmla="*/ 642 h 1016"/>
              <a:gd name="T16" fmla="*/ 407 w 2489"/>
              <a:gd name="T17" fmla="*/ 688 h 1016"/>
              <a:gd name="T18" fmla="*/ 453 w 2489"/>
              <a:gd name="T19" fmla="*/ 688 h 1016"/>
              <a:gd name="T20" fmla="*/ 499 w 2489"/>
              <a:gd name="T21" fmla="*/ 733 h 1016"/>
              <a:gd name="T22" fmla="*/ 546 w 2489"/>
              <a:gd name="T23" fmla="*/ 688 h 1016"/>
              <a:gd name="T24" fmla="*/ 592 w 2489"/>
              <a:gd name="T25" fmla="*/ 733 h 1016"/>
              <a:gd name="T26" fmla="*/ 638 w 2489"/>
              <a:gd name="T27" fmla="*/ 733 h 1016"/>
              <a:gd name="T28" fmla="*/ 684 w 2489"/>
              <a:gd name="T29" fmla="*/ 595 h 1016"/>
              <a:gd name="T30" fmla="*/ 730 w 2489"/>
              <a:gd name="T31" fmla="*/ 549 h 1016"/>
              <a:gd name="T32" fmla="*/ 776 w 2489"/>
              <a:gd name="T33" fmla="*/ 504 h 1016"/>
              <a:gd name="T34" fmla="*/ 822 w 2489"/>
              <a:gd name="T35" fmla="*/ 541 h 1016"/>
              <a:gd name="T36" fmla="*/ 868 w 2489"/>
              <a:gd name="T37" fmla="*/ 626 h 1016"/>
              <a:gd name="T38" fmla="*/ 914 w 2489"/>
              <a:gd name="T39" fmla="*/ 572 h 1016"/>
              <a:gd name="T40" fmla="*/ 960 w 2489"/>
              <a:gd name="T41" fmla="*/ 733 h 1016"/>
              <a:gd name="T42" fmla="*/ 1006 w 2489"/>
              <a:gd name="T43" fmla="*/ 742 h 1016"/>
              <a:gd name="T44" fmla="*/ 1053 w 2489"/>
              <a:gd name="T45" fmla="*/ 715 h 1016"/>
              <a:gd name="T46" fmla="*/ 1099 w 2489"/>
              <a:gd name="T47" fmla="*/ 676 h 1016"/>
              <a:gd name="T48" fmla="*/ 1145 w 2489"/>
              <a:gd name="T49" fmla="*/ 715 h 1016"/>
              <a:gd name="T50" fmla="*/ 1191 w 2489"/>
              <a:gd name="T51" fmla="*/ 752 h 1016"/>
              <a:gd name="T52" fmla="*/ 1237 w 2489"/>
              <a:gd name="T53" fmla="*/ 752 h 1016"/>
              <a:gd name="T54" fmla="*/ 1283 w 2489"/>
              <a:gd name="T55" fmla="*/ 752 h 1016"/>
              <a:gd name="T56" fmla="*/ 1329 w 2489"/>
              <a:gd name="T57" fmla="*/ 789 h 1016"/>
              <a:gd name="T58" fmla="*/ 1375 w 2489"/>
              <a:gd name="T59" fmla="*/ 752 h 1016"/>
              <a:gd name="T60" fmla="*/ 1421 w 2489"/>
              <a:gd name="T61" fmla="*/ 789 h 1016"/>
              <a:gd name="T62" fmla="*/ 1467 w 2489"/>
              <a:gd name="T63" fmla="*/ 789 h 1016"/>
              <a:gd name="T64" fmla="*/ 1513 w 2489"/>
              <a:gd name="T65" fmla="*/ 903 h 1016"/>
              <a:gd name="T66" fmla="*/ 1560 w 2489"/>
              <a:gd name="T67" fmla="*/ 979 h 1016"/>
              <a:gd name="T68" fmla="*/ 1606 w 2489"/>
              <a:gd name="T69" fmla="*/ 940 h 1016"/>
              <a:gd name="T70" fmla="*/ 1652 w 2489"/>
              <a:gd name="T71" fmla="*/ 979 h 1016"/>
              <a:gd name="T72" fmla="*/ 1698 w 2489"/>
              <a:gd name="T73" fmla="*/ 903 h 1016"/>
              <a:gd name="T74" fmla="*/ 1744 w 2489"/>
              <a:gd name="T75" fmla="*/ 903 h 1016"/>
              <a:gd name="T76" fmla="*/ 1790 w 2489"/>
              <a:gd name="T77" fmla="*/ 903 h 1016"/>
              <a:gd name="T78" fmla="*/ 1836 w 2489"/>
              <a:gd name="T79" fmla="*/ 979 h 1016"/>
              <a:gd name="T80" fmla="*/ 1882 w 2489"/>
              <a:gd name="T81" fmla="*/ 979 h 1016"/>
              <a:gd name="T82" fmla="*/ 1928 w 2489"/>
              <a:gd name="T83" fmla="*/ 979 h 1016"/>
              <a:gd name="T84" fmla="*/ 1974 w 2489"/>
              <a:gd name="T85" fmla="*/ 1016 h 1016"/>
              <a:gd name="T86" fmla="*/ 2020 w 2489"/>
              <a:gd name="T87" fmla="*/ 1016 h 1016"/>
              <a:gd name="T88" fmla="*/ 2067 w 2489"/>
              <a:gd name="T89" fmla="*/ 979 h 1016"/>
              <a:gd name="T90" fmla="*/ 2113 w 2489"/>
              <a:gd name="T91" fmla="*/ 1016 h 1016"/>
              <a:gd name="T92" fmla="*/ 2159 w 2489"/>
              <a:gd name="T93" fmla="*/ 1016 h 1016"/>
              <a:gd name="T94" fmla="*/ 2205 w 2489"/>
              <a:gd name="T95" fmla="*/ 1016 h 1016"/>
              <a:gd name="T96" fmla="*/ 2251 w 2489"/>
              <a:gd name="T97" fmla="*/ 979 h 1016"/>
              <a:gd name="T98" fmla="*/ 2297 w 2489"/>
              <a:gd name="T99" fmla="*/ 979 h 1016"/>
              <a:gd name="T100" fmla="*/ 2343 w 2489"/>
              <a:gd name="T101" fmla="*/ 1016 h 1016"/>
              <a:gd name="T102" fmla="*/ 2389 w 2489"/>
              <a:gd name="T103" fmla="*/ 789 h 1016"/>
              <a:gd name="T104" fmla="*/ 2435 w 2489"/>
              <a:gd name="T105" fmla="*/ 828 h 1016"/>
              <a:gd name="T106" fmla="*/ 2481 w 2489"/>
              <a:gd name="T107" fmla="*/ 940 h 1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489" h="1016">
                <a:moveTo>
                  <a:pt x="0" y="0"/>
                </a:moveTo>
                <a:lnTo>
                  <a:pt x="8" y="46"/>
                </a:lnTo>
                <a:lnTo>
                  <a:pt x="15" y="0"/>
                </a:lnTo>
                <a:lnTo>
                  <a:pt x="23" y="0"/>
                </a:lnTo>
                <a:lnTo>
                  <a:pt x="31" y="137"/>
                </a:lnTo>
                <a:lnTo>
                  <a:pt x="39" y="183"/>
                </a:lnTo>
                <a:lnTo>
                  <a:pt x="46" y="229"/>
                </a:lnTo>
                <a:lnTo>
                  <a:pt x="54" y="183"/>
                </a:lnTo>
                <a:lnTo>
                  <a:pt x="62" y="229"/>
                </a:lnTo>
                <a:lnTo>
                  <a:pt x="69" y="229"/>
                </a:lnTo>
                <a:lnTo>
                  <a:pt x="77" y="229"/>
                </a:lnTo>
                <a:lnTo>
                  <a:pt x="85" y="229"/>
                </a:lnTo>
                <a:lnTo>
                  <a:pt x="92" y="229"/>
                </a:lnTo>
                <a:lnTo>
                  <a:pt x="100" y="275"/>
                </a:lnTo>
                <a:lnTo>
                  <a:pt x="108" y="321"/>
                </a:lnTo>
                <a:lnTo>
                  <a:pt x="115" y="321"/>
                </a:lnTo>
                <a:lnTo>
                  <a:pt x="123" y="367"/>
                </a:lnTo>
                <a:lnTo>
                  <a:pt x="131" y="367"/>
                </a:lnTo>
                <a:lnTo>
                  <a:pt x="138" y="412"/>
                </a:lnTo>
                <a:lnTo>
                  <a:pt x="146" y="412"/>
                </a:lnTo>
                <a:lnTo>
                  <a:pt x="154" y="412"/>
                </a:lnTo>
                <a:lnTo>
                  <a:pt x="161" y="367"/>
                </a:lnTo>
                <a:lnTo>
                  <a:pt x="169" y="458"/>
                </a:lnTo>
                <a:lnTo>
                  <a:pt x="177" y="412"/>
                </a:lnTo>
                <a:lnTo>
                  <a:pt x="184" y="412"/>
                </a:lnTo>
                <a:lnTo>
                  <a:pt x="192" y="412"/>
                </a:lnTo>
                <a:lnTo>
                  <a:pt x="200" y="412"/>
                </a:lnTo>
                <a:lnTo>
                  <a:pt x="208" y="321"/>
                </a:lnTo>
                <a:lnTo>
                  <a:pt x="215" y="367"/>
                </a:lnTo>
                <a:lnTo>
                  <a:pt x="223" y="412"/>
                </a:lnTo>
                <a:lnTo>
                  <a:pt x="231" y="412"/>
                </a:lnTo>
                <a:lnTo>
                  <a:pt x="238" y="458"/>
                </a:lnTo>
                <a:lnTo>
                  <a:pt x="246" y="549"/>
                </a:lnTo>
                <a:lnTo>
                  <a:pt x="254" y="504"/>
                </a:lnTo>
                <a:lnTo>
                  <a:pt x="261" y="504"/>
                </a:lnTo>
                <a:lnTo>
                  <a:pt x="269" y="504"/>
                </a:lnTo>
                <a:lnTo>
                  <a:pt x="277" y="504"/>
                </a:lnTo>
                <a:lnTo>
                  <a:pt x="284" y="504"/>
                </a:lnTo>
                <a:lnTo>
                  <a:pt x="292" y="595"/>
                </a:lnTo>
                <a:lnTo>
                  <a:pt x="300" y="595"/>
                </a:lnTo>
                <a:lnTo>
                  <a:pt x="307" y="595"/>
                </a:lnTo>
                <a:lnTo>
                  <a:pt x="315" y="642"/>
                </a:lnTo>
                <a:lnTo>
                  <a:pt x="323" y="595"/>
                </a:lnTo>
                <a:lnTo>
                  <a:pt x="330" y="595"/>
                </a:lnTo>
                <a:lnTo>
                  <a:pt x="338" y="642"/>
                </a:lnTo>
                <a:lnTo>
                  <a:pt x="346" y="688"/>
                </a:lnTo>
                <a:lnTo>
                  <a:pt x="353" y="642"/>
                </a:lnTo>
                <a:lnTo>
                  <a:pt x="361" y="642"/>
                </a:lnTo>
                <a:lnTo>
                  <a:pt x="369" y="688"/>
                </a:lnTo>
                <a:lnTo>
                  <a:pt x="377" y="688"/>
                </a:lnTo>
                <a:lnTo>
                  <a:pt x="384" y="688"/>
                </a:lnTo>
                <a:lnTo>
                  <a:pt x="392" y="688"/>
                </a:lnTo>
                <a:lnTo>
                  <a:pt x="400" y="688"/>
                </a:lnTo>
                <a:lnTo>
                  <a:pt x="407" y="688"/>
                </a:lnTo>
                <a:lnTo>
                  <a:pt x="415" y="688"/>
                </a:lnTo>
                <a:lnTo>
                  <a:pt x="423" y="688"/>
                </a:lnTo>
                <a:lnTo>
                  <a:pt x="430" y="688"/>
                </a:lnTo>
                <a:lnTo>
                  <a:pt x="438" y="688"/>
                </a:lnTo>
                <a:lnTo>
                  <a:pt x="446" y="688"/>
                </a:lnTo>
                <a:lnTo>
                  <a:pt x="453" y="688"/>
                </a:lnTo>
                <a:lnTo>
                  <a:pt x="461" y="688"/>
                </a:lnTo>
                <a:lnTo>
                  <a:pt x="469" y="688"/>
                </a:lnTo>
                <a:lnTo>
                  <a:pt x="476" y="733"/>
                </a:lnTo>
                <a:lnTo>
                  <a:pt x="484" y="733"/>
                </a:lnTo>
                <a:lnTo>
                  <a:pt x="492" y="733"/>
                </a:lnTo>
                <a:lnTo>
                  <a:pt x="499" y="733"/>
                </a:lnTo>
                <a:lnTo>
                  <a:pt x="507" y="733"/>
                </a:lnTo>
                <a:lnTo>
                  <a:pt x="515" y="733"/>
                </a:lnTo>
                <a:lnTo>
                  <a:pt x="522" y="733"/>
                </a:lnTo>
                <a:lnTo>
                  <a:pt x="530" y="688"/>
                </a:lnTo>
                <a:lnTo>
                  <a:pt x="538" y="688"/>
                </a:lnTo>
                <a:lnTo>
                  <a:pt x="546" y="688"/>
                </a:lnTo>
                <a:lnTo>
                  <a:pt x="553" y="688"/>
                </a:lnTo>
                <a:lnTo>
                  <a:pt x="561" y="642"/>
                </a:lnTo>
                <a:lnTo>
                  <a:pt x="569" y="642"/>
                </a:lnTo>
                <a:lnTo>
                  <a:pt x="576" y="642"/>
                </a:lnTo>
                <a:lnTo>
                  <a:pt x="584" y="688"/>
                </a:lnTo>
                <a:lnTo>
                  <a:pt x="592" y="733"/>
                </a:lnTo>
                <a:lnTo>
                  <a:pt x="599" y="733"/>
                </a:lnTo>
                <a:lnTo>
                  <a:pt x="607" y="733"/>
                </a:lnTo>
                <a:lnTo>
                  <a:pt x="615" y="733"/>
                </a:lnTo>
                <a:lnTo>
                  <a:pt x="622" y="733"/>
                </a:lnTo>
                <a:lnTo>
                  <a:pt x="630" y="688"/>
                </a:lnTo>
                <a:lnTo>
                  <a:pt x="638" y="733"/>
                </a:lnTo>
                <a:lnTo>
                  <a:pt x="645" y="642"/>
                </a:lnTo>
                <a:lnTo>
                  <a:pt x="653" y="642"/>
                </a:lnTo>
                <a:lnTo>
                  <a:pt x="661" y="595"/>
                </a:lnTo>
                <a:lnTo>
                  <a:pt x="668" y="642"/>
                </a:lnTo>
                <a:lnTo>
                  <a:pt x="676" y="595"/>
                </a:lnTo>
                <a:lnTo>
                  <a:pt x="684" y="595"/>
                </a:lnTo>
                <a:lnTo>
                  <a:pt x="691" y="549"/>
                </a:lnTo>
                <a:lnTo>
                  <a:pt x="699" y="549"/>
                </a:lnTo>
                <a:lnTo>
                  <a:pt x="707" y="549"/>
                </a:lnTo>
                <a:lnTo>
                  <a:pt x="715" y="595"/>
                </a:lnTo>
                <a:lnTo>
                  <a:pt x="722" y="549"/>
                </a:lnTo>
                <a:lnTo>
                  <a:pt x="730" y="549"/>
                </a:lnTo>
                <a:lnTo>
                  <a:pt x="738" y="549"/>
                </a:lnTo>
                <a:lnTo>
                  <a:pt x="745" y="504"/>
                </a:lnTo>
                <a:lnTo>
                  <a:pt x="753" y="458"/>
                </a:lnTo>
                <a:lnTo>
                  <a:pt x="761" y="549"/>
                </a:lnTo>
                <a:lnTo>
                  <a:pt x="768" y="595"/>
                </a:lnTo>
                <a:lnTo>
                  <a:pt x="776" y="504"/>
                </a:lnTo>
                <a:lnTo>
                  <a:pt x="784" y="504"/>
                </a:lnTo>
                <a:lnTo>
                  <a:pt x="791" y="504"/>
                </a:lnTo>
                <a:lnTo>
                  <a:pt x="799" y="504"/>
                </a:lnTo>
                <a:lnTo>
                  <a:pt x="807" y="504"/>
                </a:lnTo>
                <a:lnTo>
                  <a:pt x="814" y="497"/>
                </a:lnTo>
                <a:lnTo>
                  <a:pt x="822" y="541"/>
                </a:lnTo>
                <a:lnTo>
                  <a:pt x="830" y="626"/>
                </a:lnTo>
                <a:lnTo>
                  <a:pt x="837" y="626"/>
                </a:lnTo>
                <a:lnTo>
                  <a:pt x="845" y="541"/>
                </a:lnTo>
                <a:lnTo>
                  <a:pt x="853" y="497"/>
                </a:lnTo>
                <a:lnTo>
                  <a:pt x="860" y="541"/>
                </a:lnTo>
                <a:lnTo>
                  <a:pt x="868" y="626"/>
                </a:lnTo>
                <a:lnTo>
                  <a:pt x="876" y="626"/>
                </a:lnTo>
                <a:lnTo>
                  <a:pt x="884" y="626"/>
                </a:lnTo>
                <a:lnTo>
                  <a:pt x="891" y="626"/>
                </a:lnTo>
                <a:lnTo>
                  <a:pt x="899" y="626"/>
                </a:lnTo>
                <a:lnTo>
                  <a:pt x="907" y="613"/>
                </a:lnTo>
                <a:lnTo>
                  <a:pt x="914" y="572"/>
                </a:lnTo>
                <a:lnTo>
                  <a:pt x="922" y="533"/>
                </a:lnTo>
                <a:lnTo>
                  <a:pt x="930" y="572"/>
                </a:lnTo>
                <a:lnTo>
                  <a:pt x="937" y="653"/>
                </a:lnTo>
                <a:lnTo>
                  <a:pt x="945" y="653"/>
                </a:lnTo>
                <a:lnTo>
                  <a:pt x="953" y="693"/>
                </a:lnTo>
                <a:lnTo>
                  <a:pt x="960" y="733"/>
                </a:lnTo>
                <a:lnTo>
                  <a:pt x="968" y="733"/>
                </a:lnTo>
                <a:lnTo>
                  <a:pt x="976" y="773"/>
                </a:lnTo>
                <a:lnTo>
                  <a:pt x="983" y="733"/>
                </a:lnTo>
                <a:lnTo>
                  <a:pt x="991" y="733"/>
                </a:lnTo>
                <a:lnTo>
                  <a:pt x="999" y="742"/>
                </a:lnTo>
                <a:lnTo>
                  <a:pt x="1006" y="742"/>
                </a:lnTo>
                <a:lnTo>
                  <a:pt x="1014" y="742"/>
                </a:lnTo>
                <a:lnTo>
                  <a:pt x="1022" y="742"/>
                </a:lnTo>
                <a:lnTo>
                  <a:pt x="1029" y="742"/>
                </a:lnTo>
                <a:lnTo>
                  <a:pt x="1037" y="782"/>
                </a:lnTo>
                <a:lnTo>
                  <a:pt x="1045" y="715"/>
                </a:lnTo>
                <a:lnTo>
                  <a:pt x="1053" y="715"/>
                </a:lnTo>
                <a:lnTo>
                  <a:pt x="1060" y="715"/>
                </a:lnTo>
                <a:lnTo>
                  <a:pt x="1068" y="715"/>
                </a:lnTo>
                <a:lnTo>
                  <a:pt x="1076" y="715"/>
                </a:lnTo>
                <a:lnTo>
                  <a:pt x="1083" y="715"/>
                </a:lnTo>
                <a:lnTo>
                  <a:pt x="1091" y="676"/>
                </a:lnTo>
                <a:lnTo>
                  <a:pt x="1099" y="676"/>
                </a:lnTo>
                <a:lnTo>
                  <a:pt x="1106" y="676"/>
                </a:lnTo>
                <a:lnTo>
                  <a:pt x="1114" y="715"/>
                </a:lnTo>
                <a:lnTo>
                  <a:pt x="1122" y="752"/>
                </a:lnTo>
                <a:lnTo>
                  <a:pt x="1129" y="752"/>
                </a:lnTo>
                <a:lnTo>
                  <a:pt x="1137" y="715"/>
                </a:lnTo>
                <a:lnTo>
                  <a:pt x="1145" y="715"/>
                </a:lnTo>
                <a:lnTo>
                  <a:pt x="1152" y="676"/>
                </a:lnTo>
                <a:lnTo>
                  <a:pt x="1160" y="715"/>
                </a:lnTo>
                <a:lnTo>
                  <a:pt x="1168" y="715"/>
                </a:lnTo>
                <a:lnTo>
                  <a:pt x="1175" y="752"/>
                </a:lnTo>
                <a:lnTo>
                  <a:pt x="1183" y="752"/>
                </a:lnTo>
                <a:lnTo>
                  <a:pt x="1191" y="752"/>
                </a:lnTo>
                <a:lnTo>
                  <a:pt x="1198" y="752"/>
                </a:lnTo>
                <a:lnTo>
                  <a:pt x="1206" y="752"/>
                </a:lnTo>
                <a:lnTo>
                  <a:pt x="1214" y="752"/>
                </a:lnTo>
                <a:lnTo>
                  <a:pt x="1222" y="752"/>
                </a:lnTo>
                <a:lnTo>
                  <a:pt x="1229" y="752"/>
                </a:lnTo>
                <a:lnTo>
                  <a:pt x="1237" y="752"/>
                </a:lnTo>
                <a:lnTo>
                  <a:pt x="1245" y="752"/>
                </a:lnTo>
                <a:lnTo>
                  <a:pt x="1252" y="752"/>
                </a:lnTo>
                <a:lnTo>
                  <a:pt x="1260" y="752"/>
                </a:lnTo>
                <a:lnTo>
                  <a:pt x="1268" y="752"/>
                </a:lnTo>
                <a:lnTo>
                  <a:pt x="1275" y="752"/>
                </a:lnTo>
                <a:lnTo>
                  <a:pt x="1283" y="752"/>
                </a:lnTo>
                <a:lnTo>
                  <a:pt x="1291" y="752"/>
                </a:lnTo>
                <a:lnTo>
                  <a:pt x="1298" y="752"/>
                </a:lnTo>
                <a:lnTo>
                  <a:pt x="1306" y="752"/>
                </a:lnTo>
                <a:lnTo>
                  <a:pt x="1314" y="752"/>
                </a:lnTo>
                <a:lnTo>
                  <a:pt x="1321" y="789"/>
                </a:lnTo>
                <a:lnTo>
                  <a:pt x="1329" y="789"/>
                </a:lnTo>
                <a:lnTo>
                  <a:pt x="1337" y="789"/>
                </a:lnTo>
                <a:lnTo>
                  <a:pt x="1344" y="789"/>
                </a:lnTo>
                <a:lnTo>
                  <a:pt x="1352" y="789"/>
                </a:lnTo>
                <a:lnTo>
                  <a:pt x="1360" y="789"/>
                </a:lnTo>
                <a:lnTo>
                  <a:pt x="1367" y="789"/>
                </a:lnTo>
                <a:lnTo>
                  <a:pt x="1375" y="752"/>
                </a:lnTo>
                <a:lnTo>
                  <a:pt x="1383" y="789"/>
                </a:lnTo>
                <a:lnTo>
                  <a:pt x="1391" y="789"/>
                </a:lnTo>
                <a:lnTo>
                  <a:pt x="1398" y="789"/>
                </a:lnTo>
                <a:lnTo>
                  <a:pt x="1406" y="789"/>
                </a:lnTo>
                <a:lnTo>
                  <a:pt x="1414" y="789"/>
                </a:lnTo>
                <a:lnTo>
                  <a:pt x="1421" y="789"/>
                </a:lnTo>
                <a:lnTo>
                  <a:pt x="1429" y="828"/>
                </a:lnTo>
                <a:lnTo>
                  <a:pt x="1437" y="789"/>
                </a:lnTo>
                <a:lnTo>
                  <a:pt x="1444" y="789"/>
                </a:lnTo>
                <a:lnTo>
                  <a:pt x="1452" y="752"/>
                </a:lnTo>
                <a:lnTo>
                  <a:pt x="1460" y="752"/>
                </a:lnTo>
                <a:lnTo>
                  <a:pt x="1467" y="789"/>
                </a:lnTo>
                <a:lnTo>
                  <a:pt x="1475" y="828"/>
                </a:lnTo>
                <a:lnTo>
                  <a:pt x="1483" y="789"/>
                </a:lnTo>
                <a:lnTo>
                  <a:pt x="1490" y="828"/>
                </a:lnTo>
                <a:lnTo>
                  <a:pt x="1498" y="865"/>
                </a:lnTo>
                <a:lnTo>
                  <a:pt x="1506" y="865"/>
                </a:lnTo>
                <a:lnTo>
                  <a:pt x="1513" y="903"/>
                </a:lnTo>
                <a:lnTo>
                  <a:pt x="1521" y="903"/>
                </a:lnTo>
                <a:lnTo>
                  <a:pt x="1529" y="865"/>
                </a:lnTo>
                <a:lnTo>
                  <a:pt x="1536" y="903"/>
                </a:lnTo>
                <a:lnTo>
                  <a:pt x="1544" y="940"/>
                </a:lnTo>
                <a:lnTo>
                  <a:pt x="1552" y="940"/>
                </a:lnTo>
                <a:lnTo>
                  <a:pt x="1560" y="979"/>
                </a:lnTo>
                <a:lnTo>
                  <a:pt x="1567" y="979"/>
                </a:lnTo>
                <a:lnTo>
                  <a:pt x="1575" y="1016"/>
                </a:lnTo>
                <a:lnTo>
                  <a:pt x="1583" y="1016"/>
                </a:lnTo>
                <a:lnTo>
                  <a:pt x="1590" y="1016"/>
                </a:lnTo>
                <a:lnTo>
                  <a:pt x="1598" y="979"/>
                </a:lnTo>
                <a:lnTo>
                  <a:pt x="1606" y="940"/>
                </a:lnTo>
                <a:lnTo>
                  <a:pt x="1613" y="979"/>
                </a:lnTo>
                <a:lnTo>
                  <a:pt x="1621" y="979"/>
                </a:lnTo>
                <a:lnTo>
                  <a:pt x="1629" y="979"/>
                </a:lnTo>
                <a:lnTo>
                  <a:pt x="1636" y="979"/>
                </a:lnTo>
                <a:lnTo>
                  <a:pt x="1644" y="979"/>
                </a:lnTo>
                <a:lnTo>
                  <a:pt x="1652" y="979"/>
                </a:lnTo>
                <a:lnTo>
                  <a:pt x="1659" y="979"/>
                </a:lnTo>
                <a:lnTo>
                  <a:pt x="1667" y="940"/>
                </a:lnTo>
                <a:lnTo>
                  <a:pt x="1675" y="979"/>
                </a:lnTo>
                <a:lnTo>
                  <a:pt x="1682" y="979"/>
                </a:lnTo>
                <a:lnTo>
                  <a:pt x="1690" y="903"/>
                </a:lnTo>
                <a:lnTo>
                  <a:pt x="1698" y="903"/>
                </a:lnTo>
                <a:lnTo>
                  <a:pt x="1705" y="903"/>
                </a:lnTo>
                <a:lnTo>
                  <a:pt x="1713" y="940"/>
                </a:lnTo>
                <a:lnTo>
                  <a:pt x="1721" y="940"/>
                </a:lnTo>
                <a:lnTo>
                  <a:pt x="1729" y="979"/>
                </a:lnTo>
                <a:lnTo>
                  <a:pt x="1736" y="940"/>
                </a:lnTo>
                <a:lnTo>
                  <a:pt x="1744" y="903"/>
                </a:lnTo>
                <a:lnTo>
                  <a:pt x="1752" y="940"/>
                </a:lnTo>
                <a:lnTo>
                  <a:pt x="1759" y="903"/>
                </a:lnTo>
                <a:lnTo>
                  <a:pt x="1767" y="903"/>
                </a:lnTo>
                <a:lnTo>
                  <a:pt x="1775" y="865"/>
                </a:lnTo>
                <a:lnTo>
                  <a:pt x="1782" y="903"/>
                </a:lnTo>
                <a:lnTo>
                  <a:pt x="1790" y="903"/>
                </a:lnTo>
                <a:lnTo>
                  <a:pt x="1798" y="940"/>
                </a:lnTo>
                <a:lnTo>
                  <a:pt x="1805" y="940"/>
                </a:lnTo>
                <a:lnTo>
                  <a:pt x="1813" y="940"/>
                </a:lnTo>
                <a:lnTo>
                  <a:pt x="1821" y="940"/>
                </a:lnTo>
                <a:lnTo>
                  <a:pt x="1828" y="940"/>
                </a:lnTo>
                <a:lnTo>
                  <a:pt x="1836" y="979"/>
                </a:lnTo>
                <a:lnTo>
                  <a:pt x="1844" y="979"/>
                </a:lnTo>
                <a:lnTo>
                  <a:pt x="1851" y="979"/>
                </a:lnTo>
                <a:lnTo>
                  <a:pt x="1859" y="1016"/>
                </a:lnTo>
                <a:lnTo>
                  <a:pt x="1867" y="979"/>
                </a:lnTo>
                <a:lnTo>
                  <a:pt x="1874" y="979"/>
                </a:lnTo>
                <a:lnTo>
                  <a:pt x="1882" y="979"/>
                </a:lnTo>
                <a:lnTo>
                  <a:pt x="1890" y="979"/>
                </a:lnTo>
                <a:lnTo>
                  <a:pt x="1898" y="979"/>
                </a:lnTo>
                <a:lnTo>
                  <a:pt x="1905" y="979"/>
                </a:lnTo>
                <a:lnTo>
                  <a:pt x="1913" y="979"/>
                </a:lnTo>
                <a:lnTo>
                  <a:pt x="1921" y="979"/>
                </a:lnTo>
                <a:lnTo>
                  <a:pt x="1928" y="979"/>
                </a:lnTo>
                <a:lnTo>
                  <a:pt x="1936" y="979"/>
                </a:lnTo>
                <a:lnTo>
                  <a:pt x="1944" y="1016"/>
                </a:lnTo>
                <a:lnTo>
                  <a:pt x="1951" y="1016"/>
                </a:lnTo>
                <a:lnTo>
                  <a:pt x="1959" y="979"/>
                </a:lnTo>
                <a:lnTo>
                  <a:pt x="1967" y="1016"/>
                </a:lnTo>
                <a:lnTo>
                  <a:pt x="1974" y="1016"/>
                </a:lnTo>
                <a:lnTo>
                  <a:pt x="1982" y="1016"/>
                </a:lnTo>
                <a:lnTo>
                  <a:pt x="1990" y="1016"/>
                </a:lnTo>
                <a:lnTo>
                  <a:pt x="1997" y="1016"/>
                </a:lnTo>
                <a:lnTo>
                  <a:pt x="2005" y="1016"/>
                </a:lnTo>
                <a:lnTo>
                  <a:pt x="2013" y="1016"/>
                </a:lnTo>
                <a:lnTo>
                  <a:pt x="2020" y="1016"/>
                </a:lnTo>
                <a:lnTo>
                  <a:pt x="2028" y="1016"/>
                </a:lnTo>
                <a:lnTo>
                  <a:pt x="2036" y="1016"/>
                </a:lnTo>
                <a:lnTo>
                  <a:pt x="2043" y="979"/>
                </a:lnTo>
                <a:lnTo>
                  <a:pt x="2051" y="979"/>
                </a:lnTo>
                <a:lnTo>
                  <a:pt x="2059" y="979"/>
                </a:lnTo>
                <a:lnTo>
                  <a:pt x="2067" y="979"/>
                </a:lnTo>
                <a:lnTo>
                  <a:pt x="2074" y="979"/>
                </a:lnTo>
                <a:lnTo>
                  <a:pt x="2082" y="979"/>
                </a:lnTo>
                <a:lnTo>
                  <a:pt x="2090" y="979"/>
                </a:lnTo>
                <a:lnTo>
                  <a:pt x="2097" y="1016"/>
                </a:lnTo>
                <a:lnTo>
                  <a:pt x="2105" y="1016"/>
                </a:lnTo>
                <a:lnTo>
                  <a:pt x="2113" y="1016"/>
                </a:lnTo>
                <a:lnTo>
                  <a:pt x="2120" y="1016"/>
                </a:lnTo>
                <a:lnTo>
                  <a:pt x="2128" y="1016"/>
                </a:lnTo>
                <a:lnTo>
                  <a:pt x="2136" y="1016"/>
                </a:lnTo>
                <a:lnTo>
                  <a:pt x="2143" y="1016"/>
                </a:lnTo>
                <a:lnTo>
                  <a:pt x="2151" y="1016"/>
                </a:lnTo>
                <a:lnTo>
                  <a:pt x="2159" y="1016"/>
                </a:lnTo>
                <a:lnTo>
                  <a:pt x="2166" y="1016"/>
                </a:lnTo>
                <a:lnTo>
                  <a:pt x="2174" y="1016"/>
                </a:lnTo>
                <a:lnTo>
                  <a:pt x="2182" y="1016"/>
                </a:lnTo>
                <a:lnTo>
                  <a:pt x="2189" y="1016"/>
                </a:lnTo>
                <a:lnTo>
                  <a:pt x="2197" y="1016"/>
                </a:lnTo>
                <a:lnTo>
                  <a:pt x="2205" y="1016"/>
                </a:lnTo>
                <a:lnTo>
                  <a:pt x="2212" y="1016"/>
                </a:lnTo>
                <a:lnTo>
                  <a:pt x="2220" y="1016"/>
                </a:lnTo>
                <a:lnTo>
                  <a:pt x="2228" y="979"/>
                </a:lnTo>
                <a:lnTo>
                  <a:pt x="2236" y="979"/>
                </a:lnTo>
                <a:lnTo>
                  <a:pt x="2243" y="979"/>
                </a:lnTo>
                <a:lnTo>
                  <a:pt x="2251" y="979"/>
                </a:lnTo>
                <a:lnTo>
                  <a:pt x="2259" y="1016"/>
                </a:lnTo>
                <a:lnTo>
                  <a:pt x="2266" y="1016"/>
                </a:lnTo>
                <a:lnTo>
                  <a:pt x="2274" y="979"/>
                </a:lnTo>
                <a:lnTo>
                  <a:pt x="2282" y="979"/>
                </a:lnTo>
                <a:lnTo>
                  <a:pt x="2289" y="979"/>
                </a:lnTo>
                <a:lnTo>
                  <a:pt x="2297" y="979"/>
                </a:lnTo>
                <a:lnTo>
                  <a:pt x="2305" y="1016"/>
                </a:lnTo>
                <a:lnTo>
                  <a:pt x="2312" y="1016"/>
                </a:lnTo>
                <a:lnTo>
                  <a:pt x="2320" y="1016"/>
                </a:lnTo>
                <a:lnTo>
                  <a:pt x="2328" y="1016"/>
                </a:lnTo>
                <a:lnTo>
                  <a:pt x="2335" y="979"/>
                </a:lnTo>
                <a:lnTo>
                  <a:pt x="2343" y="1016"/>
                </a:lnTo>
                <a:lnTo>
                  <a:pt x="2351" y="940"/>
                </a:lnTo>
                <a:lnTo>
                  <a:pt x="2358" y="940"/>
                </a:lnTo>
                <a:lnTo>
                  <a:pt x="2366" y="940"/>
                </a:lnTo>
                <a:lnTo>
                  <a:pt x="2374" y="940"/>
                </a:lnTo>
                <a:lnTo>
                  <a:pt x="2381" y="828"/>
                </a:lnTo>
                <a:lnTo>
                  <a:pt x="2389" y="789"/>
                </a:lnTo>
                <a:lnTo>
                  <a:pt x="2397" y="789"/>
                </a:lnTo>
                <a:lnTo>
                  <a:pt x="2405" y="789"/>
                </a:lnTo>
                <a:lnTo>
                  <a:pt x="2412" y="789"/>
                </a:lnTo>
                <a:lnTo>
                  <a:pt x="2420" y="789"/>
                </a:lnTo>
                <a:lnTo>
                  <a:pt x="2428" y="789"/>
                </a:lnTo>
                <a:lnTo>
                  <a:pt x="2435" y="828"/>
                </a:lnTo>
                <a:lnTo>
                  <a:pt x="2443" y="828"/>
                </a:lnTo>
                <a:lnTo>
                  <a:pt x="2451" y="865"/>
                </a:lnTo>
                <a:lnTo>
                  <a:pt x="2458" y="903"/>
                </a:lnTo>
                <a:lnTo>
                  <a:pt x="2466" y="903"/>
                </a:lnTo>
                <a:lnTo>
                  <a:pt x="2474" y="940"/>
                </a:lnTo>
                <a:lnTo>
                  <a:pt x="2481" y="940"/>
                </a:lnTo>
                <a:lnTo>
                  <a:pt x="2489" y="940"/>
                </a:lnTo>
              </a:path>
            </a:pathLst>
          </a:custGeom>
          <a:noFill/>
          <a:ln w="28575" cap="rnd">
            <a:solidFill>
              <a:srgbClr val="21596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reeform 12"/>
          <p:cNvSpPr>
            <a:spLocks/>
          </p:cNvSpPr>
          <p:nvPr/>
        </p:nvSpPr>
        <p:spPr bwMode="auto">
          <a:xfrm>
            <a:off x="2640013" y="1622426"/>
            <a:ext cx="3951288" cy="1438275"/>
          </a:xfrm>
          <a:custGeom>
            <a:avLst/>
            <a:gdLst>
              <a:gd name="T0" fmla="*/ 39 w 2489"/>
              <a:gd name="T1" fmla="*/ 252 h 906"/>
              <a:gd name="T2" fmla="*/ 85 w 2489"/>
              <a:gd name="T3" fmla="*/ 252 h 906"/>
              <a:gd name="T4" fmla="*/ 131 w 2489"/>
              <a:gd name="T5" fmla="*/ 135 h 906"/>
              <a:gd name="T6" fmla="*/ 177 w 2489"/>
              <a:gd name="T7" fmla="*/ 135 h 906"/>
              <a:gd name="T8" fmla="*/ 223 w 2489"/>
              <a:gd name="T9" fmla="*/ 135 h 906"/>
              <a:gd name="T10" fmla="*/ 269 w 2489"/>
              <a:gd name="T11" fmla="*/ 368 h 906"/>
              <a:gd name="T12" fmla="*/ 315 w 2489"/>
              <a:gd name="T13" fmla="*/ 330 h 906"/>
              <a:gd name="T14" fmla="*/ 361 w 2489"/>
              <a:gd name="T15" fmla="*/ 330 h 906"/>
              <a:gd name="T16" fmla="*/ 407 w 2489"/>
              <a:gd name="T17" fmla="*/ 436 h 906"/>
              <a:gd name="T18" fmla="*/ 453 w 2489"/>
              <a:gd name="T19" fmla="*/ 330 h 906"/>
              <a:gd name="T20" fmla="*/ 499 w 2489"/>
              <a:gd name="T21" fmla="*/ 116 h 906"/>
              <a:gd name="T22" fmla="*/ 546 w 2489"/>
              <a:gd name="T23" fmla="*/ 116 h 906"/>
              <a:gd name="T24" fmla="*/ 592 w 2489"/>
              <a:gd name="T25" fmla="*/ 116 h 906"/>
              <a:gd name="T26" fmla="*/ 638 w 2489"/>
              <a:gd name="T27" fmla="*/ 222 h 906"/>
              <a:gd name="T28" fmla="*/ 684 w 2489"/>
              <a:gd name="T29" fmla="*/ 116 h 906"/>
              <a:gd name="T30" fmla="*/ 730 w 2489"/>
              <a:gd name="T31" fmla="*/ 99 h 906"/>
              <a:gd name="T32" fmla="*/ 776 w 2489"/>
              <a:gd name="T33" fmla="*/ 99 h 906"/>
              <a:gd name="T34" fmla="*/ 822 w 2489"/>
              <a:gd name="T35" fmla="*/ 85 h 906"/>
              <a:gd name="T36" fmla="*/ 868 w 2489"/>
              <a:gd name="T37" fmla="*/ 73 h 906"/>
              <a:gd name="T38" fmla="*/ 914 w 2489"/>
              <a:gd name="T39" fmla="*/ 128 h 906"/>
              <a:gd name="T40" fmla="*/ 960 w 2489"/>
              <a:gd name="T41" fmla="*/ 204 h 906"/>
              <a:gd name="T42" fmla="*/ 1006 w 2489"/>
              <a:gd name="T43" fmla="*/ 104 h 906"/>
              <a:gd name="T44" fmla="*/ 1053 w 2489"/>
              <a:gd name="T45" fmla="*/ 104 h 906"/>
              <a:gd name="T46" fmla="*/ 1099 w 2489"/>
              <a:gd name="T47" fmla="*/ 172 h 906"/>
              <a:gd name="T48" fmla="*/ 1145 w 2489"/>
              <a:gd name="T49" fmla="*/ 172 h 906"/>
              <a:gd name="T50" fmla="*/ 1191 w 2489"/>
              <a:gd name="T51" fmla="*/ 287 h 906"/>
              <a:gd name="T52" fmla="*/ 1237 w 2489"/>
              <a:gd name="T53" fmla="*/ 159 h 906"/>
              <a:gd name="T54" fmla="*/ 1283 w 2489"/>
              <a:gd name="T55" fmla="*/ 252 h 906"/>
              <a:gd name="T56" fmla="*/ 1329 w 2489"/>
              <a:gd name="T57" fmla="*/ 310 h 906"/>
              <a:gd name="T58" fmla="*/ 1375 w 2489"/>
              <a:gd name="T59" fmla="*/ 485 h 906"/>
              <a:gd name="T60" fmla="*/ 1421 w 2489"/>
              <a:gd name="T61" fmla="*/ 602 h 906"/>
              <a:gd name="T62" fmla="*/ 1467 w 2489"/>
              <a:gd name="T63" fmla="*/ 543 h 906"/>
              <a:gd name="T64" fmla="*/ 1513 w 2489"/>
              <a:gd name="T65" fmla="*/ 485 h 906"/>
              <a:gd name="T66" fmla="*/ 1560 w 2489"/>
              <a:gd name="T67" fmla="*/ 718 h 906"/>
              <a:gd name="T68" fmla="*/ 1606 w 2489"/>
              <a:gd name="T69" fmla="*/ 835 h 906"/>
              <a:gd name="T70" fmla="*/ 1652 w 2489"/>
              <a:gd name="T71" fmla="*/ 718 h 906"/>
              <a:gd name="T72" fmla="*/ 1698 w 2489"/>
              <a:gd name="T73" fmla="*/ 485 h 906"/>
              <a:gd name="T74" fmla="*/ 1744 w 2489"/>
              <a:gd name="T75" fmla="*/ 543 h 906"/>
              <a:gd name="T76" fmla="*/ 1790 w 2489"/>
              <a:gd name="T77" fmla="*/ 776 h 906"/>
              <a:gd name="T78" fmla="*/ 1836 w 2489"/>
              <a:gd name="T79" fmla="*/ 739 h 906"/>
              <a:gd name="T80" fmla="*/ 1882 w 2489"/>
              <a:gd name="T81" fmla="*/ 739 h 906"/>
              <a:gd name="T82" fmla="*/ 1928 w 2489"/>
              <a:gd name="T83" fmla="*/ 739 h 906"/>
              <a:gd name="T84" fmla="*/ 1974 w 2489"/>
              <a:gd name="T85" fmla="*/ 795 h 906"/>
              <a:gd name="T86" fmla="*/ 2020 w 2489"/>
              <a:gd name="T87" fmla="*/ 739 h 906"/>
              <a:gd name="T88" fmla="*/ 2067 w 2489"/>
              <a:gd name="T89" fmla="*/ 683 h 906"/>
              <a:gd name="T90" fmla="*/ 2113 w 2489"/>
              <a:gd name="T91" fmla="*/ 739 h 906"/>
              <a:gd name="T92" fmla="*/ 2159 w 2489"/>
              <a:gd name="T93" fmla="*/ 739 h 906"/>
              <a:gd name="T94" fmla="*/ 2205 w 2489"/>
              <a:gd name="T95" fmla="*/ 739 h 906"/>
              <a:gd name="T96" fmla="*/ 2251 w 2489"/>
              <a:gd name="T97" fmla="*/ 739 h 906"/>
              <a:gd name="T98" fmla="*/ 2297 w 2489"/>
              <a:gd name="T99" fmla="*/ 850 h 906"/>
              <a:gd name="T100" fmla="*/ 2343 w 2489"/>
              <a:gd name="T101" fmla="*/ 683 h 906"/>
              <a:gd name="T102" fmla="*/ 2389 w 2489"/>
              <a:gd name="T103" fmla="*/ 459 h 906"/>
              <a:gd name="T104" fmla="*/ 2435 w 2489"/>
              <a:gd name="T105" fmla="*/ 125 h 906"/>
              <a:gd name="T106" fmla="*/ 2481 w 2489"/>
              <a:gd name="T107" fmla="*/ 597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489" h="906">
                <a:moveTo>
                  <a:pt x="0" y="19"/>
                </a:moveTo>
                <a:lnTo>
                  <a:pt x="8" y="252"/>
                </a:lnTo>
                <a:lnTo>
                  <a:pt x="15" y="252"/>
                </a:lnTo>
                <a:lnTo>
                  <a:pt x="23" y="368"/>
                </a:lnTo>
                <a:lnTo>
                  <a:pt x="31" y="368"/>
                </a:lnTo>
                <a:lnTo>
                  <a:pt x="39" y="252"/>
                </a:lnTo>
                <a:lnTo>
                  <a:pt x="46" y="252"/>
                </a:lnTo>
                <a:lnTo>
                  <a:pt x="54" y="252"/>
                </a:lnTo>
                <a:lnTo>
                  <a:pt x="62" y="252"/>
                </a:lnTo>
                <a:lnTo>
                  <a:pt x="69" y="368"/>
                </a:lnTo>
                <a:lnTo>
                  <a:pt x="77" y="368"/>
                </a:lnTo>
                <a:lnTo>
                  <a:pt x="85" y="252"/>
                </a:lnTo>
                <a:lnTo>
                  <a:pt x="92" y="252"/>
                </a:lnTo>
                <a:lnTo>
                  <a:pt x="100" y="252"/>
                </a:lnTo>
                <a:lnTo>
                  <a:pt x="108" y="252"/>
                </a:lnTo>
                <a:lnTo>
                  <a:pt x="115" y="135"/>
                </a:lnTo>
                <a:lnTo>
                  <a:pt x="123" y="135"/>
                </a:lnTo>
                <a:lnTo>
                  <a:pt x="131" y="135"/>
                </a:lnTo>
                <a:lnTo>
                  <a:pt x="138" y="135"/>
                </a:lnTo>
                <a:lnTo>
                  <a:pt x="146" y="135"/>
                </a:lnTo>
                <a:lnTo>
                  <a:pt x="154" y="135"/>
                </a:lnTo>
                <a:lnTo>
                  <a:pt x="161" y="135"/>
                </a:lnTo>
                <a:lnTo>
                  <a:pt x="169" y="135"/>
                </a:lnTo>
                <a:lnTo>
                  <a:pt x="177" y="135"/>
                </a:lnTo>
                <a:lnTo>
                  <a:pt x="184" y="135"/>
                </a:lnTo>
                <a:lnTo>
                  <a:pt x="192" y="135"/>
                </a:lnTo>
                <a:lnTo>
                  <a:pt x="200" y="252"/>
                </a:lnTo>
                <a:lnTo>
                  <a:pt x="208" y="135"/>
                </a:lnTo>
                <a:lnTo>
                  <a:pt x="215" y="135"/>
                </a:lnTo>
                <a:lnTo>
                  <a:pt x="223" y="135"/>
                </a:lnTo>
                <a:lnTo>
                  <a:pt x="231" y="135"/>
                </a:lnTo>
                <a:lnTo>
                  <a:pt x="238" y="135"/>
                </a:lnTo>
                <a:lnTo>
                  <a:pt x="246" y="135"/>
                </a:lnTo>
                <a:lnTo>
                  <a:pt x="254" y="252"/>
                </a:lnTo>
                <a:lnTo>
                  <a:pt x="261" y="368"/>
                </a:lnTo>
                <a:lnTo>
                  <a:pt x="269" y="368"/>
                </a:lnTo>
                <a:lnTo>
                  <a:pt x="277" y="368"/>
                </a:lnTo>
                <a:lnTo>
                  <a:pt x="284" y="252"/>
                </a:lnTo>
                <a:lnTo>
                  <a:pt x="292" y="252"/>
                </a:lnTo>
                <a:lnTo>
                  <a:pt x="300" y="330"/>
                </a:lnTo>
                <a:lnTo>
                  <a:pt x="307" y="330"/>
                </a:lnTo>
                <a:lnTo>
                  <a:pt x="315" y="330"/>
                </a:lnTo>
                <a:lnTo>
                  <a:pt x="323" y="330"/>
                </a:lnTo>
                <a:lnTo>
                  <a:pt x="330" y="330"/>
                </a:lnTo>
                <a:lnTo>
                  <a:pt x="338" y="330"/>
                </a:lnTo>
                <a:lnTo>
                  <a:pt x="346" y="436"/>
                </a:lnTo>
                <a:lnTo>
                  <a:pt x="353" y="436"/>
                </a:lnTo>
                <a:lnTo>
                  <a:pt x="361" y="330"/>
                </a:lnTo>
                <a:lnTo>
                  <a:pt x="369" y="436"/>
                </a:lnTo>
                <a:lnTo>
                  <a:pt x="377" y="436"/>
                </a:lnTo>
                <a:lnTo>
                  <a:pt x="384" y="436"/>
                </a:lnTo>
                <a:lnTo>
                  <a:pt x="392" y="436"/>
                </a:lnTo>
                <a:lnTo>
                  <a:pt x="400" y="436"/>
                </a:lnTo>
                <a:lnTo>
                  <a:pt x="407" y="436"/>
                </a:lnTo>
                <a:lnTo>
                  <a:pt x="415" y="222"/>
                </a:lnTo>
                <a:lnTo>
                  <a:pt x="423" y="222"/>
                </a:lnTo>
                <a:lnTo>
                  <a:pt x="430" y="222"/>
                </a:lnTo>
                <a:lnTo>
                  <a:pt x="438" y="222"/>
                </a:lnTo>
                <a:lnTo>
                  <a:pt x="446" y="222"/>
                </a:lnTo>
                <a:lnTo>
                  <a:pt x="453" y="330"/>
                </a:lnTo>
                <a:lnTo>
                  <a:pt x="461" y="330"/>
                </a:lnTo>
                <a:lnTo>
                  <a:pt x="469" y="330"/>
                </a:lnTo>
                <a:lnTo>
                  <a:pt x="476" y="330"/>
                </a:lnTo>
                <a:lnTo>
                  <a:pt x="484" y="222"/>
                </a:lnTo>
                <a:lnTo>
                  <a:pt x="492" y="330"/>
                </a:lnTo>
                <a:lnTo>
                  <a:pt x="499" y="116"/>
                </a:lnTo>
                <a:lnTo>
                  <a:pt x="507" y="116"/>
                </a:lnTo>
                <a:lnTo>
                  <a:pt x="515" y="116"/>
                </a:lnTo>
                <a:lnTo>
                  <a:pt x="522" y="116"/>
                </a:lnTo>
                <a:lnTo>
                  <a:pt x="530" y="116"/>
                </a:lnTo>
                <a:lnTo>
                  <a:pt x="538" y="116"/>
                </a:lnTo>
                <a:lnTo>
                  <a:pt x="546" y="116"/>
                </a:lnTo>
                <a:lnTo>
                  <a:pt x="553" y="116"/>
                </a:lnTo>
                <a:lnTo>
                  <a:pt x="561" y="116"/>
                </a:lnTo>
                <a:lnTo>
                  <a:pt x="569" y="116"/>
                </a:lnTo>
                <a:lnTo>
                  <a:pt x="576" y="116"/>
                </a:lnTo>
                <a:lnTo>
                  <a:pt x="584" y="116"/>
                </a:lnTo>
                <a:lnTo>
                  <a:pt x="592" y="116"/>
                </a:lnTo>
                <a:lnTo>
                  <a:pt x="599" y="116"/>
                </a:lnTo>
                <a:lnTo>
                  <a:pt x="607" y="116"/>
                </a:lnTo>
                <a:lnTo>
                  <a:pt x="615" y="222"/>
                </a:lnTo>
                <a:lnTo>
                  <a:pt x="622" y="222"/>
                </a:lnTo>
                <a:lnTo>
                  <a:pt x="630" y="330"/>
                </a:lnTo>
                <a:lnTo>
                  <a:pt x="638" y="222"/>
                </a:lnTo>
                <a:lnTo>
                  <a:pt x="645" y="222"/>
                </a:lnTo>
                <a:lnTo>
                  <a:pt x="653" y="222"/>
                </a:lnTo>
                <a:lnTo>
                  <a:pt x="661" y="116"/>
                </a:lnTo>
                <a:lnTo>
                  <a:pt x="668" y="116"/>
                </a:lnTo>
                <a:lnTo>
                  <a:pt x="676" y="222"/>
                </a:lnTo>
                <a:lnTo>
                  <a:pt x="684" y="116"/>
                </a:lnTo>
                <a:lnTo>
                  <a:pt x="691" y="116"/>
                </a:lnTo>
                <a:lnTo>
                  <a:pt x="699" y="9"/>
                </a:lnTo>
                <a:lnTo>
                  <a:pt x="707" y="9"/>
                </a:lnTo>
                <a:lnTo>
                  <a:pt x="715" y="9"/>
                </a:lnTo>
                <a:lnTo>
                  <a:pt x="722" y="0"/>
                </a:lnTo>
                <a:lnTo>
                  <a:pt x="730" y="99"/>
                </a:lnTo>
                <a:lnTo>
                  <a:pt x="738" y="99"/>
                </a:lnTo>
                <a:lnTo>
                  <a:pt x="745" y="99"/>
                </a:lnTo>
                <a:lnTo>
                  <a:pt x="753" y="99"/>
                </a:lnTo>
                <a:lnTo>
                  <a:pt x="761" y="0"/>
                </a:lnTo>
                <a:lnTo>
                  <a:pt x="768" y="99"/>
                </a:lnTo>
                <a:lnTo>
                  <a:pt x="776" y="99"/>
                </a:lnTo>
                <a:lnTo>
                  <a:pt x="784" y="99"/>
                </a:lnTo>
                <a:lnTo>
                  <a:pt x="791" y="99"/>
                </a:lnTo>
                <a:lnTo>
                  <a:pt x="799" y="0"/>
                </a:lnTo>
                <a:lnTo>
                  <a:pt x="807" y="0"/>
                </a:lnTo>
                <a:lnTo>
                  <a:pt x="814" y="85"/>
                </a:lnTo>
                <a:lnTo>
                  <a:pt x="822" y="85"/>
                </a:lnTo>
                <a:lnTo>
                  <a:pt x="830" y="177"/>
                </a:lnTo>
                <a:lnTo>
                  <a:pt x="837" y="177"/>
                </a:lnTo>
                <a:lnTo>
                  <a:pt x="845" y="73"/>
                </a:lnTo>
                <a:lnTo>
                  <a:pt x="853" y="73"/>
                </a:lnTo>
                <a:lnTo>
                  <a:pt x="860" y="159"/>
                </a:lnTo>
                <a:lnTo>
                  <a:pt x="868" y="73"/>
                </a:lnTo>
                <a:lnTo>
                  <a:pt x="876" y="73"/>
                </a:lnTo>
                <a:lnTo>
                  <a:pt x="884" y="142"/>
                </a:lnTo>
                <a:lnTo>
                  <a:pt x="891" y="142"/>
                </a:lnTo>
                <a:lnTo>
                  <a:pt x="899" y="142"/>
                </a:lnTo>
                <a:lnTo>
                  <a:pt x="907" y="128"/>
                </a:lnTo>
                <a:lnTo>
                  <a:pt x="914" y="128"/>
                </a:lnTo>
                <a:lnTo>
                  <a:pt x="922" y="128"/>
                </a:lnTo>
                <a:lnTo>
                  <a:pt x="930" y="128"/>
                </a:lnTo>
                <a:lnTo>
                  <a:pt x="937" y="128"/>
                </a:lnTo>
                <a:lnTo>
                  <a:pt x="945" y="128"/>
                </a:lnTo>
                <a:lnTo>
                  <a:pt x="953" y="128"/>
                </a:lnTo>
                <a:lnTo>
                  <a:pt x="960" y="204"/>
                </a:lnTo>
                <a:lnTo>
                  <a:pt x="968" y="204"/>
                </a:lnTo>
                <a:lnTo>
                  <a:pt x="976" y="204"/>
                </a:lnTo>
                <a:lnTo>
                  <a:pt x="983" y="204"/>
                </a:lnTo>
                <a:lnTo>
                  <a:pt x="991" y="204"/>
                </a:lnTo>
                <a:lnTo>
                  <a:pt x="999" y="104"/>
                </a:lnTo>
                <a:lnTo>
                  <a:pt x="1006" y="104"/>
                </a:lnTo>
                <a:lnTo>
                  <a:pt x="1014" y="104"/>
                </a:lnTo>
                <a:lnTo>
                  <a:pt x="1022" y="104"/>
                </a:lnTo>
                <a:lnTo>
                  <a:pt x="1029" y="172"/>
                </a:lnTo>
                <a:lnTo>
                  <a:pt x="1037" y="104"/>
                </a:lnTo>
                <a:lnTo>
                  <a:pt x="1045" y="104"/>
                </a:lnTo>
                <a:lnTo>
                  <a:pt x="1053" y="104"/>
                </a:lnTo>
                <a:lnTo>
                  <a:pt x="1060" y="104"/>
                </a:lnTo>
                <a:lnTo>
                  <a:pt x="1068" y="104"/>
                </a:lnTo>
                <a:lnTo>
                  <a:pt x="1076" y="104"/>
                </a:lnTo>
                <a:lnTo>
                  <a:pt x="1083" y="104"/>
                </a:lnTo>
                <a:lnTo>
                  <a:pt x="1091" y="104"/>
                </a:lnTo>
                <a:lnTo>
                  <a:pt x="1099" y="172"/>
                </a:lnTo>
                <a:lnTo>
                  <a:pt x="1106" y="172"/>
                </a:lnTo>
                <a:lnTo>
                  <a:pt x="1114" y="172"/>
                </a:lnTo>
                <a:lnTo>
                  <a:pt x="1122" y="172"/>
                </a:lnTo>
                <a:lnTo>
                  <a:pt x="1129" y="172"/>
                </a:lnTo>
                <a:lnTo>
                  <a:pt x="1137" y="172"/>
                </a:lnTo>
                <a:lnTo>
                  <a:pt x="1145" y="172"/>
                </a:lnTo>
                <a:lnTo>
                  <a:pt x="1152" y="172"/>
                </a:lnTo>
                <a:lnTo>
                  <a:pt x="1160" y="239"/>
                </a:lnTo>
                <a:lnTo>
                  <a:pt x="1168" y="239"/>
                </a:lnTo>
                <a:lnTo>
                  <a:pt x="1175" y="222"/>
                </a:lnTo>
                <a:lnTo>
                  <a:pt x="1183" y="287"/>
                </a:lnTo>
                <a:lnTo>
                  <a:pt x="1191" y="287"/>
                </a:lnTo>
                <a:lnTo>
                  <a:pt x="1198" y="222"/>
                </a:lnTo>
                <a:lnTo>
                  <a:pt x="1206" y="222"/>
                </a:lnTo>
                <a:lnTo>
                  <a:pt x="1214" y="222"/>
                </a:lnTo>
                <a:lnTo>
                  <a:pt x="1222" y="222"/>
                </a:lnTo>
                <a:lnTo>
                  <a:pt x="1229" y="222"/>
                </a:lnTo>
                <a:lnTo>
                  <a:pt x="1237" y="159"/>
                </a:lnTo>
                <a:lnTo>
                  <a:pt x="1245" y="222"/>
                </a:lnTo>
                <a:lnTo>
                  <a:pt x="1252" y="159"/>
                </a:lnTo>
                <a:lnTo>
                  <a:pt x="1260" y="159"/>
                </a:lnTo>
                <a:lnTo>
                  <a:pt x="1268" y="159"/>
                </a:lnTo>
                <a:lnTo>
                  <a:pt x="1275" y="252"/>
                </a:lnTo>
                <a:lnTo>
                  <a:pt x="1283" y="252"/>
                </a:lnTo>
                <a:lnTo>
                  <a:pt x="1291" y="252"/>
                </a:lnTo>
                <a:lnTo>
                  <a:pt x="1298" y="310"/>
                </a:lnTo>
                <a:lnTo>
                  <a:pt x="1306" y="310"/>
                </a:lnTo>
                <a:lnTo>
                  <a:pt x="1314" y="310"/>
                </a:lnTo>
                <a:lnTo>
                  <a:pt x="1321" y="310"/>
                </a:lnTo>
                <a:lnTo>
                  <a:pt x="1329" y="310"/>
                </a:lnTo>
                <a:lnTo>
                  <a:pt x="1337" y="310"/>
                </a:lnTo>
                <a:lnTo>
                  <a:pt x="1344" y="310"/>
                </a:lnTo>
                <a:lnTo>
                  <a:pt x="1352" y="310"/>
                </a:lnTo>
                <a:lnTo>
                  <a:pt x="1360" y="310"/>
                </a:lnTo>
                <a:lnTo>
                  <a:pt x="1367" y="485"/>
                </a:lnTo>
                <a:lnTo>
                  <a:pt x="1375" y="485"/>
                </a:lnTo>
                <a:lnTo>
                  <a:pt x="1383" y="485"/>
                </a:lnTo>
                <a:lnTo>
                  <a:pt x="1391" y="485"/>
                </a:lnTo>
                <a:lnTo>
                  <a:pt x="1398" y="602"/>
                </a:lnTo>
                <a:lnTo>
                  <a:pt x="1406" y="602"/>
                </a:lnTo>
                <a:lnTo>
                  <a:pt x="1414" y="602"/>
                </a:lnTo>
                <a:lnTo>
                  <a:pt x="1421" y="602"/>
                </a:lnTo>
                <a:lnTo>
                  <a:pt x="1429" y="485"/>
                </a:lnTo>
                <a:lnTo>
                  <a:pt x="1437" y="485"/>
                </a:lnTo>
                <a:lnTo>
                  <a:pt x="1444" y="427"/>
                </a:lnTo>
                <a:lnTo>
                  <a:pt x="1452" y="368"/>
                </a:lnTo>
                <a:lnTo>
                  <a:pt x="1460" y="485"/>
                </a:lnTo>
                <a:lnTo>
                  <a:pt x="1467" y="543"/>
                </a:lnTo>
                <a:lnTo>
                  <a:pt x="1475" y="543"/>
                </a:lnTo>
                <a:lnTo>
                  <a:pt x="1483" y="485"/>
                </a:lnTo>
                <a:lnTo>
                  <a:pt x="1490" y="485"/>
                </a:lnTo>
                <a:lnTo>
                  <a:pt x="1498" y="368"/>
                </a:lnTo>
                <a:lnTo>
                  <a:pt x="1506" y="368"/>
                </a:lnTo>
                <a:lnTo>
                  <a:pt x="1513" y="485"/>
                </a:lnTo>
                <a:lnTo>
                  <a:pt x="1521" y="485"/>
                </a:lnTo>
                <a:lnTo>
                  <a:pt x="1529" y="543"/>
                </a:lnTo>
                <a:lnTo>
                  <a:pt x="1536" y="543"/>
                </a:lnTo>
                <a:lnTo>
                  <a:pt x="1544" y="543"/>
                </a:lnTo>
                <a:lnTo>
                  <a:pt x="1552" y="660"/>
                </a:lnTo>
                <a:lnTo>
                  <a:pt x="1560" y="718"/>
                </a:lnTo>
                <a:lnTo>
                  <a:pt x="1567" y="660"/>
                </a:lnTo>
                <a:lnTo>
                  <a:pt x="1575" y="660"/>
                </a:lnTo>
                <a:lnTo>
                  <a:pt x="1583" y="660"/>
                </a:lnTo>
                <a:lnTo>
                  <a:pt x="1590" y="718"/>
                </a:lnTo>
                <a:lnTo>
                  <a:pt x="1598" y="776"/>
                </a:lnTo>
                <a:lnTo>
                  <a:pt x="1606" y="835"/>
                </a:lnTo>
                <a:lnTo>
                  <a:pt x="1613" y="776"/>
                </a:lnTo>
                <a:lnTo>
                  <a:pt x="1621" y="776"/>
                </a:lnTo>
                <a:lnTo>
                  <a:pt x="1629" y="776"/>
                </a:lnTo>
                <a:lnTo>
                  <a:pt x="1636" y="718"/>
                </a:lnTo>
                <a:lnTo>
                  <a:pt x="1644" y="718"/>
                </a:lnTo>
                <a:lnTo>
                  <a:pt x="1652" y="718"/>
                </a:lnTo>
                <a:lnTo>
                  <a:pt x="1659" y="718"/>
                </a:lnTo>
                <a:lnTo>
                  <a:pt x="1667" y="543"/>
                </a:lnTo>
                <a:lnTo>
                  <a:pt x="1675" y="543"/>
                </a:lnTo>
                <a:lnTo>
                  <a:pt x="1682" y="543"/>
                </a:lnTo>
                <a:lnTo>
                  <a:pt x="1690" y="485"/>
                </a:lnTo>
                <a:lnTo>
                  <a:pt x="1698" y="485"/>
                </a:lnTo>
                <a:lnTo>
                  <a:pt x="1705" y="427"/>
                </a:lnTo>
                <a:lnTo>
                  <a:pt x="1713" y="485"/>
                </a:lnTo>
                <a:lnTo>
                  <a:pt x="1721" y="543"/>
                </a:lnTo>
                <a:lnTo>
                  <a:pt x="1729" y="543"/>
                </a:lnTo>
                <a:lnTo>
                  <a:pt x="1736" y="602"/>
                </a:lnTo>
                <a:lnTo>
                  <a:pt x="1744" y="543"/>
                </a:lnTo>
                <a:lnTo>
                  <a:pt x="1752" y="485"/>
                </a:lnTo>
                <a:lnTo>
                  <a:pt x="1759" y="602"/>
                </a:lnTo>
                <a:lnTo>
                  <a:pt x="1767" y="602"/>
                </a:lnTo>
                <a:lnTo>
                  <a:pt x="1775" y="427"/>
                </a:lnTo>
                <a:lnTo>
                  <a:pt x="1782" y="718"/>
                </a:lnTo>
                <a:lnTo>
                  <a:pt x="1790" y="776"/>
                </a:lnTo>
                <a:lnTo>
                  <a:pt x="1798" y="776"/>
                </a:lnTo>
                <a:lnTo>
                  <a:pt x="1805" y="835"/>
                </a:lnTo>
                <a:lnTo>
                  <a:pt x="1813" y="776"/>
                </a:lnTo>
                <a:lnTo>
                  <a:pt x="1821" y="776"/>
                </a:lnTo>
                <a:lnTo>
                  <a:pt x="1828" y="739"/>
                </a:lnTo>
                <a:lnTo>
                  <a:pt x="1836" y="739"/>
                </a:lnTo>
                <a:lnTo>
                  <a:pt x="1844" y="683"/>
                </a:lnTo>
                <a:lnTo>
                  <a:pt x="1851" y="627"/>
                </a:lnTo>
                <a:lnTo>
                  <a:pt x="1859" y="683"/>
                </a:lnTo>
                <a:lnTo>
                  <a:pt x="1867" y="739"/>
                </a:lnTo>
                <a:lnTo>
                  <a:pt x="1874" y="739"/>
                </a:lnTo>
                <a:lnTo>
                  <a:pt x="1882" y="739"/>
                </a:lnTo>
                <a:lnTo>
                  <a:pt x="1890" y="739"/>
                </a:lnTo>
                <a:lnTo>
                  <a:pt x="1898" y="739"/>
                </a:lnTo>
                <a:lnTo>
                  <a:pt x="1905" y="739"/>
                </a:lnTo>
                <a:lnTo>
                  <a:pt x="1913" y="739"/>
                </a:lnTo>
                <a:lnTo>
                  <a:pt x="1921" y="739"/>
                </a:lnTo>
                <a:lnTo>
                  <a:pt x="1928" y="739"/>
                </a:lnTo>
                <a:lnTo>
                  <a:pt x="1936" y="739"/>
                </a:lnTo>
                <a:lnTo>
                  <a:pt x="1944" y="683"/>
                </a:lnTo>
                <a:lnTo>
                  <a:pt x="1951" y="683"/>
                </a:lnTo>
                <a:lnTo>
                  <a:pt x="1959" y="683"/>
                </a:lnTo>
                <a:lnTo>
                  <a:pt x="1967" y="850"/>
                </a:lnTo>
                <a:lnTo>
                  <a:pt x="1974" y="795"/>
                </a:lnTo>
                <a:lnTo>
                  <a:pt x="1982" y="795"/>
                </a:lnTo>
                <a:lnTo>
                  <a:pt x="1990" y="795"/>
                </a:lnTo>
                <a:lnTo>
                  <a:pt x="1997" y="850"/>
                </a:lnTo>
                <a:lnTo>
                  <a:pt x="2005" y="906"/>
                </a:lnTo>
                <a:lnTo>
                  <a:pt x="2013" y="683"/>
                </a:lnTo>
                <a:lnTo>
                  <a:pt x="2020" y="739"/>
                </a:lnTo>
                <a:lnTo>
                  <a:pt x="2028" y="795"/>
                </a:lnTo>
                <a:lnTo>
                  <a:pt x="2036" y="739"/>
                </a:lnTo>
                <a:lnTo>
                  <a:pt x="2043" y="795"/>
                </a:lnTo>
                <a:lnTo>
                  <a:pt x="2051" y="739"/>
                </a:lnTo>
                <a:lnTo>
                  <a:pt x="2059" y="683"/>
                </a:lnTo>
                <a:lnTo>
                  <a:pt x="2067" y="683"/>
                </a:lnTo>
                <a:lnTo>
                  <a:pt x="2074" y="627"/>
                </a:lnTo>
                <a:lnTo>
                  <a:pt x="2082" y="683"/>
                </a:lnTo>
                <a:lnTo>
                  <a:pt x="2090" y="739"/>
                </a:lnTo>
                <a:lnTo>
                  <a:pt x="2097" y="739"/>
                </a:lnTo>
                <a:lnTo>
                  <a:pt x="2105" y="739"/>
                </a:lnTo>
                <a:lnTo>
                  <a:pt x="2113" y="739"/>
                </a:lnTo>
                <a:lnTo>
                  <a:pt x="2120" y="739"/>
                </a:lnTo>
                <a:lnTo>
                  <a:pt x="2128" y="739"/>
                </a:lnTo>
                <a:lnTo>
                  <a:pt x="2136" y="739"/>
                </a:lnTo>
                <a:lnTo>
                  <a:pt x="2143" y="739"/>
                </a:lnTo>
                <a:lnTo>
                  <a:pt x="2151" y="739"/>
                </a:lnTo>
                <a:lnTo>
                  <a:pt x="2159" y="739"/>
                </a:lnTo>
                <a:lnTo>
                  <a:pt x="2166" y="795"/>
                </a:lnTo>
                <a:lnTo>
                  <a:pt x="2174" y="627"/>
                </a:lnTo>
                <a:lnTo>
                  <a:pt x="2182" y="683"/>
                </a:lnTo>
                <a:lnTo>
                  <a:pt x="2189" y="795"/>
                </a:lnTo>
                <a:lnTo>
                  <a:pt x="2197" y="795"/>
                </a:lnTo>
                <a:lnTo>
                  <a:pt x="2205" y="739"/>
                </a:lnTo>
                <a:lnTo>
                  <a:pt x="2212" y="739"/>
                </a:lnTo>
                <a:lnTo>
                  <a:pt x="2220" y="683"/>
                </a:lnTo>
                <a:lnTo>
                  <a:pt x="2228" y="683"/>
                </a:lnTo>
                <a:lnTo>
                  <a:pt x="2236" y="739"/>
                </a:lnTo>
                <a:lnTo>
                  <a:pt x="2243" y="739"/>
                </a:lnTo>
                <a:lnTo>
                  <a:pt x="2251" y="739"/>
                </a:lnTo>
                <a:lnTo>
                  <a:pt x="2259" y="850"/>
                </a:lnTo>
                <a:lnTo>
                  <a:pt x="2266" y="795"/>
                </a:lnTo>
                <a:lnTo>
                  <a:pt x="2274" y="795"/>
                </a:lnTo>
                <a:lnTo>
                  <a:pt x="2282" y="795"/>
                </a:lnTo>
                <a:lnTo>
                  <a:pt x="2289" y="795"/>
                </a:lnTo>
                <a:lnTo>
                  <a:pt x="2297" y="850"/>
                </a:lnTo>
                <a:lnTo>
                  <a:pt x="2305" y="795"/>
                </a:lnTo>
                <a:lnTo>
                  <a:pt x="2312" y="795"/>
                </a:lnTo>
                <a:lnTo>
                  <a:pt x="2320" y="850"/>
                </a:lnTo>
                <a:lnTo>
                  <a:pt x="2328" y="906"/>
                </a:lnTo>
                <a:lnTo>
                  <a:pt x="2335" y="795"/>
                </a:lnTo>
                <a:lnTo>
                  <a:pt x="2343" y="683"/>
                </a:lnTo>
                <a:lnTo>
                  <a:pt x="2351" y="627"/>
                </a:lnTo>
                <a:lnTo>
                  <a:pt x="2358" y="571"/>
                </a:lnTo>
                <a:lnTo>
                  <a:pt x="2366" y="515"/>
                </a:lnTo>
                <a:lnTo>
                  <a:pt x="2374" y="515"/>
                </a:lnTo>
                <a:lnTo>
                  <a:pt x="2381" y="404"/>
                </a:lnTo>
                <a:lnTo>
                  <a:pt x="2389" y="459"/>
                </a:lnTo>
                <a:lnTo>
                  <a:pt x="2397" y="348"/>
                </a:lnTo>
                <a:lnTo>
                  <a:pt x="2405" y="237"/>
                </a:lnTo>
                <a:lnTo>
                  <a:pt x="2412" y="181"/>
                </a:lnTo>
                <a:lnTo>
                  <a:pt x="2420" y="125"/>
                </a:lnTo>
                <a:lnTo>
                  <a:pt x="2428" y="125"/>
                </a:lnTo>
                <a:lnTo>
                  <a:pt x="2435" y="125"/>
                </a:lnTo>
                <a:lnTo>
                  <a:pt x="2443" y="181"/>
                </a:lnTo>
                <a:lnTo>
                  <a:pt x="2451" y="292"/>
                </a:lnTo>
                <a:lnTo>
                  <a:pt x="2458" y="292"/>
                </a:lnTo>
                <a:lnTo>
                  <a:pt x="2466" y="404"/>
                </a:lnTo>
                <a:lnTo>
                  <a:pt x="2474" y="436"/>
                </a:lnTo>
                <a:lnTo>
                  <a:pt x="2481" y="597"/>
                </a:lnTo>
                <a:lnTo>
                  <a:pt x="2489" y="703"/>
                </a:lnTo>
              </a:path>
            </a:pathLst>
          </a:custGeom>
          <a:noFill/>
          <a:ln w="28575" cap="rnd">
            <a:solidFill>
              <a:srgbClr val="93CD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6591301" y="3322639"/>
            <a:ext cx="1828800" cy="180975"/>
          </a:xfrm>
          <a:custGeom>
            <a:avLst/>
            <a:gdLst>
              <a:gd name="T0" fmla="*/ 15 w 1152"/>
              <a:gd name="T1" fmla="*/ 76 h 114"/>
              <a:gd name="T2" fmla="*/ 38 w 1152"/>
              <a:gd name="T3" fmla="*/ 76 h 114"/>
              <a:gd name="T4" fmla="*/ 61 w 1152"/>
              <a:gd name="T5" fmla="*/ 76 h 114"/>
              <a:gd name="T6" fmla="*/ 85 w 1152"/>
              <a:gd name="T7" fmla="*/ 76 h 114"/>
              <a:gd name="T8" fmla="*/ 108 w 1152"/>
              <a:gd name="T9" fmla="*/ 76 h 114"/>
              <a:gd name="T10" fmla="*/ 131 w 1152"/>
              <a:gd name="T11" fmla="*/ 114 h 114"/>
              <a:gd name="T12" fmla="*/ 154 w 1152"/>
              <a:gd name="T13" fmla="*/ 114 h 114"/>
              <a:gd name="T14" fmla="*/ 177 w 1152"/>
              <a:gd name="T15" fmla="*/ 114 h 114"/>
              <a:gd name="T16" fmla="*/ 200 w 1152"/>
              <a:gd name="T17" fmla="*/ 114 h 114"/>
              <a:gd name="T18" fmla="*/ 223 w 1152"/>
              <a:gd name="T19" fmla="*/ 114 h 114"/>
              <a:gd name="T20" fmla="*/ 246 w 1152"/>
              <a:gd name="T21" fmla="*/ 114 h 114"/>
              <a:gd name="T22" fmla="*/ 269 w 1152"/>
              <a:gd name="T23" fmla="*/ 76 h 114"/>
              <a:gd name="T24" fmla="*/ 292 w 1152"/>
              <a:gd name="T25" fmla="*/ 114 h 114"/>
              <a:gd name="T26" fmla="*/ 315 w 1152"/>
              <a:gd name="T27" fmla="*/ 114 h 114"/>
              <a:gd name="T28" fmla="*/ 338 w 1152"/>
              <a:gd name="T29" fmla="*/ 114 h 114"/>
              <a:gd name="T30" fmla="*/ 361 w 1152"/>
              <a:gd name="T31" fmla="*/ 114 h 114"/>
              <a:gd name="T32" fmla="*/ 384 w 1152"/>
              <a:gd name="T33" fmla="*/ 114 h 114"/>
              <a:gd name="T34" fmla="*/ 407 w 1152"/>
              <a:gd name="T35" fmla="*/ 114 h 114"/>
              <a:gd name="T36" fmla="*/ 430 w 1152"/>
              <a:gd name="T37" fmla="*/ 114 h 114"/>
              <a:gd name="T38" fmla="*/ 453 w 1152"/>
              <a:gd name="T39" fmla="*/ 114 h 114"/>
              <a:gd name="T40" fmla="*/ 476 w 1152"/>
              <a:gd name="T41" fmla="*/ 114 h 114"/>
              <a:gd name="T42" fmla="*/ 499 w 1152"/>
              <a:gd name="T43" fmla="*/ 114 h 114"/>
              <a:gd name="T44" fmla="*/ 522 w 1152"/>
              <a:gd name="T45" fmla="*/ 114 h 114"/>
              <a:gd name="T46" fmla="*/ 545 w 1152"/>
              <a:gd name="T47" fmla="*/ 114 h 114"/>
              <a:gd name="T48" fmla="*/ 569 w 1152"/>
              <a:gd name="T49" fmla="*/ 114 h 114"/>
              <a:gd name="T50" fmla="*/ 592 w 1152"/>
              <a:gd name="T51" fmla="*/ 114 h 114"/>
              <a:gd name="T52" fmla="*/ 615 w 1152"/>
              <a:gd name="T53" fmla="*/ 114 h 114"/>
              <a:gd name="T54" fmla="*/ 638 w 1152"/>
              <a:gd name="T55" fmla="*/ 114 h 114"/>
              <a:gd name="T56" fmla="*/ 661 w 1152"/>
              <a:gd name="T57" fmla="*/ 114 h 114"/>
              <a:gd name="T58" fmla="*/ 684 w 1152"/>
              <a:gd name="T59" fmla="*/ 114 h 114"/>
              <a:gd name="T60" fmla="*/ 707 w 1152"/>
              <a:gd name="T61" fmla="*/ 114 h 114"/>
              <a:gd name="T62" fmla="*/ 730 w 1152"/>
              <a:gd name="T63" fmla="*/ 114 h 114"/>
              <a:gd name="T64" fmla="*/ 753 w 1152"/>
              <a:gd name="T65" fmla="*/ 114 h 114"/>
              <a:gd name="T66" fmla="*/ 776 w 1152"/>
              <a:gd name="T67" fmla="*/ 114 h 114"/>
              <a:gd name="T68" fmla="*/ 799 w 1152"/>
              <a:gd name="T69" fmla="*/ 114 h 114"/>
              <a:gd name="T70" fmla="*/ 822 w 1152"/>
              <a:gd name="T71" fmla="*/ 114 h 114"/>
              <a:gd name="T72" fmla="*/ 845 w 1152"/>
              <a:gd name="T73" fmla="*/ 114 h 114"/>
              <a:gd name="T74" fmla="*/ 868 w 1152"/>
              <a:gd name="T75" fmla="*/ 114 h 114"/>
              <a:gd name="T76" fmla="*/ 891 w 1152"/>
              <a:gd name="T77" fmla="*/ 114 h 114"/>
              <a:gd name="T78" fmla="*/ 914 w 1152"/>
              <a:gd name="T79" fmla="*/ 114 h 114"/>
              <a:gd name="T80" fmla="*/ 937 w 1152"/>
              <a:gd name="T81" fmla="*/ 114 h 114"/>
              <a:gd name="T82" fmla="*/ 960 w 1152"/>
              <a:gd name="T83" fmla="*/ 114 h 114"/>
              <a:gd name="T84" fmla="*/ 983 w 1152"/>
              <a:gd name="T85" fmla="*/ 114 h 114"/>
              <a:gd name="T86" fmla="*/ 1006 w 1152"/>
              <a:gd name="T87" fmla="*/ 114 h 114"/>
              <a:gd name="T88" fmla="*/ 1029 w 1152"/>
              <a:gd name="T89" fmla="*/ 114 h 114"/>
              <a:gd name="T90" fmla="*/ 1052 w 1152"/>
              <a:gd name="T91" fmla="*/ 114 h 114"/>
              <a:gd name="T92" fmla="*/ 1076 w 1152"/>
              <a:gd name="T93" fmla="*/ 114 h 114"/>
              <a:gd name="T94" fmla="*/ 1099 w 1152"/>
              <a:gd name="T95" fmla="*/ 114 h 114"/>
              <a:gd name="T96" fmla="*/ 1122 w 1152"/>
              <a:gd name="T97" fmla="*/ 114 h 114"/>
              <a:gd name="T98" fmla="*/ 1145 w 1152"/>
              <a:gd name="T99" fmla="*/ 11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52" h="114">
                <a:moveTo>
                  <a:pt x="0" y="0"/>
                </a:moveTo>
                <a:lnTo>
                  <a:pt x="8" y="0"/>
                </a:lnTo>
                <a:lnTo>
                  <a:pt x="15" y="76"/>
                </a:lnTo>
                <a:lnTo>
                  <a:pt x="23" y="76"/>
                </a:lnTo>
                <a:lnTo>
                  <a:pt x="31" y="76"/>
                </a:lnTo>
                <a:lnTo>
                  <a:pt x="38" y="76"/>
                </a:lnTo>
                <a:lnTo>
                  <a:pt x="46" y="76"/>
                </a:lnTo>
                <a:lnTo>
                  <a:pt x="54" y="76"/>
                </a:lnTo>
                <a:lnTo>
                  <a:pt x="61" y="76"/>
                </a:lnTo>
                <a:lnTo>
                  <a:pt x="69" y="76"/>
                </a:lnTo>
                <a:lnTo>
                  <a:pt x="77" y="76"/>
                </a:lnTo>
                <a:lnTo>
                  <a:pt x="85" y="76"/>
                </a:lnTo>
                <a:lnTo>
                  <a:pt x="92" y="76"/>
                </a:lnTo>
                <a:lnTo>
                  <a:pt x="100" y="76"/>
                </a:lnTo>
                <a:lnTo>
                  <a:pt x="108" y="76"/>
                </a:lnTo>
                <a:lnTo>
                  <a:pt x="115" y="114"/>
                </a:lnTo>
                <a:lnTo>
                  <a:pt x="123" y="114"/>
                </a:lnTo>
                <a:lnTo>
                  <a:pt x="131" y="114"/>
                </a:lnTo>
                <a:lnTo>
                  <a:pt x="138" y="114"/>
                </a:lnTo>
                <a:lnTo>
                  <a:pt x="146" y="114"/>
                </a:lnTo>
                <a:lnTo>
                  <a:pt x="154" y="114"/>
                </a:lnTo>
                <a:lnTo>
                  <a:pt x="161" y="114"/>
                </a:lnTo>
                <a:lnTo>
                  <a:pt x="169" y="114"/>
                </a:lnTo>
                <a:lnTo>
                  <a:pt x="177" y="114"/>
                </a:lnTo>
                <a:lnTo>
                  <a:pt x="184" y="114"/>
                </a:lnTo>
                <a:lnTo>
                  <a:pt x="192" y="114"/>
                </a:lnTo>
                <a:lnTo>
                  <a:pt x="200" y="114"/>
                </a:lnTo>
                <a:lnTo>
                  <a:pt x="207" y="114"/>
                </a:lnTo>
                <a:lnTo>
                  <a:pt x="215" y="114"/>
                </a:lnTo>
                <a:lnTo>
                  <a:pt x="223" y="114"/>
                </a:lnTo>
                <a:lnTo>
                  <a:pt x="231" y="114"/>
                </a:lnTo>
                <a:lnTo>
                  <a:pt x="238" y="114"/>
                </a:lnTo>
                <a:lnTo>
                  <a:pt x="246" y="114"/>
                </a:lnTo>
                <a:lnTo>
                  <a:pt x="254" y="114"/>
                </a:lnTo>
                <a:lnTo>
                  <a:pt x="261" y="76"/>
                </a:lnTo>
                <a:lnTo>
                  <a:pt x="269" y="76"/>
                </a:lnTo>
                <a:lnTo>
                  <a:pt x="277" y="76"/>
                </a:lnTo>
                <a:lnTo>
                  <a:pt x="284" y="76"/>
                </a:lnTo>
                <a:lnTo>
                  <a:pt x="292" y="114"/>
                </a:lnTo>
                <a:lnTo>
                  <a:pt x="300" y="114"/>
                </a:lnTo>
                <a:lnTo>
                  <a:pt x="307" y="114"/>
                </a:lnTo>
                <a:lnTo>
                  <a:pt x="315" y="114"/>
                </a:lnTo>
                <a:lnTo>
                  <a:pt x="323" y="114"/>
                </a:lnTo>
                <a:lnTo>
                  <a:pt x="330" y="114"/>
                </a:lnTo>
                <a:lnTo>
                  <a:pt x="338" y="114"/>
                </a:lnTo>
                <a:lnTo>
                  <a:pt x="346" y="114"/>
                </a:lnTo>
                <a:lnTo>
                  <a:pt x="353" y="114"/>
                </a:lnTo>
                <a:lnTo>
                  <a:pt x="361" y="114"/>
                </a:lnTo>
                <a:lnTo>
                  <a:pt x="369" y="114"/>
                </a:lnTo>
                <a:lnTo>
                  <a:pt x="376" y="114"/>
                </a:lnTo>
                <a:lnTo>
                  <a:pt x="384" y="114"/>
                </a:lnTo>
                <a:lnTo>
                  <a:pt x="392" y="114"/>
                </a:lnTo>
                <a:lnTo>
                  <a:pt x="400" y="114"/>
                </a:lnTo>
                <a:lnTo>
                  <a:pt x="407" y="114"/>
                </a:lnTo>
                <a:lnTo>
                  <a:pt x="415" y="114"/>
                </a:lnTo>
                <a:lnTo>
                  <a:pt x="423" y="114"/>
                </a:lnTo>
                <a:lnTo>
                  <a:pt x="430" y="114"/>
                </a:lnTo>
                <a:lnTo>
                  <a:pt x="438" y="114"/>
                </a:lnTo>
                <a:lnTo>
                  <a:pt x="446" y="114"/>
                </a:lnTo>
                <a:lnTo>
                  <a:pt x="453" y="114"/>
                </a:lnTo>
                <a:lnTo>
                  <a:pt x="461" y="114"/>
                </a:lnTo>
                <a:lnTo>
                  <a:pt x="469" y="114"/>
                </a:lnTo>
                <a:lnTo>
                  <a:pt x="476" y="114"/>
                </a:lnTo>
                <a:lnTo>
                  <a:pt x="484" y="114"/>
                </a:lnTo>
                <a:lnTo>
                  <a:pt x="492" y="114"/>
                </a:lnTo>
                <a:lnTo>
                  <a:pt x="499" y="114"/>
                </a:lnTo>
                <a:lnTo>
                  <a:pt x="507" y="114"/>
                </a:lnTo>
                <a:lnTo>
                  <a:pt x="515" y="114"/>
                </a:lnTo>
                <a:lnTo>
                  <a:pt x="522" y="114"/>
                </a:lnTo>
                <a:lnTo>
                  <a:pt x="530" y="114"/>
                </a:lnTo>
                <a:lnTo>
                  <a:pt x="538" y="114"/>
                </a:lnTo>
                <a:lnTo>
                  <a:pt x="545" y="114"/>
                </a:lnTo>
                <a:lnTo>
                  <a:pt x="553" y="114"/>
                </a:lnTo>
                <a:lnTo>
                  <a:pt x="561" y="114"/>
                </a:lnTo>
                <a:lnTo>
                  <a:pt x="569" y="114"/>
                </a:lnTo>
                <a:lnTo>
                  <a:pt x="576" y="114"/>
                </a:lnTo>
                <a:lnTo>
                  <a:pt x="584" y="114"/>
                </a:lnTo>
                <a:lnTo>
                  <a:pt x="592" y="114"/>
                </a:lnTo>
                <a:lnTo>
                  <a:pt x="599" y="114"/>
                </a:lnTo>
                <a:lnTo>
                  <a:pt x="607" y="114"/>
                </a:lnTo>
                <a:lnTo>
                  <a:pt x="615" y="114"/>
                </a:lnTo>
                <a:lnTo>
                  <a:pt x="622" y="114"/>
                </a:lnTo>
                <a:lnTo>
                  <a:pt x="630" y="114"/>
                </a:lnTo>
                <a:lnTo>
                  <a:pt x="638" y="114"/>
                </a:lnTo>
                <a:lnTo>
                  <a:pt x="645" y="114"/>
                </a:lnTo>
                <a:lnTo>
                  <a:pt x="653" y="114"/>
                </a:lnTo>
                <a:lnTo>
                  <a:pt x="661" y="114"/>
                </a:lnTo>
                <a:lnTo>
                  <a:pt x="668" y="114"/>
                </a:lnTo>
                <a:lnTo>
                  <a:pt x="676" y="114"/>
                </a:lnTo>
                <a:lnTo>
                  <a:pt x="684" y="114"/>
                </a:lnTo>
                <a:lnTo>
                  <a:pt x="691" y="114"/>
                </a:lnTo>
                <a:lnTo>
                  <a:pt x="699" y="114"/>
                </a:lnTo>
                <a:lnTo>
                  <a:pt x="707" y="114"/>
                </a:lnTo>
                <a:lnTo>
                  <a:pt x="714" y="114"/>
                </a:lnTo>
                <a:lnTo>
                  <a:pt x="722" y="114"/>
                </a:lnTo>
                <a:lnTo>
                  <a:pt x="730" y="114"/>
                </a:lnTo>
                <a:lnTo>
                  <a:pt x="738" y="114"/>
                </a:lnTo>
                <a:lnTo>
                  <a:pt x="745" y="114"/>
                </a:lnTo>
                <a:lnTo>
                  <a:pt x="753" y="114"/>
                </a:lnTo>
                <a:lnTo>
                  <a:pt x="761" y="114"/>
                </a:lnTo>
                <a:lnTo>
                  <a:pt x="768" y="114"/>
                </a:lnTo>
                <a:lnTo>
                  <a:pt x="776" y="114"/>
                </a:lnTo>
                <a:lnTo>
                  <a:pt x="784" y="114"/>
                </a:lnTo>
                <a:lnTo>
                  <a:pt x="791" y="114"/>
                </a:lnTo>
                <a:lnTo>
                  <a:pt x="799" y="114"/>
                </a:lnTo>
                <a:lnTo>
                  <a:pt x="807" y="114"/>
                </a:lnTo>
                <a:lnTo>
                  <a:pt x="814" y="114"/>
                </a:lnTo>
                <a:lnTo>
                  <a:pt x="822" y="114"/>
                </a:lnTo>
                <a:lnTo>
                  <a:pt x="830" y="114"/>
                </a:lnTo>
                <a:lnTo>
                  <a:pt x="837" y="114"/>
                </a:lnTo>
                <a:lnTo>
                  <a:pt x="845" y="114"/>
                </a:lnTo>
                <a:lnTo>
                  <a:pt x="853" y="114"/>
                </a:lnTo>
                <a:lnTo>
                  <a:pt x="860" y="114"/>
                </a:lnTo>
                <a:lnTo>
                  <a:pt x="868" y="114"/>
                </a:lnTo>
                <a:lnTo>
                  <a:pt x="876" y="114"/>
                </a:lnTo>
                <a:lnTo>
                  <a:pt x="883" y="114"/>
                </a:lnTo>
                <a:lnTo>
                  <a:pt x="891" y="114"/>
                </a:lnTo>
                <a:lnTo>
                  <a:pt x="899" y="114"/>
                </a:lnTo>
                <a:lnTo>
                  <a:pt x="907" y="114"/>
                </a:lnTo>
                <a:lnTo>
                  <a:pt x="914" y="114"/>
                </a:lnTo>
                <a:lnTo>
                  <a:pt x="922" y="114"/>
                </a:lnTo>
                <a:lnTo>
                  <a:pt x="930" y="114"/>
                </a:lnTo>
                <a:lnTo>
                  <a:pt x="937" y="114"/>
                </a:lnTo>
                <a:lnTo>
                  <a:pt x="945" y="114"/>
                </a:lnTo>
                <a:lnTo>
                  <a:pt x="953" y="114"/>
                </a:lnTo>
                <a:lnTo>
                  <a:pt x="960" y="114"/>
                </a:lnTo>
                <a:lnTo>
                  <a:pt x="968" y="114"/>
                </a:lnTo>
                <a:lnTo>
                  <a:pt x="976" y="114"/>
                </a:lnTo>
                <a:lnTo>
                  <a:pt x="983" y="114"/>
                </a:lnTo>
                <a:lnTo>
                  <a:pt x="991" y="114"/>
                </a:lnTo>
                <a:lnTo>
                  <a:pt x="999" y="114"/>
                </a:lnTo>
                <a:lnTo>
                  <a:pt x="1006" y="114"/>
                </a:lnTo>
                <a:lnTo>
                  <a:pt x="1014" y="114"/>
                </a:lnTo>
                <a:lnTo>
                  <a:pt x="1022" y="114"/>
                </a:lnTo>
                <a:lnTo>
                  <a:pt x="1029" y="114"/>
                </a:lnTo>
                <a:lnTo>
                  <a:pt x="1037" y="114"/>
                </a:lnTo>
                <a:lnTo>
                  <a:pt x="1045" y="114"/>
                </a:lnTo>
                <a:lnTo>
                  <a:pt x="1052" y="114"/>
                </a:lnTo>
                <a:lnTo>
                  <a:pt x="1060" y="114"/>
                </a:lnTo>
                <a:lnTo>
                  <a:pt x="1068" y="114"/>
                </a:lnTo>
                <a:lnTo>
                  <a:pt x="1076" y="114"/>
                </a:lnTo>
                <a:lnTo>
                  <a:pt x="1083" y="114"/>
                </a:lnTo>
                <a:lnTo>
                  <a:pt x="1091" y="114"/>
                </a:lnTo>
                <a:lnTo>
                  <a:pt x="1099" y="114"/>
                </a:lnTo>
                <a:lnTo>
                  <a:pt x="1106" y="114"/>
                </a:lnTo>
                <a:lnTo>
                  <a:pt x="1114" y="114"/>
                </a:lnTo>
                <a:lnTo>
                  <a:pt x="1122" y="114"/>
                </a:lnTo>
                <a:lnTo>
                  <a:pt x="1129" y="114"/>
                </a:lnTo>
                <a:lnTo>
                  <a:pt x="1137" y="114"/>
                </a:lnTo>
                <a:lnTo>
                  <a:pt x="1145" y="114"/>
                </a:lnTo>
                <a:lnTo>
                  <a:pt x="1152" y="39"/>
                </a:lnTo>
              </a:path>
            </a:pathLst>
          </a:custGeom>
          <a:noFill/>
          <a:ln w="28575" cap="rnd">
            <a:solidFill>
              <a:srgbClr val="21596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Freeform 14"/>
          <p:cNvSpPr>
            <a:spLocks/>
          </p:cNvSpPr>
          <p:nvPr/>
        </p:nvSpPr>
        <p:spPr bwMode="auto">
          <a:xfrm>
            <a:off x="6591301" y="2738439"/>
            <a:ext cx="1828800" cy="595313"/>
          </a:xfrm>
          <a:custGeom>
            <a:avLst/>
            <a:gdLst>
              <a:gd name="T0" fmla="*/ 15 w 1152"/>
              <a:gd name="T1" fmla="*/ 268 h 375"/>
              <a:gd name="T2" fmla="*/ 38 w 1152"/>
              <a:gd name="T3" fmla="*/ 268 h 375"/>
              <a:gd name="T4" fmla="*/ 61 w 1152"/>
              <a:gd name="T5" fmla="*/ 321 h 375"/>
              <a:gd name="T6" fmla="*/ 85 w 1152"/>
              <a:gd name="T7" fmla="*/ 268 h 375"/>
              <a:gd name="T8" fmla="*/ 108 w 1152"/>
              <a:gd name="T9" fmla="*/ 268 h 375"/>
              <a:gd name="T10" fmla="*/ 131 w 1152"/>
              <a:gd name="T11" fmla="*/ 54 h 375"/>
              <a:gd name="T12" fmla="*/ 154 w 1152"/>
              <a:gd name="T13" fmla="*/ 108 h 375"/>
              <a:gd name="T14" fmla="*/ 177 w 1152"/>
              <a:gd name="T15" fmla="*/ 54 h 375"/>
              <a:gd name="T16" fmla="*/ 200 w 1152"/>
              <a:gd name="T17" fmla="*/ 108 h 375"/>
              <a:gd name="T18" fmla="*/ 223 w 1152"/>
              <a:gd name="T19" fmla="*/ 108 h 375"/>
              <a:gd name="T20" fmla="*/ 246 w 1152"/>
              <a:gd name="T21" fmla="*/ 108 h 375"/>
              <a:gd name="T22" fmla="*/ 269 w 1152"/>
              <a:gd name="T23" fmla="*/ 215 h 375"/>
              <a:gd name="T24" fmla="*/ 292 w 1152"/>
              <a:gd name="T25" fmla="*/ 268 h 375"/>
              <a:gd name="T26" fmla="*/ 315 w 1152"/>
              <a:gd name="T27" fmla="*/ 161 h 375"/>
              <a:gd name="T28" fmla="*/ 338 w 1152"/>
              <a:gd name="T29" fmla="*/ 161 h 375"/>
              <a:gd name="T30" fmla="*/ 361 w 1152"/>
              <a:gd name="T31" fmla="*/ 215 h 375"/>
              <a:gd name="T32" fmla="*/ 384 w 1152"/>
              <a:gd name="T33" fmla="*/ 215 h 375"/>
              <a:gd name="T34" fmla="*/ 407 w 1152"/>
              <a:gd name="T35" fmla="*/ 54 h 375"/>
              <a:gd name="T36" fmla="*/ 430 w 1152"/>
              <a:gd name="T37" fmla="*/ 215 h 375"/>
              <a:gd name="T38" fmla="*/ 453 w 1152"/>
              <a:gd name="T39" fmla="*/ 215 h 375"/>
              <a:gd name="T40" fmla="*/ 476 w 1152"/>
              <a:gd name="T41" fmla="*/ 108 h 375"/>
              <a:gd name="T42" fmla="*/ 499 w 1152"/>
              <a:gd name="T43" fmla="*/ 161 h 375"/>
              <a:gd name="T44" fmla="*/ 522 w 1152"/>
              <a:gd name="T45" fmla="*/ 161 h 375"/>
              <a:gd name="T46" fmla="*/ 545 w 1152"/>
              <a:gd name="T47" fmla="*/ 215 h 375"/>
              <a:gd name="T48" fmla="*/ 569 w 1152"/>
              <a:gd name="T49" fmla="*/ 215 h 375"/>
              <a:gd name="T50" fmla="*/ 592 w 1152"/>
              <a:gd name="T51" fmla="*/ 215 h 375"/>
              <a:gd name="T52" fmla="*/ 615 w 1152"/>
              <a:gd name="T53" fmla="*/ 268 h 375"/>
              <a:gd name="T54" fmla="*/ 638 w 1152"/>
              <a:gd name="T55" fmla="*/ 215 h 375"/>
              <a:gd name="T56" fmla="*/ 661 w 1152"/>
              <a:gd name="T57" fmla="*/ 161 h 375"/>
              <a:gd name="T58" fmla="*/ 684 w 1152"/>
              <a:gd name="T59" fmla="*/ 215 h 375"/>
              <a:gd name="T60" fmla="*/ 707 w 1152"/>
              <a:gd name="T61" fmla="*/ 215 h 375"/>
              <a:gd name="T62" fmla="*/ 730 w 1152"/>
              <a:gd name="T63" fmla="*/ 268 h 375"/>
              <a:gd name="T64" fmla="*/ 753 w 1152"/>
              <a:gd name="T65" fmla="*/ 321 h 375"/>
              <a:gd name="T66" fmla="*/ 776 w 1152"/>
              <a:gd name="T67" fmla="*/ 321 h 375"/>
              <a:gd name="T68" fmla="*/ 799 w 1152"/>
              <a:gd name="T69" fmla="*/ 321 h 375"/>
              <a:gd name="T70" fmla="*/ 822 w 1152"/>
              <a:gd name="T71" fmla="*/ 375 h 375"/>
              <a:gd name="T72" fmla="*/ 845 w 1152"/>
              <a:gd name="T73" fmla="*/ 375 h 375"/>
              <a:gd name="T74" fmla="*/ 868 w 1152"/>
              <a:gd name="T75" fmla="*/ 321 h 375"/>
              <a:gd name="T76" fmla="*/ 891 w 1152"/>
              <a:gd name="T77" fmla="*/ 321 h 375"/>
              <a:gd name="T78" fmla="*/ 914 w 1152"/>
              <a:gd name="T79" fmla="*/ 375 h 375"/>
              <a:gd name="T80" fmla="*/ 937 w 1152"/>
              <a:gd name="T81" fmla="*/ 375 h 375"/>
              <a:gd name="T82" fmla="*/ 960 w 1152"/>
              <a:gd name="T83" fmla="*/ 375 h 375"/>
              <a:gd name="T84" fmla="*/ 983 w 1152"/>
              <a:gd name="T85" fmla="*/ 375 h 375"/>
              <a:gd name="T86" fmla="*/ 1006 w 1152"/>
              <a:gd name="T87" fmla="*/ 321 h 375"/>
              <a:gd name="T88" fmla="*/ 1029 w 1152"/>
              <a:gd name="T89" fmla="*/ 321 h 375"/>
              <a:gd name="T90" fmla="*/ 1052 w 1152"/>
              <a:gd name="T91" fmla="*/ 268 h 375"/>
              <a:gd name="T92" fmla="*/ 1076 w 1152"/>
              <a:gd name="T93" fmla="*/ 321 h 375"/>
              <a:gd name="T94" fmla="*/ 1099 w 1152"/>
              <a:gd name="T95" fmla="*/ 375 h 375"/>
              <a:gd name="T96" fmla="*/ 1122 w 1152"/>
              <a:gd name="T97" fmla="*/ 161 h 375"/>
              <a:gd name="T98" fmla="*/ 1145 w 1152"/>
              <a:gd name="T99" fmla="*/ 215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52" h="375">
                <a:moveTo>
                  <a:pt x="0" y="0"/>
                </a:moveTo>
                <a:lnTo>
                  <a:pt x="8" y="108"/>
                </a:lnTo>
                <a:lnTo>
                  <a:pt x="15" y="268"/>
                </a:lnTo>
                <a:lnTo>
                  <a:pt x="23" y="321"/>
                </a:lnTo>
                <a:lnTo>
                  <a:pt x="31" y="268"/>
                </a:lnTo>
                <a:lnTo>
                  <a:pt x="38" y="268"/>
                </a:lnTo>
                <a:lnTo>
                  <a:pt x="46" y="268"/>
                </a:lnTo>
                <a:lnTo>
                  <a:pt x="54" y="268"/>
                </a:lnTo>
                <a:lnTo>
                  <a:pt x="61" y="321"/>
                </a:lnTo>
                <a:lnTo>
                  <a:pt x="69" y="161"/>
                </a:lnTo>
                <a:lnTo>
                  <a:pt x="77" y="161"/>
                </a:lnTo>
                <a:lnTo>
                  <a:pt x="85" y="268"/>
                </a:lnTo>
                <a:lnTo>
                  <a:pt x="92" y="268"/>
                </a:lnTo>
                <a:lnTo>
                  <a:pt x="100" y="268"/>
                </a:lnTo>
                <a:lnTo>
                  <a:pt x="108" y="268"/>
                </a:lnTo>
                <a:lnTo>
                  <a:pt x="115" y="268"/>
                </a:lnTo>
                <a:lnTo>
                  <a:pt x="123" y="215"/>
                </a:lnTo>
                <a:lnTo>
                  <a:pt x="131" y="54"/>
                </a:lnTo>
                <a:lnTo>
                  <a:pt x="138" y="161"/>
                </a:lnTo>
                <a:lnTo>
                  <a:pt x="146" y="161"/>
                </a:lnTo>
                <a:lnTo>
                  <a:pt x="154" y="108"/>
                </a:lnTo>
                <a:lnTo>
                  <a:pt x="161" y="108"/>
                </a:lnTo>
                <a:lnTo>
                  <a:pt x="169" y="108"/>
                </a:lnTo>
                <a:lnTo>
                  <a:pt x="177" y="54"/>
                </a:lnTo>
                <a:lnTo>
                  <a:pt x="184" y="108"/>
                </a:lnTo>
                <a:lnTo>
                  <a:pt x="192" y="108"/>
                </a:lnTo>
                <a:lnTo>
                  <a:pt x="200" y="108"/>
                </a:lnTo>
                <a:lnTo>
                  <a:pt x="207" y="54"/>
                </a:lnTo>
                <a:lnTo>
                  <a:pt x="215" y="108"/>
                </a:lnTo>
                <a:lnTo>
                  <a:pt x="223" y="108"/>
                </a:lnTo>
                <a:lnTo>
                  <a:pt x="231" y="108"/>
                </a:lnTo>
                <a:lnTo>
                  <a:pt x="238" y="161"/>
                </a:lnTo>
                <a:lnTo>
                  <a:pt x="246" y="108"/>
                </a:lnTo>
                <a:lnTo>
                  <a:pt x="254" y="108"/>
                </a:lnTo>
                <a:lnTo>
                  <a:pt x="261" y="161"/>
                </a:lnTo>
                <a:lnTo>
                  <a:pt x="269" y="215"/>
                </a:lnTo>
                <a:lnTo>
                  <a:pt x="277" y="215"/>
                </a:lnTo>
                <a:lnTo>
                  <a:pt x="284" y="268"/>
                </a:lnTo>
                <a:lnTo>
                  <a:pt x="292" y="268"/>
                </a:lnTo>
                <a:lnTo>
                  <a:pt x="300" y="268"/>
                </a:lnTo>
                <a:lnTo>
                  <a:pt x="307" y="215"/>
                </a:lnTo>
                <a:lnTo>
                  <a:pt x="315" y="161"/>
                </a:lnTo>
                <a:lnTo>
                  <a:pt x="323" y="108"/>
                </a:lnTo>
                <a:lnTo>
                  <a:pt x="330" y="108"/>
                </a:lnTo>
                <a:lnTo>
                  <a:pt x="338" y="161"/>
                </a:lnTo>
                <a:lnTo>
                  <a:pt x="346" y="161"/>
                </a:lnTo>
                <a:lnTo>
                  <a:pt x="353" y="161"/>
                </a:lnTo>
                <a:lnTo>
                  <a:pt x="361" y="215"/>
                </a:lnTo>
                <a:lnTo>
                  <a:pt x="369" y="215"/>
                </a:lnTo>
                <a:lnTo>
                  <a:pt x="376" y="215"/>
                </a:lnTo>
                <a:lnTo>
                  <a:pt x="384" y="215"/>
                </a:lnTo>
                <a:lnTo>
                  <a:pt x="392" y="215"/>
                </a:lnTo>
                <a:lnTo>
                  <a:pt x="400" y="54"/>
                </a:lnTo>
                <a:lnTo>
                  <a:pt x="407" y="54"/>
                </a:lnTo>
                <a:lnTo>
                  <a:pt x="415" y="215"/>
                </a:lnTo>
                <a:lnTo>
                  <a:pt x="423" y="215"/>
                </a:lnTo>
                <a:lnTo>
                  <a:pt x="430" y="215"/>
                </a:lnTo>
                <a:lnTo>
                  <a:pt x="438" y="215"/>
                </a:lnTo>
                <a:lnTo>
                  <a:pt x="446" y="215"/>
                </a:lnTo>
                <a:lnTo>
                  <a:pt x="453" y="215"/>
                </a:lnTo>
                <a:lnTo>
                  <a:pt x="461" y="108"/>
                </a:lnTo>
                <a:lnTo>
                  <a:pt x="469" y="108"/>
                </a:lnTo>
                <a:lnTo>
                  <a:pt x="476" y="108"/>
                </a:lnTo>
                <a:lnTo>
                  <a:pt x="484" y="108"/>
                </a:lnTo>
                <a:lnTo>
                  <a:pt x="492" y="161"/>
                </a:lnTo>
                <a:lnTo>
                  <a:pt x="499" y="161"/>
                </a:lnTo>
                <a:lnTo>
                  <a:pt x="507" y="215"/>
                </a:lnTo>
                <a:lnTo>
                  <a:pt x="515" y="215"/>
                </a:lnTo>
                <a:lnTo>
                  <a:pt x="522" y="161"/>
                </a:lnTo>
                <a:lnTo>
                  <a:pt x="530" y="215"/>
                </a:lnTo>
                <a:lnTo>
                  <a:pt x="538" y="215"/>
                </a:lnTo>
                <a:lnTo>
                  <a:pt x="545" y="215"/>
                </a:lnTo>
                <a:lnTo>
                  <a:pt x="553" y="215"/>
                </a:lnTo>
                <a:lnTo>
                  <a:pt x="561" y="215"/>
                </a:lnTo>
                <a:lnTo>
                  <a:pt x="569" y="215"/>
                </a:lnTo>
                <a:lnTo>
                  <a:pt x="576" y="215"/>
                </a:lnTo>
                <a:lnTo>
                  <a:pt x="584" y="215"/>
                </a:lnTo>
                <a:lnTo>
                  <a:pt x="592" y="215"/>
                </a:lnTo>
                <a:lnTo>
                  <a:pt x="599" y="161"/>
                </a:lnTo>
                <a:lnTo>
                  <a:pt x="607" y="215"/>
                </a:lnTo>
                <a:lnTo>
                  <a:pt x="615" y="268"/>
                </a:lnTo>
                <a:lnTo>
                  <a:pt x="622" y="268"/>
                </a:lnTo>
                <a:lnTo>
                  <a:pt x="630" y="215"/>
                </a:lnTo>
                <a:lnTo>
                  <a:pt x="638" y="215"/>
                </a:lnTo>
                <a:lnTo>
                  <a:pt x="645" y="215"/>
                </a:lnTo>
                <a:lnTo>
                  <a:pt x="653" y="161"/>
                </a:lnTo>
                <a:lnTo>
                  <a:pt x="661" y="161"/>
                </a:lnTo>
                <a:lnTo>
                  <a:pt x="668" y="161"/>
                </a:lnTo>
                <a:lnTo>
                  <a:pt x="676" y="108"/>
                </a:lnTo>
                <a:lnTo>
                  <a:pt x="684" y="215"/>
                </a:lnTo>
                <a:lnTo>
                  <a:pt x="691" y="215"/>
                </a:lnTo>
                <a:lnTo>
                  <a:pt x="699" y="215"/>
                </a:lnTo>
                <a:lnTo>
                  <a:pt x="707" y="215"/>
                </a:lnTo>
                <a:lnTo>
                  <a:pt x="714" y="215"/>
                </a:lnTo>
                <a:lnTo>
                  <a:pt x="722" y="268"/>
                </a:lnTo>
                <a:lnTo>
                  <a:pt x="730" y="268"/>
                </a:lnTo>
                <a:lnTo>
                  <a:pt x="738" y="268"/>
                </a:lnTo>
                <a:lnTo>
                  <a:pt x="745" y="321"/>
                </a:lnTo>
                <a:lnTo>
                  <a:pt x="753" y="321"/>
                </a:lnTo>
                <a:lnTo>
                  <a:pt x="761" y="321"/>
                </a:lnTo>
                <a:lnTo>
                  <a:pt x="768" y="321"/>
                </a:lnTo>
                <a:lnTo>
                  <a:pt x="776" y="321"/>
                </a:lnTo>
                <a:lnTo>
                  <a:pt x="784" y="321"/>
                </a:lnTo>
                <a:lnTo>
                  <a:pt x="791" y="268"/>
                </a:lnTo>
                <a:lnTo>
                  <a:pt x="799" y="321"/>
                </a:lnTo>
                <a:lnTo>
                  <a:pt x="807" y="321"/>
                </a:lnTo>
                <a:lnTo>
                  <a:pt x="814" y="375"/>
                </a:lnTo>
                <a:lnTo>
                  <a:pt x="822" y="375"/>
                </a:lnTo>
                <a:lnTo>
                  <a:pt x="830" y="375"/>
                </a:lnTo>
                <a:lnTo>
                  <a:pt x="837" y="375"/>
                </a:lnTo>
                <a:lnTo>
                  <a:pt x="845" y="375"/>
                </a:lnTo>
                <a:lnTo>
                  <a:pt x="853" y="321"/>
                </a:lnTo>
                <a:lnTo>
                  <a:pt x="860" y="375"/>
                </a:lnTo>
                <a:lnTo>
                  <a:pt x="868" y="321"/>
                </a:lnTo>
                <a:lnTo>
                  <a:pt x="876" y="321"/>
                </a:lnTo>
                <a:lnTo>
                  <a:pt x="883" y="321"/>
                </a:lnTo>
                <a:lnTo>
                  <a:pt x="891" y="321"/>
                </a:lnTo>
                <a:lnTo>
                  <a:pt x="899" y="375"/>
                </a:lnTo>
                <a:lnTo>
                  <a:pt x="907" y="375"/>
                </a:lnTo>
                <a:lnTo>
                  <a:pt x="914" y="375"/>
                </a:lnTo>
                <a:lnTo>
                  <a:pt x="922" y="375"/>
                </a:lnTo>
                <a:lnTo>
                  <a:pt x="930" y="375"/>
                </a:lnTo>
                <a:lnTo>
                  <a:pt x="937" y="375"/>
                </a:lnTo>
                <a:lnTo>
                  <a:pt x="945" y="375"/>
                </a:lnTo>
                <a:lnTo>
                  <a:pt x="953" y="375"/>
                </a:lnTo>
                <a:lnTo>
                  <a:pt x="960" y="375"/>
                </a:lnTo>
                <a:lnTo>
                  <a:pt x="968" y="375"/>
                </a:lnTo>
                <a:lnTo>
                  <a:pt x="976" y="375"/>
                </a:lnTo>
                <a:lnTo>
                  <a:pt x="983" y="375"/>
                </a:lnTo>
                <a:lnTo>
                  <a:pt x="991" y="321"/>
                </a:lnTo>
                <a:lnTo>
                  <a:pt x="999" y="321"/>
                </a:lnTo>
                <a:lnTo>
                  <a:pt x="1006" y="321"/>
                </a:lnTo>
                <a:lnTo>
                  <a:pt x="1014" y="375"/>
                </a:lnTo>
                <a:lnTo>
                  <a:pt x="1022" y="321"/>
                </a:lnTo>
                <a:lnTo>
                  <a:pt x="1029" y="321"/>
                </a:lnTo>
                <a:lnTo>
                  <a:pt x="1037" y="321"/>
                </a:lnTo>
                <a:lnTo>
                  <a:pt x="1045" y="268"/>
                </a:lnTo>
                <a:lnTo>
                  <a:pt x="1052" y="268"/>
                </a:lnTo>
                <a:lnTo>
                  <a:pt x="1060" y="321"/>
                </a:lnTo>
                <a:lnTo>
                  <a:pt x="1068" y="321"/>
                </a:lnTo>
                <a:lnTo>
                  <a:pt x="1076" y="321"/>
                </a:lnTo>
                <a:lnTo>
                  <a:pt x="1083" y="375"/>
                </a:lnTo>
                <a:lnTo>
                  <a:pt x="1091" y="375"/>
                </a:lnTo>
                <a:lnTo>
                  <a:pt x="1099" y="375"/>
                </a:lnTo>
                <a:lnTo>
                  <a:pt x="1106" y="321"/>
                </a:lnTo>
                <a:lnTo>
                  <a:pt x="1114" y="215"/>
                </a:lnTo>
                <a:lnTo>
                  <a:pt x="1122" y="161"/>
                </a:lnTo>
                <a:lnTo>
                  <a:pt x="1129" y="161"/>
                </a:lnTo>
                <a:lnTo>
                  <a:pt x="1137" y="215"/>
                </a:lnTo>
                <a:lnTo>
                  <a:pt x="1145" y="215"/>
                </a:lnTo>
                <a:lnTo>
                  <a:pt x="1152" y="108"/>
                </a:lnTo>
              </a:path>
            </a:pathLst>
          </a:custGeom>
          <a:noFill/>
          <a:ln w="28575" cap="rnd">
            <a:solidFill>
              <a:srgbClr val="93CD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Freeform 15"/>
          <p:cNvSpPr>
            <a:spLocks/>
          </p:cNvSpPr>
          <p:nvPr/>
        </p:nvSpPr>
        <p:spPr bwMode="auto">
          <a:xfrm>
            <a:off x="8420101" y="1558927"/>
            <a:ext cx="122238" cy="1825625"/>
          </a:xfrm>
          <a:custGeom>
            <a:avLst/>
            <a:gdLst>
              <a:gd name="T0" fmla="*/ 0 w 77"/>
              <a:gd name="T1" fmla="*/ 1150 h 1150"/>
              <a:gd name="T2" fmla="*/ 8 w 77"/>
              <a:gd name="T3" fmla="*/ 1074 h 1150"/>
              <a:gd name="T4" fmla="*/ 16 w 77"/>
              <a:gd name="T5" fmla="*/ 1074 h 1150"/>
              <a:gd name="T6" fmla="*/ 23 w 77"/>
              <a:gd name="T7" fmla="*/ 999 h 1150"/>
              <a:gd name="T8" fmla="*/ 31 w 77"/>
              <a:gd name="T9" fmla="*/ 810 h 1150"/>
              <a:gd name="T10" fmla="*/ 39 w 77"/>
              <a:gd name="T11" fmla="*/ 621 h 1150"/>
              <a:gd name="T12" fmla="*/ 46 w 77"/>
              <a:gd name="T13" fmla="*/ 470 h 1150"/>
              <a:gd name="T14" fmla="*/ 54 w 77"/>
              <a:gd name="T15" fmla="*/ 319 h 1150"/>
              <a:gd name="T16" fmla="*/ 62 w 77"/>
              <a:gd name="T17" fmla="*/ 206 h 1150"/>
              <a:gd name="T18" fmla="*/ 69 w 77"/>
              <a:gd name="T19" fmla="*/ 108 h 1150"/>
              <a:gd name="T20" fmla="*/ 77 w 77"/>
              <a:gd name="T21" fmla="*/ 0 h 1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" h="1150">
                <a:moveTo>
                  <a:pt x="0" y="1150"/>
                </a:moveTo>
                <a:lnTo>
                  <a:pt x="8" y="1074"/>
                </a:lnTo>
                <a:lnTo>
                  <a:pt x="16" y="1074"/>
                </a:lnTo>
                <a:lnTo>
                  <a:pt x="23" y="999"/>
                </a:lnTo>
                <a:lnTo>
                  <a:pt x="31" y="810"/>
                </a:lnTo>
                <a:lnTo>
                  <a:pt x="39" y="621"/>
                </a:lnTo>
                <a:lnTo>
                  <a:pt x="46" y="470"/>
                </a:lnTo>
                <a:lnTo>
                  <a:pt x="54" y="319"/>
                </a:lnTo>
                <a:lnTo>
                  <a:pt x="62" y="206"/>
                </a:lnTo>
                <a:lnTo>
                  <a:pt x="69" y="108"/>
                </a:lnTo>
                <a:lnTo>
                  <a:pt x="77" y="0"/>
                </a:lnTo>
              </a:path>
            </a:pathLst>
          </a:custGeom>
          <a:noFill/>
          <a:ln w="28575" cap="rnd">
            <a:solidFill>
              <a:srgbClr val="215968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Freeform 16"/>
          <p:cNvSpPr>
            <a:spLocks/>
          </p:cNvSpPr>
          <p:nvPr/>
        </p:nvSpPr>
        <p:spPr bwMode="auto">
          <a:xfrm>
            <a:off x="8420101" y="1622427"/>
            <a:ext cx="122238" cy="1287463"/>
          </a:xfrm>
          <a:custGeom>
            <a:avLst/>
            <a:gdLst>
              <a:gd name="T0" fmla="*/ 0 w 77"/>
              <a:gd name="T1" fmla="*/ 811 h 811"/>
              <a:gd name="T2" fmla="*/ 8 w 77"/>
              <a:gd name="T3" fmla="*/ 543 h 811"/>
              <a:gd name="T4" fmla="*/ 16 w 77"/>
              <a:gd name="T5" fmla="*/ 543 h 811"/>
              <a:gd name="T6" fmla="*/ 23 w 77"/>
              <a:gd name="T7" fmla="*/ 490 h 811"/>
              <a:gd name="T8" fmla="*/ 31 w 77"/>
              <a:gd name="T9" fmla="*/ 404 h 811"/>
              <a:gd name="T10" fmla="*/ 39 w 77"/>
              <a:gd name="T11" fmla="*/ 292 h 811"/>
              <a:gd name="T12" fmla="*/ 46 w 77"/>
              <a:gd name="T13" fmla="*/ 292 h 811"/>
              <a:gd name="T14" fmla="*/ 54 w 77"/>
              <a:gd name="T15" fmla="*/ 292 h 811"/>
              <a:gd name="T16" fmla="*/ 62 w 77"/>
              <a:gd name="T17" fmla="*/ 193 h 811"/>
              <a:gd name="T18" fmla="*/ 69 w 77"/>
              <a:gd name="T19" fmla="*/ 135 h 811"/>
              <a:gd name="T20" fmla="*/ 77 w 77"/>
              <a:gd name="T21" fmla="*/ 0 h 8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" h="811">
                <a:moveTo>
                  <a:pt x="0" y="811"/>
                </a:moveTo>
                <a:lnTo>
                  <a:pt x="8" y="543"/>
                </a:lnTo>
                <a:lnTo>
                  <a:pt x="16" y="543"/>
                </a:lnTo>
                <a:lnTo>
                  <a:pt x="23" y="490"/>
                </a:lnTo>
                <a:lnTo>
                  <a:pt x="31" y="404"/>
                </a:lnTo>
                <a:lnTo>
                  <a:pt x="39" y="292"/>
                </a:lnTo>
                <a:lnTo>
                  <a:pt x="46" y="292"/>
                </a:lnTo>
                <a:lnTo>
                  <a:pt x="54" y="292"/>
                </a:lnTo>
                <a:lnTo>
                  <a:pt x="62" y="193"/>
                </a:lnTo>
                <a:lnTo>
                  <a:pt x="69" y="135"/>
                </a:lnTo>
                <a:lnTo>
                  <a:pt x="77" y="0"/>
                </a:lnTo>
              </a:path>
            </a:pathLst>
          </a:custGeom>
          <a:noFill/>
          <a:ln w="28575" cap="rnd">
            <a:solidFill>
              <a:srgbClr val="93CDDD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88951" y="3005139"/>
            <a:ext cx="27090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20%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88951" y="2595564"/>
            <a:ext cx="27090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40%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488951" y="2187577"/>
            <a:ext cx="27090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60%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488951" y="1782764"/>
            <a:ext cx="270908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 dirty="0">
                <a:solidFill>
                  <a:srgbClr val="000000"/>
                </a:solidFill>
                <a:cs typeface="Arial" panose="020B0604020202020204" pitchFamily="34" charset="0"/>
              </a:rPr>
              <a:t>80%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417514" y="1373189"/>
            <a:ext cx="34624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 dirty="0">
                <a:solidFill>
                  <a:srgbClr val="000000"/>
                </a:solidFill>
                <a:cs typeface="Arial" panose="020B0604020202020204" pitchFamily="34" charset="0"/>
              </a:rPr>
              <a:t>100%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717552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 dirty="0">
                <a:solidFill>
                  <a:srgbClr val="000000"/>
                </a:solidFill>
                <a:cs typeface="Arial" panose="020B0604020202020204" pitchFamily="34" charset="0"/>
              </a:rPr>
              <a:t>1970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1449389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1975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181227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 dirty="0">
                <a:solidFill>
                  <a:srgbClr val="000000"/>
                </a:solidFill>
                <a:cs typeface="Arial" panose="020B0604020202020204" pitchFamily="34" charset="0"/>
              </a:rPr>
              <a:t>1980</a:t>
            </a:r>
            <a:endParaRPr lang="fr-FR" altLang="fr-FR" sz="1500" dirty="0">
              <a:cs typeface="Arial" panose="020B0604020202020204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913064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1985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644902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1990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376739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1995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5108577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2000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5840414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2005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6572252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2010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7304089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2015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8035927" y="3594102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fr-FR" altLang="fr-FR" sz="1050">
                <a:solidFill>
                  <a:srgbClr val="000000"/>
                </a:solidFill>
                <a:cs typeface="Arial" panose="020B0604020202020204" pitchFamily="34" charset="0"/>
              </a:rPr>
              <a:t>2020</a:t>
            </a:r>
            <a:endParaRPr lang="fr-FR" altLang="fr-FR" sz="1500">
              <a:cs typeface="Arial" panose="020B0604020202020204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858838" y="3503613"/>
            <a:ext cx="7685088" cy="0"/>
          </a:xfrm>
          <a:prstGeom prst="line">
            <a:avLst/>
          </a:prstGeom>
          <a:noFill/>
          <a:ln w="63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770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D724033-77B2-E743-8554-1ECCAC4985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5" y="0"/>
            <a:ext cx="7993289" cy="567963"/>
          </a:xfrm>
        </p:spPr>
        <p:txBody>
          <a:bodyPr/>
          <a:lstStyle/>
          <a:p>
            <a:r>
              <a:rPr lang="en-GB" dirty="0"/>
              <a:t>Total government outlays on sustainable recovery spending and</a:t>
            </a:r>
          </a:p>
          <a:p>
            <a:r>
              <a:rPr lang="en-GB" dirty="0"/>
              <a:t>energy affordability support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1BF7DA-712F-284A-AEA1-6A8EC7E6A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Emergency government spending to help keep energy affordable is growing and already</a:t>
            </a:r>
          </a:p>
          <a:p>
            <a:r>
              <a:rPr lang="en-GB" dirty="0"/>
              <a:t>half the total allocated to support clean energy investment since the pandemic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DD6988E-14ED-4596-839A-AAD896EF7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980" y="990213"/>
            <a:ext cx="6852039" cy="316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683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D724033-77B2-E743-8554-1ECCAC4985D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6" y="164700"/>
            <a:ext cx="7993289" cy="392239"/>
          </a:xfrm>
        </p:spPr>
        <p:txBody>
          <a:bodyPr/>
          <a:lstStyle/>
          <a:p>
            <a:r>
              <a:rPr lang="en-US" dirty="0"/>
              <a:t>Government responses are fast-tracking the clean energy economy</a:t>
            </a:r>
          </a:p>
        </p:txBody>
      </p:sp>
      <p:sp>
        <p:nvSpPr>
          <p:cNvPr id="203" name="Text Placeholder 20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Clean energy investment in the Stated Policies Scenario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A01BF7DA-712F-284A-AEA1-6A8EC7E6A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186" y="4379884"/>
            <a:ext cx="8773511" cy="434767"/>
          </a:xfrm>
        </p:spPr>
        <p:txBody>
          <a:bodyPr/>
          <a:lstStyle/>
          <a:p>
            <a:r>
              <a:rPr lang="en-GB" b="1" dirty="0"/>
              <a:t>The US Inflation Reduction Act, the EU’s Fit for 55 package, </a:t>
            </a:r>
            <a:r>
              <a:rPr lang="en-GB" dirty="0"/>
              <a:t>Japan’s GX, China’s </a:t>
            </a:r>
            <a:r>
              <a:rPr lang="en-GB" b="1" dirty="0"/>
              <a:t>new clean energy targets and </a:t>
            </a:r>
            <a:r>
              <a:rPr lang="en-GB" dirty="0"/>
              <a:t>India’s solar revolution </a:t>
            </a:r>
            <a:r>
              <a:rPr lang="en-GB" b="1" dirty="0"/>
              <a:t>propel clean energy investment to new highs, but $4 trillion is needed by 2030 to be on track for 1.5 °C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81F84C-358E-4036-A3C4-69D70FAD6ADA}"/>
              </a:ext>
            </a:extLst>
          </p:cNvPr>
          <p:cNvGrpSpPr/>
          <p:nvPr/>
        </p:nvGrpSpPr>
        <p:grpSpPr>
          <a:xfrm>
            <a:off x="1199731" y="1243297"/>
            <a:ext cx="6897191" cy="2689899"/>
            <a:chOff x="884752" y="1657730"/>
            <a:chExt cx="9196255" cy="358653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170519" y="1778000"/>
              <a:ext cx="8910488" cy="0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170519" y="3329314"/>
              <a:ext cx="8910488" cy="0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ADFC105F-52D0-4873-BB79-865D73AB5A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752" y="3222988"/>
              <a:ext cx="14961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 1</a:t>
              </a:r>
              <a:endParaRPr lang="en-US" altLang="en-US" sz="1050" dirty="0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A84CD87C-583A-4A12-A0A1-61E876F4A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752" y="1657730"/>
              <a:ext cx="14961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 2</a:t>
              </a:r>
              <a:endParaRPr lang="en-US" altLang="en-US" sz="1050" dirty="0"/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5892CBBA-EAFE-4678-88E0-D041D9A99F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797" y="5028817"/>
              <a:ext cx="4018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2015</a:t>
              </a:r>
              <a:endParaRPr lang="en-US" altLang="en-US" sz="1050" dirty="0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C423CA8F-3063-4FD0-8D03-DF58341E0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9893" y="5028817"/>
              <a:ext cx="4018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2016</a:t>
              </a:r>
              <a:endParaRPr lang="en-US" altLang="en-US" sz="1050" dirty="0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7606EDD3-7A5E-4FA5-97FD-D7C7FBABB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7989" y="5028817"/>
              <a:ext cx="4018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2017</a:t>
              </a:r>
              <a:endParaRPr lang="en-US" altLang="en-US" sz="1050" dirty="0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311CCA9E-8BFA-47CF-B3CA-0656F5D74E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2368" y="5028817"/>
              <a:ext cx="4018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2018</a:t>
              </a:r>
              <a:endParaRPr lang="en-US" altLang="en-US" sz="1050" dirty="0"/>
            </a:p>
          </p:txBody>
        </p:sp>
        <p:sp>
          <p:nvSpPr>
            <p:cNvPr id="24" name="Rectangle 22">
              <a:extLst>
                <a:ext uri="{FF2B5EF4-FFF2-40B4-BE49-F238E27FC236}">
                  <a16:creationId xmlns:a16="http://schemas.microsoft.com/office/drawing/2014/main" id="{8FD27146-97F5-4136-8B75-475DB51C89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8156" y="5028817"/>
              <a:ext cx="4018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2019</a:t>
              </a:r>
              <a:endParaRPr lang="en-US" altLang="en-US" sz="1050" dirty="0"/>
            </a:p>
          </p:txBody>
        </p: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1F792A3-947C-4ACB-8524-93159F624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9694" y="5028817"/>
              <a:ext cx="40182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914378"/>
              <a:r>
                <a:rPr lang="en-US" altLang="en-US" sz="1050" dirty="0">
                  <a:solidFill>
                    <a:srgbClr val="000000"/>
                  </a:solidFill>
                </a:rPr>
                <a:t>2020</a:t>
              </a:r>
              <a:endParaRPr lang="en-US" altLang="en-US" sz="1050" dirty="0"/>
            </a:p>
          </p:txBody>
        </p:sp>
      </p:grpSp>
      <p:sp>
        <p:nvSpPr>
          <p:cNvPr id="27" name="Rectangle 25">
            <a:extLst>
              <a:ext uri="{FF2B5EF4-FFF2-40B4-BE49-F238E27FC236}">
                <a16:creationId xmlns:a16="http://schemas.microsoft.com/office/drawing/2014/main" id="{3ED01AAE-2035-4FC7-BF80-ABC1B340A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1065" y="3771613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</a:rPr>
              <a:t>2030</a:t>
            </a:r>
            <a:endParaRPr lang="en-US" altLang="en-US" sz="1050" dirty="0"/>
          </a:p>
        </p:txBody>
      </p:sp>
      <p:sp>
        <p:nvSpPr>
          <p:cNvPr id="36" name="Rectangle 34">
            <a:extLst>
              <a:ext uri="{FF2B5EF4-FFF2-40B4-BE49-F238E27FC236}">
                <a16:creationId xmlns:a16="http://schemas.microsoft.com/office/drawing/2014/main" id="{42FA2F9E-A21A-4C23-A7C9-A9F24A649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356" y="1397005"/>
            <a:ext cx="415948" cy="55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6750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378"/>
            <a:r>
              <a:rPr lang="en-US" altLang="en-US" sz="1050" dirty="0">
                <a:solidFill>
                  <a:srgbClr val="000000"/>
                </a:solidFill>
              </a:rPr>
              <a:t>Trillion</a:t>
            </a:r>
          </a:p>
          <a:p>
            <a:pPr defTabSz="914378"/>
            <a:r>
              <a:rPr lang="en-US" altLang="en-US" sz="1050" dirty="0">
                <a:solidFill>
                  <a:srgbClr val="000000"/>
                </a:solidFill>
              </a:rPr>
              <a:t>USD </a:t>
            </a:r>
            <a:br>
              <a:rPr lang="en-US" altLang="en-US" sz="1050" dirty="0">
                <a:solidFill>
                  <a:srgbClr val="000000"/>
                </a:solidFill>
              </a:rPr>
            </a:br>
            <a:r>
              <a:rPr lang="en-US" altLang="en-US" sz="1050" dirty="0">
                <a:solidFill>
                  <a:srgbClr val="000000"/>
                </a:solidFill>
              </a:rPr>
              <a:t>(2021)</a:t>
            </a:r>
            <a:endParaRPr lang="en-US" altLang="en-US" sz="1050" dirty="0"/>
          </a:p>
        </p:txBody>
      </p:sp>
      <p:sp>
        <p:nvSpPr>
          <p:cNvPr id="70" name="Rectangle 23">
            <a:extLst>
              <a:ext uri="{FF2B5EF4-FFF2-40B4-BE49-F238E27FC236}">
                <a16:creationId xmlns:a16="http://schemas.microsoft.com/office/drawing/2014/main" id="{A9C319B8-9443-4DC3-8290-2E2272B0A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3370" y="3771613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378"/>
            <a:r>
              <a:rPr lang="en-US" altLang="en-US" sz="1050" dirty="0">
                <a:solidFill>
                  <a:srgbClr val="000000"/>
                </a:solidFill>
              </a:rPr>
              <a:t>2021</a:t>
            </a:r>
            <a:endParaRPr lang="en-US" altLang="en-US" sz="105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46DD0AA-DFCF-48BA-819C-0E74E5BAF1FB}"/>
              </a:ext>
            </a:extLst>
          </p:cNvPr>
          <p:cNvGrpSpPr/>
          <p:nvPr/>
        </p:nvGrpSpPr>
        <p:grpSpPr>
          <a:xfrm>
            <a:off x="1785760" y="2377213"/>
            <a:ext cx="3916793" cy="1365346"/>
            <a:chOff x="1666126" y="2851123"/>
            <a:chExt cx="5222390" cy="1820461"/>
          </a:xfrm>
          <a:solidFill>
            <a:srgbClr val="DDD9C4"/>
          </a:solidFill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E2729BF8-E0E9-4242-B365-7E9E7EAC8DBD}"/>
                </a:ext>
              </a:extLst>
            </p:cNvPr>
            <p:cNvSpPr/>
            <p:nvPr/>
          </p:nvSpPr>
          <p:spPr>
            <a:xfrm>
              <a:off x="1666126" y="3043328"/>
              <a:ext cx="532800" cy="162777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58D3496-D379-4155-9BF6-7BD6A6665216}"/>
                </a:ext>
              </a:extLst>
            </p:cNvPr>
            <p:cNvSpPr/>
            <p:nvPr/>
          </p:nvSpPr>
          <p:spPr>
            <a:xfrm>
              <a:off x="2609636" y="2956560"/>
              <a:ext cx="532800" cy="17145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CF3F799-7A68-4708-AB4A-9626069F6800}"/>
                </a:ext>
              </a:extLst>
            </p:cNvPr>
            <p:cNvSpPr/>
            <p:nvPr/>
          </p:nvSpPr>
          <p:spPr>
            <a:xfrm>
              <a:off x="3545526" y="2964666"/>
              <a:ext cx="532800" cy="170691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707E1DF-5629-43B1-91D0-672B10FF5273}"/>
                </a:ext>
              </a:extLst>
            </p:cNvPr>
            <p:cNvSpPr/>
            <p:nvPr/>
          </p:nvSpPr>
          <p:spPr>
            <a:xfrm>
              <a:off x="4483872" y="2904495"/>
              <a:ext cx="532800" cy="17670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5B3E05C-914A-4B43-90B3-A8881693F904}"/>
                </a:ext>
              </a:extLst>
            </p:cNvPr>
            <p:cNvSpPr/>
            <p:nvPr/>
          </p:nvSpPr>
          <p:spPr>
            <a:xfrm>
              <a:off x="5419759" y="2851123"/>
              <a:ext cx="532800" cy="18204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ADFEE716-C995-4659-9FB2-36CFAA151A3E}"/>
                </a:ext>
              </a:extLst>
            </p:cNvPr>
            <p:cNvSpPr/>
            <p:nvPr/>
          </p:nvSpPr>
          <p:spPr>
            <a:xfrm>
              <a:off x="6355716" y="2851123"/>
              <a:ext cx="532800" cy="18204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3F2DE561-CFD6-489C-800C-3FA6BCC9A63B}"/>
              </a:ext>
            </a:extLst>
          </p:cNvPr>
          <p:cNvSpPr/>
          <p:nvPr/>
        </p:nvSpPr>
        <p:spPr>
          <a:xfrm>
            <a:off x="6004085" y="2204288"/>
            <a:ext cx="399600" cy="1540629"/>
          </a:xfrm>
          <a:prstGeom prst="rect">
            <a:avLst/>
          </a:prstGeom>
          <a:solidFill>
            <a:srgbClr val="DDD9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3346E8E-6EFB-4C72-8ADA-E8FFC9742AD3}"/>
              </a:ext>
            </a:extLst>
          </p:cNvPr>
          <p:cNvSpPr/>
          <p:nvPr/>
        </p:nvSpPr>
        <p:spPr>
          <a:xfrm>
            <a:off x="7417569" y="1300158"/>
            <a:ext cx="399600" cy="2440423"/>
          </a:xfrm>
          <a:prstGeom prst="rect">
            <a:avLst/>
          </a:prstGeom>
          <a:solidFill>
            <a:srgbClr val="318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653B43-D097-4E6F-AE28-78877F2896A7}"/>
              </a:ext>
            </a:extLst>
          </p:cNvPr>
          <p:cNvCxnSpPr/>
          <p:nvPr/>
        </p:nvCxnSpPr>
        <p:spPr>
          <a:xfrm flipV="1">
            <a:off x="6502626" y="1452699"/>
            <a:ext cx="754380" cy="646224"/>
          </a:xfrm>
          <a:prstGeom prst="straightConnector1">
            <a:avLst/>
          </a:prstGeom>
          <a:ln w="47625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ine 15">
            <a:extLst>
              <a:ext uri="{FF2B5EF4-FFF2-40B4-BE49-F238E27FC236}">
                <a16:creationId xmlns:a16="http://schemas.microsoft.com/office/drawing/2014/main" id="{271A2EF0-A258-4595-967A-DF6FBEC1E8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90243" y="3740896"/>
            <a:ext cx="6682866" cy="0"/>
          </a:xfrm>
          <a:prstGeom prst="line">
            <a:avLst/>
          </a:prstGeom>
          <a:noFill/>
          <a:ln w="4763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21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1">
            <a:extLst>
              <a:ext uri="{FF2B5EF4-FFF2-40B4-BE49-F238E27FC236}">
                <a16:creationId xmlns:a16="http://schemas.microsoft.com/office/drawing/2014/main" id="{9D0E580C-F957-42DB-B7CF-D60B050FB199}"/>
              </a:ext>
            </a:extLst>
          </p:cNvPr>
          <p:cNvGrpSpPr/>
          <p:nvPr/>
        </p:nvGrpSpPr>
        <p:grpSpPr>
          <a:xfrm>
            <a:off x="1358482" y="1264047"/>
            <a:ext cx="6845300" cy="2088475"/>
            <a:chOff x="486834" y="1685396"/>
            <a:chExt cx="6104466" cy="2784633"/>
          </a:xfrm>
        </p:grpSpPr>
        <p:sp>
          <p:nvSpPr>
            <p:cNvPr id="143" name="Line 40">
              <a:extLst>
                <a:ext uri="{FF2B5EF4-FFF2-40B4-BE49-F238E27FC236}">
                  <a16:creationId xmlns:a16="http://schemas.microsoft.com/office/drawing/2014/main" id="{9EC52D45-677F-4E77-9BAC-D1D60C392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834" y="1685396"/>
              <a:ext cx="6104466" cy="0"/>
            </a:xfrm>
            <a:prstGeom prst="line">
              <a:avLst/>
            </a:prstGeom>
            <a:noFill/>
            <a:ln w="15875" cap="rnd">
              <a:solidFill>
                <a:srgbClr val="7F7F7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144" name="Line 40">
              <a:extLst>
                <a:ext uri="{FF2B5EF4-FFF2-40B4-BE49-F238E27FC236}">
                  <a16:creationId xmlns:a16="http://schemas.microsoft.com/office/drawing/2014/main" id="{3FA7D54A-183B-4CD5-9059-B386C5F21B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834" y="2613607"/>
              <a:ext cx="6104466" cy="0"/>
            </a:xfrm>
            <a:prstGeom prst="line">
              <a:avLst/>
            </a:prstGeom>
            <a:noFill/>
            <a:ln w="15875" cap="rnd">
              <a:solidFill>
                <a:srgbClr val="7F7F7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145" name="Line 40">
              <a:extLst>
                <a:ext uri="{FF2B5EF4-FFF2-40B4-BE49-F238E27FC236}">
                  <a16:creationId xmlns:a16="http://schemas.microsoft.com/office/drawing/2014/main" id="{02DE9C78-81AF-43DA-A41A-C7C1BD816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834" y="3541818"/>
              <a:ext cx="6104466" cy="0"/>
            </a:xfrm>
            <a:prstGeom prst="line">
              <a:avLst/>
            </a:prstGeom>
            <a:noFill/>
            <a:ln w="15875" cap="rnd">
              <a:solidFill>
                <a:srgbClr val="7F7F7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  <p:sp>
          <p:nvSpPr>
            <p:cNvPr id="146" name="Line 40">
              <a:extLst>
                <a:ext uri="{FF2B5EF4-FFF2-40B4-BE49-F238E27FC236}">
                  <a16:creationId xmlns:a16="http://schemas.microsoft.com/office/drawing/2014/main" id="{518B4CD2-C222-4B59-A3AA-44C79C541A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834" y="4470029"/>
              <a:ext cx="6104466" cy="0"/>
            </a:xfrm>
            <a:prstGeom prst="line">
              <a:avLst/>
            </a:prstGeom>
            <a:noFill/>
            <a:ln w="15875" cap="rnd">
              <a:solidFill>
                <a:srgbClr val="7F7F7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100"/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1C09F4-5D3F-4B86-A005-A827547B0F7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Peak fossil fuel demand is coming this decade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B337B-7238-4984-87FB-CB6F8CC88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>
                <a:ea typeface="Calibri" panose="020F0502020204030204" pitchFamily="34" charset="0"/>
              </a:rPr>
              <a:t>Today’s policy settings are now sufficiently strong that they produce a distinct peak in fossil fuel use before 2030</a:t>
            </a:r>
            <a:endParaRPr lang="en-GB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4A9FDE29-6CDA-40ED-88AF-760AE467C311}"/>
              </a:ext>
            </a:extLst>
          </p:cNvPr>
          <p:cNvSpPr/>
          <p:nvPr/>
        </p:nvSpPr>
        <p:spPr>
          <a:xfrm>
            <a:off x="2701213" y="641141"/>
            <a:ext cx="2239346" cy="326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65B4503-3112-4591-A78C-27D38E859F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Fossil fuel demand in the Stated Policies Scenario, 1900-2050</a:t>
            </a:r>
          </a:p>
        </p:txBody>
      </p:sp>
      <p:sp>
        <p:nvSpPr>
          <p:cNvPr id="121" name="Rectangle 66">
            <a:extLst>
              <a:ext uri="{FF2B5EF4-FFF2-40B4-BE49-F238E27FC236}">
                <a16:creationId xmlns:a16="http://schemas.microsoft.com/office/drawing/2014/main" id="{35CEFC47-866E-41AD-A68A-9F5374A10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915" y="1320899"/>
            <a:ext cx="316706" cy="229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6750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</a:rPr>
              <a:t>EJ</a:t>
            </a:r>
            <a:endParaRPr lang="en-US" altLang="en-US" sz="1050" dirty="0"/>
          </a:p>
        </p:txBody>
      </p:sp>
      <p:sp>
        <p:nvSpPr>
          <p:cNvPr id="61" name="!!bottom">
            <a:extLst>
              <a:ext uri="{FF2B5EF4-FFF2-40B4-BE49-F238E27FC236}">
                <a16:creationId xmlns:a16="http://schemas.microsoft.com/office/drawing/2014/main" id="{E057EFD7-C0C2-45B4-BC11-694D48A72E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2304" y="4055819"/>
            <a:ext cx="6885384" cy="0"/>
          </a:xfrm>
          <a:prstGeom prst="line">
            <a:avLst/>
          </a:prstGeom>
          <a:noFill/>
          <a:ln w="635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3" name="Rectangle 51">
            <a:extLst>
              <a:ext uri="{FF2B5EF4-FFF2-40B4-BE49-F238E27FC236}">
                <a16:creationId xmlns:a16="http://schemas.microsoft.com/office/drawing/2014/main" id="{6DD6FFB2-AA63-4097-9776-6E977FB1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47" y="3286126"/>
            <a:ext cx="26289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>
                <a:solidFill>
                  <a:srgbClr val="000000"/>
                </a:solidFill>
              </a:rPr>
              <a:t> 150</a:t>
            </a:r>
            <a:endParaRPr lang="en-US" altLang="en-US" sz="1350"/>
          </a:p>
        </p:txBody>
      </p:sp>
      <p:sp>
        <p:nvSpPr>
          <p:cNvPr id="64" name="Rectangle 52">
            <a:extLst>
              <a:ext uri="{FF2B5EF4-FFF2-40B4-BE49-F238E27FC236}">
                <a16:creationId xmlns:a16="http://schemas.microsoft.com/office/drawing/2014/main" id="{52BFE93F-4729-4AE0-B91F-6A27C5D61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47" y="2584848"/>
            <a:ext cx="26289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>
                <a:solidFill>
                  <a:srgbClr val="000000"/>
                </a:solidFill>
              </a:rPr>
              <a:t> 300</a:t>
            </a:r>
            <a:endParaRPr lang="en-US" altLang="en-US" sz="1350"/>
          </a:p>
        </p:txBody>
      </p:sp>
      <p:sp>
        <p:nvSpPr>
          <p:cNvPr id="65" name="Rectangle 53">
            <a:extLst>
              <a:ext uri="{FF2B5EF4-FFF2-40B4-BE49-F238E27FC236}">
                <a16:creationId xmlns:a16="http://schemas.microsoft.com/office/drawing/2014/main" id="{B1840A01-4740-4D40-A5F6-D202F2522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47" y="1884760"/>
            <a:ext cx="26289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>
                <a:solidFill>
                  <a:srgbClr val="000000"/>
                </a:solidFill>
              </a:rPr>
              <a:t> 450</a:t>
            </a:r>
            <a:endParaRPr lang="en-US" altLang="en-US" sz="1350"/>
          </a:p>
        </p:txBody>
      </p:sp>
      <p:sp>
        <p:nvSpPr>
          <p:cNvPr id="66" name="Rectangle 54">
            <a:extLst>
              <a:ext uri="{FF2B5EF4-FFF2-40B4-BE49-F238E27FC236}">
                <a16:creationId xmlns:a16="http://schemas.microsoft.com/office/drawing/2014/main" id="{86219C26-7BC9-44A1-8A1A-17536CD6D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447" y="1184673"/>
            <a:ext cx="26289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</a:rPr>
              <a:t> 600</a:t>
            </a:r>
            <a:endParaRPr lang="en-US" altLang="en-US" sz="135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9848158-6262-4586-8FD3-ECC51E3B7DAC}"/>
              </a:ext>
            </a:extLst>
          </p:cNvPr>
          <p:cNvSpPr txBox="1"/>
          <p:nvPr/>
        </p:nvSpPr>
        <p:spPr>
          <a:xfrm>
            <a:off x="4733925" y="2077641"/>
            <a:ext cx="15049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solidFill>
                  <a:schemeClr val="bg1"/>
                </a:solidFill>
              </a:rPr>
              <a:t>Oil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2C88F0D1-0CB1-4457-82E6-4908FD9DDA53}"/>
              </a:ext>
            </a:extLst>
          </p:cNvPr>
          <p:cNvSpPr txBox="1"/>
          <p:nvPr/>
        </p:nvSpPr>
        <p:spPr>
          <a:xfrm>
            <a:off x="4247470" y="2859037"/>
            <a:ext cx="15049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solidFill>
                  <a:schemeClr val="bg1"/>
                </a:solidFill>
              </a:rPr>
              <a:t>Coal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BB6C6F63-D950-4EE8-81C8-082955E75834}"/>
              </a:ext>
            </a:extLst>
          </p:cNvPr>
          <p:cNvSpPr txBox="1"/>
          <p:nvPr/>
        </p:nvSpPr>
        <p:spPr>
          <a:xfrm>
            <a:off x="4572000" y="3564413"/>
            <a:ext cx="150495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50" b="1" dirty="0">
                <a:solidFill>
                  <a:schemeClr val="bg1"/>
                </a:solidFill>
              </a:rPr>
              <a:t>Natural gas</a:t>
            </a:r>
          </a:p>
        </p:txBody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01D458BB-52D2-46EB-8319-40815F4A95C2}"/>
              </a:ext>
            </a:extLst>
          </p:cNvPr>
          <p:cNvSpPr>
            <a:spLocks/>
          </p:cNvSpPr>
          <p:nvPr/>
        </p:nvSpPr>
        <p:spPr bwMode="auto">
          <a:xfrm>
            <a:off x="1361356" y="3330837"/>
            <a:ext cx="6763940" cy="727472"/>
          </a:xfrm>
          <a:custGeom>
            <a:avLst/>
            <a:gdLst>
              <a:gd name="T0" fmla="*/ 152 w 5681"/>
              <a:gd name="T1" fmla="*/ 610 h 611"/>
              <a:gd name="T2" fmla="*/ 341 w 5681"/>
              <a:gd name="T3" fmla="*/ 609 h 611"/>
              <a:gd name="T4" fmla="*/ 531 w 5681"/>
              <a:gd name="T5" fmla="*/ 608 h 611"/>
              <a:gd name="T6" fmla="*/ 720 w 5681"/>
              <a:gd name="T7" fmla="*/ 608 h 611"/>
              <a:gd name="T8" fmla="*/ 909 w 5681"/>
              <a:gd name="T9" fmla="*/ 605 h 611"/>
              <a:gd name="T10" fmla="*/ 1099 w 5681"/>
              <a:gd name="T11" fmla="*/ 602 h 611"/>
              <a:gd name="T12" fmla="*/ 1289 w 5681"/>
              <a:gd name="T13" fmla="*/ 599 h 611"/>
              <a:gd name="T14" fmla="*/ 1478 w 5681"/>
              <a:gd name="T15" fmla="*/ 597 h 611"/>
              <a:gd name="T16" fmla="*/ 1667 w 5681"/>
              <a:gd name="T17" fmla="*/ 589 h 611"/>
              <a:gd name="T18" fmla="*/ 1856 w 5681"/>
              <a:gd name="T19" fmla="*/ 579 h 611"/>
              <a:gd name="T20" fmla="*/ 2045 w 5681"/>
              <a:gd name="T21" fmla="*/ 562 h 611"/>
              <a:gd name="T22" fmla="*/ 2235 w 5681"/>
              <a:gd name="T23" fmla="*/ 542 h 611"/>
              <a:gd name="T24" fmla="*/ 2424 w 5681"/>
              <a:gd name="T25" fmla="*/ 504 h 611"/>
              <a:gd name="T26" fmla="*/ 2614 w 5681"/>
              <a:gd name="T27" fmla="*/ 459 h 611"/>
              <a:gd name="T28" fmla="*/ 2803 w 5681"/>
              <a:gd name="T29" fmla="*/ 439 h 611"/>
              <a:gd name="T30" fmla="*/ 2993 w 5681"/>
              <a:gd name="T31" fmla="*/ 408 h 611"/>
              <a:gd name="T32" fmla="*/ 3182 w 5681"/>
              <a:gd name="T33" fmla="*/ 380 h 611"/>
              <a:gd name="T34" fmla="*/ 3371 w 5681"/>
              <a:gd name="T35" fmla="*/ 329 h 611"/>
              <a:gd name="T36" fmla="*/ 3560 w 5681"/>
              <a:gd name="T37" fmla="*/ 311 h 611"/>
              <a:gd name="T38" fmla="*/ 3750 w 5681"/>
              <a:gd name="T39" fmla="*/ 270 h 611"/>
              <a:gd name="T40" fmla="*/ 3939 w 5681"/>
              <a:gd name="T41" fmla="*/ 218 h 611"/>
              <a:gd name="T42" fmla="*/ 4128 w 5681"/>
              <a:gd name="T43" fmla="*/ 175 h 611"/>
              <a:gd name="T44" fmla="*/ 4318 w 5681"/>
              <a:gd name="T45" fmla="*/ 114 h 611"/>
              <a:gd name="T46" fmla="*/ 4508 w 5681"/>
              <a:gd name="T47" fmla="*/ 38 h 611"/>
              <a:gd name="T48" fmla="*/ 4697 w 5681"/>
              <a:gd name="T49" fmla="*/ 18 h 611"/>
              <a:gd name="T50" fmla="*/ 4886 w 5681"/>
              <a:gd name="T51" fmla="*/ 1 h 611"/>
              <a:gd name="T52" fmla="*/ 5075 w 5681"/>
              <a:gd name="T53" fmla="*/ 3 h 611"/>
              <a:gd name="T54" fmla="*/ 5264 w 5681"/>
              <a:gd name="T55" fmla="*/ 2 h 611"/>
              <a:gd name="T56" fmla="*/ 5454 w 5681"/>
              <a:gd name="T57" fmla="*/ 1 h 611"/>
              <a:gd name="T58" fmla="*/ 5643 w 5681"/>
              <a:gd name="T59" fmla="*/ 1 h 611"/>
              <a:gd name="T60" fmla="*/ 5568 w 5681"/>
              <a:gd name="T61" fmla="*/ 611 h 611"/>
              <a:gd name="T62" fmla="*/ 5378 w 5681"/>
              <a:gd name="T63" fmla="*/ 611 h 611"/>
              <a:gd name="T64" fmla="*/ 5189 w 5681"/>
              <a:gd name="T65" fmla="*/ 611 h 611"/>
              <a:gd name="T66" fmla="*/ 4999 w 5681"/>
              <a:gd name="T67" fmla="*/ 611 h 611"/>
              <a:gd name="T68" fmla="*/ 4810 w 5681"/>
              <a:gd name="T69" fmla="*/ 611 h 611"/>
              <a:gd name="T70" fmla="*/ 4621 w 5681"/>
              <a:gd name="T71" fmla="*/ 611 h 611"/>
              <a:gd name="T72" fmla="*/ 4432 w 5681"/>
              <a:gd name="T73" fmla="*/ 611 h 611"/>
              <a:gd name="T74" fmla="*/ 4242 w 5681"/>
              <a:gd name="T75" fmla="*/ 611 h 611"/>
              <a:gd name="T76" fmla="*/ 4053 w 5681"/>
              <a:gd name="T77" fmla="*/ 611 h 611"/>
              <a:gd name="T78" fmla="*/ 3863 w 5681"/>
              <a:gd name="T79" fmla="*/ 611 h 611"/>
              <a:gd name="T80" fmla="*/ 3674 w 5681"/>
              <a:gd name="T81" fmla="*/ 611 h 611"/>
              <a:gd name="T82" fmla="*/ 3484 w 5681"/>
              <a:gd name="T83" fmla="*/ 611 h 611"/>
              <a:gd name="T84" fmla="*/ 3295 w 5681"/>
              <a:gd name="T85" fmla="*/ 611 h 611"/>
              <a:gd name="T86" fmla="*/ 3106 w 5681"/>
              <a:gd name="T87" fmla="*/ 611 h 611"/>
              <a:gd name="T88" fmla="*/ 2917 w 5681"/>
              <a:gd name="T89" fmla="*/ 611 h 611"/>
              <a:gd name="T90" fmla="*/ 2728 w 5681"/>
              <a:gd name="T91" fmla="*/ 611 h 611"/>
              <a:gd name="T92" fmla="*/ 2538 w 5681"/>
              <a:gd name="T93" fmla="*/ 611 h 611"/>
              <a:gd name="T94" fmla="*/ 2349 w 5681"/>
              <a:gd name="T95" fmla="*/ 611 h 611"/>
              <a:gd name="T96" fmla="*/ 2159 w 5681"/>
              <a:gd name="T97" fmla="*/ 611 h 611"/>
              <a:gd name="T98" fmla="*/ 1970 w 5681"/>
              <a:gd name="T99" fmla="*/ 611 h 611"/>
              <a:gd name="T100" fmla="*/ 1780 w 5681"/>
              <a:gd name="T101" fmla="*/ 611 h 611"/>
              <a:gd name="T102" fmla="*/ 1591 w 5681"/>
              <a:gd name="T103" fmla="*/ 611 h 611"/>
              <a:gd name="T104" fmla="*/ 1402 w 5681"/>
              <a:gd name="T105" fmla="*/ 611 h 611"/>
              <a:gd name="T106" fmla="*/ 1213 w 5681"/>
              <a:gd name="T107" fmla="*/ 611 h 611"/>
              <a:gd name="T108" fmla="*/ 1023 w 5681"/>
              <a:gd name="T109" fmla="*/ 611 h 611"/>
              <a:gd name="T110" fmla="*/ 834 w 5681"/>
              <a:gd name="T111" fmla="*/ 611 h 611"/>
              <a:gd name="T112" fmla="*/ 644 w 5681"/>
              <a:gd name="T113" fmla="*/ 611 h 611"/>
              <a:gd name="T114" fmla="*/ 455 w 5681"/>
              <a:gd name="T115" fmla="*/ 611 h 611"/>
              <a:gd name="T116" fmla="*/ 265 w 5681"/>
              <a:gd name="T117" fmla="*/ 611 h 611"/>
              <a:gd name="T118" fmla="*/ 76 w 5681"/>
              <a:gd name="T119" fmla="*/ 611 h 6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681" h="611">
                <a:moveTo>
                  <a:pt x="0" y="610"/>
                </a:moveTo>
                <a:lnTo>
                  <a:pt x="39" y="610"/>
                </a:lnTo>
                <a:lnTo>
                  <a:pt x="76" y="610"/>
                </a:lnTo>
                <a:lnTo>
                  <a:pt x="115" y="610"/>
                </a:lnTo>
                <a:lnTo>
                  <a:pt x="152" y="610"/>
                </a:lnTo>
                <a:lnTo>
                  <a:pt x="190" y="610"/>
                </a:lnTo>
                <a:lnTo>
                  <a:pt x="228" y="610"/>
                </a:lnTo>
                <a:lnTo>
                  <a:pt x="265" y="609"/>
                </a:lnTo>
                <a:lnTo>
                  <a:pt x="304" y="609"/>
                </a:lnTo>
                <a:lnTo>
                  <a:pt x="341" y="609"/>
                </a:lnTo>
                <a:lnTo>
                  <a:pt x="380" y="609"/>
                </a:lnTo>
                <a:lnTo>
                  <a:pt x="417" y="609"/>
                </a:lnTo>
                <a:lnTo>
                  <a:pt x="455" y="609"/>
                </a:lnTo>
                <a:lnTo>
                  <a:pt x="493" y="609"/>
                </a:lnTo>
                <a:lnTo>
                  <a:pt x="531" y="608"/>
                </a:lnTo>
                <a:lnTo>
                  <a:pt x="569" y="608"/>
                </a:lnTo>
                <a:lnTo>
                  <a:pt x="606" y="608"/>
                </a:lnTo>
                <a:lnTo>
                  <a:pt x="644" y="608"/>
                </a:lnTo>
                <a:lnTo>
                  <a:pt x="682" y="608"/>
                </a:lnTo>
                <a:lnTo>
                  <a:pt x="720" y="608"/>
                </a:lnTo>
                <a:lnTo>
                  <a:pt x="758" y="607"/>
                </a:lnTo>
                <a:lnTo>
                  <a:pt x="796" y="607"/>
                </a:lnTo>
                <a:lnTo>
                  <a:pt x="834" y="606"/>
                </a:lnTo>
                <a:lnTo>
                  <a:pt x="872" y="606"/>
                </a:lnTo>
                <a:lnTo>
                  <a:pt x="909" y="605"/>
                </a:lnTo>
                <a:lnTo>
                  <a:pt x="947" y="604"/>
                </a:lnTo>
                <a:lnTo>
                  <a:pt x="985" y="604"/>
                </a:lnTo>
                <a:lnTo>
                  <a:pt x="1023" y="603"/>
                </a:lnTo>
                <a:lnTo>
                  <a:pt x="1061" y="602"/>
                </a:lnTo>
                <a:lnTo>
                  <a:pt x="1099" y="602"/>
                </a:lnTo>
                <a:lnTo>
                  <a:pt x="1137" y="601"/>
                </a:lnTo>
                <a:lnTo>
                  <a:pt x="1174" y="601"/>
                </a:lnTo>
                <a:lnTo>
                  <a:pt x="1213" y="600"/>
                </a:lnTo>
                <a:lnTo>
                  <a:pt x="1250" y="600"/>
                </a:lnTo>
                <a:lnTo>
                  <a:pt x="1289" y="599"/>
                </a:lnTo>
                <a:lnTo>
                  <a:pt x="1326" y="599"/>
                </a:lnTo>
                <a:lnTo>
                  <a:pt x="1364" y="599"/>
                </a:lnTo>
                <a:lnTo>
                  <a:pt x="1402" y="598"/>
                </a:lnTo>
                <a:lnTo>
                  <a:pt x="1439" y="598"/>
                </a:lnTo>
                <a:lnTo>
                  <a:pt x="1478" y="597"/>
                </a:lnTo>
                <a:lnTo>
                  <a:pt x="1515" y="597"/>
                </a:lnTo>
                <a:lnTo>
                  <a:pt x="1554" y="595"/>
                </a:lnTo>
                <a:lnTo>
                  <a:pt x="1591" y="593"/>
                </a:lnTo>
                <a:lnTo>
                  <a:pt x="1629" y="591"/>
                </a:lnTo>
                <a:lnTo>
                  <a:pt x="1667" y="589"/>
                </a:lnTo>
                <a:lnTo>
                  <a:pt x="1704" y="587"/>
                </a:lnTo>
                <a:lnTo>
                  <a:pt x="1743" y="585"/>
                </a:lnTo>
                <a:lnTo>
                  <a:pt x="1780" y="583"/>
                </a:lnTo>
                <a:lnTo>
                  <a:pt x="1819" y="581"/>
                </a:lnTo>
                <a:lnTo>
                  <a:pt x="1856" y="579"/>
                </a:lnTo>
                <a:lnTo>
                  <a:pt x="1894" y="577"/>
                </a:lnTo>
                <a:lnTo>
                  <a:pt x="1932" y="573"/>
                </a:lnTo>
                <a:lnTo>
                  <a:pt x="1970" y="569"/>
                </a:lnTo>
                <a:lnTo>
                  <a:pt x="2008" y="565"/>
                </a:lnTo>
                <a:lnTo>
                  <a:pt x="2045" y="562"/>
                </a:lnTo>
                <a:lnTo>
                  <a:pt x="2084" y="558"/>
                </a:lnTo>
                <a:lnTo>
                  <a:pt x="2121" y="554"/>
                </a:lnTo>
                <a:lnTo>
                  <a:pt x="2159" y="550"/>
                </a:lnTo>
                <a:lnTo>
                  <a:pt x="2197" y="546"/>
                </a:lnTo>
                <a:lnTo>
                  <a:pt x="2235" y="542"/>
                </a:lnTo>
                <a:lnTo>
                  <a:pt x="2273" y="539"/>
                </a:lnTo>
                <a:lnTo>
                  <a:pt x="2311" y="530"/>
                </a:lnTo>
                <a:lnTo>
                  <a:pt x="2349" y="521"/>
                </a:lnTo>
                <a:lnTo>
                  <a:pt x="2386" y="513"/>
                </a:lnTo>
                <a:lnTo>
                  <a:pt x="2424" y="504"/>
                </a:lnTo>
                <a:lnTo>
                  <a:pt x="2462" y="494"/>
                </a:lnTo>
                <a:lnTo>
                  <a:pt x="2500" y="486"/>
                </a:lnTo>
                <a:lnTo>
                  <a:pt x="2538" y="477"/>
                </a:lnTo>
                <a:lnTo>
                  <a:pt x="2576" y="468"/>
                </a:lnTo>
                <a:lnTo>
                  <a:pt x="2614" y="459"/>
                </a:lnTo>
                <a:lnTo>
                  <a:pt x="2652" y="450"/>
                </a:lnTo>
                <a:lnTo>
                  <a:pt x="2689" y="457"/>
                </a:lnTo>
                <a:lnTo>
                  <a:pt x="2728" y="448"/>
                </a:lnTo>
                <a:lnTo>
                  <a:pt x="2765" y="443"/>
                </a:lnTo>
                <a:lnTo>
                  <a:pt x="2803" y="439"/>
                </a:lnTo>
                <a:lnTo>
                  <a:pt x="2841" y="441"/>
                </a:lnTo>
                <a:lnTo>
                  <a:pt x="2878" y="432"/>
                </a:lnTo>
                <a:lnTo>
                  <a:pt x="2917" y="428"/>
                </a:lnTo>
                <a:lnTo>
                  <a:pt x="2954" y="419"/>
                </a:lnTo>
                <a:lnTo>
                  <a:pt x="2993" y="408"/>
                </a:lnTo>
                <a:lnTo>
                  <a:pt x="3030" y="402"/>
                </a:lnTo>
                <a:lnTo>
                  <a:pt x="3069" y="399"/>
                </a:lnTo>
                <a:lnTo>
                  <a:pt x="3106" y="399"/>
                </a:lnTo>
                <a:lnTo>
                  <a:pt x="3143" y="395"/>
                </a:lnTo>
                <a:lnTo>
                  <a:pt x="3182" y="380"/>
                </a:lnTo>
                <a:lnTo>
                  <a:pt x="3219" y="371"/>
                </a:lnTo>
                <a:lnTo>
                  <a:pt x="3258" y="367"/>
                </a:lnTo>
                <a:lnTo>
                  <a:pt x="3295" y="353"/>
                </a:lnTo>
                <a:lnTo>
                  <a:pt x="3334" y="344"/>
                </a:lnTo>
                <a:lnTo>
                  <a:pt x="3371" y="329"/>
                </a:lnTo>
                <a:lnTo>
                  <a:pt x="3409" y="325"/>
                </a:lnTo>
                <a:lnTo>
                  <a:pt x="3447" y="316"/>
                </a:lnTo>
                <a:lnTo>
                  <a:pt x="3484" y="316"/>
                </a:lnTo>
                <a:lnTo>
                  <a:pt x="3523" y="311"/>
                </a:lnTo>
                <a:lnTo>
                  <a:pt x="3560" y="311"/>
                </a:lnTo>
                <a:lnTo>
                  <a:pt x="3599" y="302"/>
                </a:lnTo>
                <a:lnTo>
                  <a:pt x="3636" y="292"/>
                </a:lnTo>
                <a:lnTo>
                  <a:pt x="3674" y="288"/>
                </a:lnTo>
                <a:lnTo>
                  <a:pt x="3712" y="285"/>
                </a:lnTo>
                <a:lnTo>
                  <a:pt x="3750" y="270"/>
                </a:lnTo>
                <a:lnTo>
                  <a:pt x="3788" y="256"/>
                </a:lnTo>
                <a:lnTo>
                  <a:pt x="3825" y="254"/>
                </a:lnTo>
                <a:lnTo>
                  <a:pt x="3863" y="242"/>
                </a:lnTo>
                <a:lnTo>
                  <a:pt x="3901" y="228"/>
                </a:lnTo>
                <a:lnTo>
                  <a:pt x="3939" y="218"/>
                </a:lnTo>
                <a:lnTo>
                  <a:pt x="3977" y="206"/>
                </a:lnTo>
                <a:lnTo>
                  <a:pt x="4015" y="197"/>
                </a:lnTo>
                <a:lnTo>
                  <a:pt x="4053" y="178"/>
                </a:lnTo>
                <a:lnTo>
                  <a:pt x="4091" y="166"/>
                </a:lnTo>
                <a:lnTo>
                  <a:pt x="4128" y="175"/>
                </a:lnTo>
                <a:lnTo>
                  <a:pt x="4166" y="144"/>
                </a:lnTo>
                <a:lnTo>
                  <a:pt x="4204" y="133"/>
                </a:lnTo>
                <a:lnTo>
                  <a:pt x="4242" y="124"/>
                </a:lnTo>
                <a:lnTo>
                  <a:pt x="4280" y="114"/>
                </a:lnTo>
                <a:lnTo>
                  <a:pt x="4318" y="114"/>
                </a:lnTo>
                <a:lnTo>
                  <a:pt x="4356" y="109"/>
                </a:lnTo>
                <a:lnTo>
                  <a:pt x="4393" y="93"/>
                </a:lnTo>
                <a:lnTo>
                  <a:pt x="4432" y="80"/>
                </a:lnTo>
                <a:lnTo>
                  <a:pt x="4469" y="52"/>
                </a:lnTo>
                <a:lnTo>
                  <a:pt x="4508" y="38"/>
                </a:lnTo>
                <a:lnTo>
                  <a:pt x="4545" y="45"/>
                </a:lnTo>
                <a:lnTo>
                  <a:pt x="4583" y="19"/>
                </a:lnTo>
                <a:lnTo>
                  <a:pt x="4621" y="24"/>
                </a:lnTo>
                <a:lnTo>
                  <a:pt x="4658" y="24"/>
                </a:lnTo>
                <a:lnTo>
                  <a:pt x="4697" y="18"/>
                </a:lnTo>
                <a:lnTo>
                  <a:pt x="4734" y="10"/>
                </a:lnTo>
                <a:lnTo>
                  <a:pt x="4773" y="6"/>
                </a:lnTo>
                <a:lnTo>
                  <a:pt x="4810" y="2"/>
                </a:lnTo>
                <a:lnTo>
                  <a:pt x="4848" y="0"/>
                </a:lnTo>
                <a:lnTo>
                  <a:pt x="4886" y="1"/>
                </a:lnTo>
                <a:lnTo>
                  <a:pt x="4923" y="0"/>
                </a:lnTo>
                <a:lnTo>
                  <a:pt x="4962" y="2"/>
                </a:lnTo>
                <a:lnTo>
                  <a:pt x="4999" y="3"/>
                </a:lnTo>
                <a:lnTo>
                  <a:pt x="5038" y="3"/>
                </a:lnTo>
                <a:lnTo>
                  <a:pt x="5075" y="3"/>
                </a:lnTo>
                <a:lnTo>
                  <a:pt x="5113" y="3"/>
                </a:lnTo>
                <a:lnTo>
                  <a:pt x="5151" y="3"/>
                </a:lnTo>
                <a:lnTo>
                  <a:pt x="5189" y="2"/>
                </a:lnTo>
                <a:lnTo>
                  <a:pt x="5227" y="1"/>
                </a:lnTo>
                <a:lnTo>
                  <a:pt x="5264" y="2"/>
                </a:lnTo>
                <a:lnTo>
                  <a:pt x="5303" y="2"/>
                </a:lnTo>
                <a:lnTo>
                  <a:pt x="5340" y="2"/>
                </a:lnTo>
                <a:lnTo>
                  <a:pt x="5378" y="3"/>
                </a:lnTo>
                <a:lnTo>
                  <a:pt x="5416" y="2"/>
                </a:lnTo>
                <a:lnTo>
                  <a:pt x="5454" y="1"/>
                </a:lnTo>
                <a:lnTo>
                  <a:pt x="5492" y="1"/>
                </a:lnTo>
                <a:lnTo>
                  <a:pt x="5530" y="0"/>
                </a:lnTo>
                <a:lnTo>
                  <a:pt x="5568" y="0"/>
                </a:lnTo>
                <a:lnTo>
                  <a:pt x="5605" y="0"/>
                </a:lnTo>
                <a:lnTo>
                  <a:pt x="5643" y="1"/>
                </a:lnTo>
                <a:lnTo>
                  <a:pt x="5681" y="1"/>
                </a:lnTo>
                <a:lnTo>
                  <a:pt x="5681" y="611"/>
                </a:lnTo>
                <a:lnTo>
                  <a:pt x="5643" y="611"/>
                </a:lnTo>
                <a:lnTo>
                  <a:pt x="5605" y="611"/>
                </a:lnTo>
                <a:lnTo>
                  <a:pt x="5568" y="611"/>
                </a:lnTo>
                <a:lnTo>
                  <a:pt x="5530" y="611"/>
                </a:lnTo>
                <a:lnTo>
                  <a:pt x="5492" y="611"/>
                </a:lnTo>
                <a:lnTo>
                  <a:pt x="5454" y="611"/>
                </a:lnTo>
                <a:lnTo>
                  <a:pt x="5416" y="611"/>
                </a:lnTo>
                <a:lnTo>
                  <a:pt x="5378" y="611"/>
                </a:lnTo>
                <a:lnTo>
                  <a:pt x="5340" y="611"/>
                </a:lnTo>
                <a:lnTo>
                  <a:pt x="5303" y="611"/>
                </a:lnTo>
                <a:lnTo>
                  <a:pt x="5264" y="611"/>
                </a:lnTo>
                <a:lnTo>
                  <a:pt x="5227" y="611"/>
                </a:lnTo>
                <a:lnTo>
                  <a:pt x="5189" y="611"/>
                </a:lnTo>
                <a:lnTo>
                  <a:pt x="5151" y="611"/>
                </a:lnTo>
                <a:lnTo>
                  <a:pt x="5113" y="611"/>
                </a:lnTo>
                <a:lnTo>
                  <a:pt x="5075" y="611"/>
                </a:lnTo>
                <a:lnTo>
                  <a:pt x="5038" y="611"/>
                </a:lnTo>
                <a:lnTo>
                  <a:pt x="4999" y="611"/>
                </a:lnTo>
                <a:lnTo>
                  <a:pt x="4962" y="611"/>
                </a:lnTo>
                <a:lnTo>
                  <a:pt x="4923" y="611"/>
                </a:lnTo>
                <a:lnTo>
                  <a:pt x="4886" y="611"/>
                </a:lnTo>
                <a:lnTo>
                  <a:pt x="4848" y="611"/>
                </a:lnTo>
                <a:lnTo>
                  <a:pt x="4810" y="611"/>
                </a:lnTo>
                <a:lnTo>
                  <a:pt x="4773" y="611"/>
                </a:lnTo>
                <a:lnTo>
                  <a:pt x="4734" y="611"/>
                </a:lnTo>
                <a:lnTo>
                  <a:pt x="4697" y="611"/>
                </a:lnTo>
                <a:lnTo>
                  <a:pt x="4658" y="611"/>
                </a:lnTo>
                <a:lnTo>
                  <a:pt x="4621" y="611"/>
                </a:lnTo>
                <a:lnTo>
                  <a:pt x="4583" y="611"/>
                </a:lnTo>
                <a:lnTo>
                  <a:pt x="4545" y="611"/>
                </a:lnTo>
                <a:lnTo>
                  <a:pt x="4508" y="611"/>
                </a:lnTo>
                <a:lnTo>
                  <a:pt x="4469" y="611"/>
                </a:lnTo>
                <a:lnTo>
                  <a:pt x="4432" y="611"/>
                </a:lnTo>
                <a:lnTo>
                  <a:pt x="4393" y="611"/>
                </a:lnTo>
                <a:lnTo>
                  <a:pt x="4356" y="611"/>
                </a:lnTo>
                <a:lnTo>
                  <a:pt x="4318" y="611"/>
                </a:lnTo>
                <a:lnTo>
                  <a:pt x="4280" y="611"/>
                </a:lnTo>
                <a:lnTo>
                  <a:pt x="4242" y="611"/>
                </a:lnTo>
                <a:lnTo>
                  <a:pt x="4204" y="611"/>
                </a:lnTo>
                <a:lnTo>
                  <a:pt x="4166" y="611"/>
                </a:lnTo>
                <a:lnTo>
                  <a:pt x="4128" y="611"/>
                </a:lnTo>
                <a:lnTo>
                  <a:pt x="4091" y="611"/>
                </a:lnTo>
                <a:lnTo>
                  <a:pt x="4053" y="611"/>
                </a:lnTo>
                <a:lnTo>
                  <a:pt x="4015" y="611"/>
                </a:lnTo>
                <a:lnTo>
                  <a:pt x="3977" y="611"/>
                </a:lnTo>
                <a:lnTo>
                  <a:pt x="3939" y="611"/>
                </a:lnTo>
                <a:lnTo>
                  <a:pt x="3901" y="611"/>
                </a:lnTo>
                <a:lnTo>
                  <a:pt x="3863" y="611"/>
                </a:lnTo>
                <a:lnTo>
                  <a:pt x="3825" y="611"/>
                </a:lnTo>
                <a:lnTo>
                  <a:pt x="3788" y="611"/>
                </a:lnTo>
                <a:lnTo>
                  <a:pt x="3750" y="611"/>
                </a:lnTo>
                <a:lnTo>
                  <a:pt x="3712" y="611"/>
                </a:lnTo>
                <a:lnTo>
                  <a:pt x="3674" y="611"/>
                </a:lnTo>
                <a:lnTo>
                  <a:pt x="3636" y="611"/>
                </a:lnTo>
                <a:lnTo>
                  <a:pt x="3599" y="611"/>
                </a:lnTo>
                <a:lnTo>
                  <a:pt x="3560" y="611"/>
                </a:lnTo>
                <a:lnTo>
                  <a:pt x="3523" y="611"/>
                </a:lnTo>
                <a:lnTo>
                  <a:pt x="3484" y="611"/>
                </a:lnTo>
                <a:lnTo>
                  <a:pt x="3447" y="611"/>
                </a:lnTo>
                <a:lnTo>
                  <a:pt x="3409" y="611"/>
                </a:lnTo>
                <a:lnTo>
                  <a:pt x="3371" y="611"/>
                </a:lnTo>
                <a:lnTo>
                  <a:pt x="3334" y="611"/>
                </a:lnTo>
                <a:lnTo>
                  <a:pt x="3295" y="611"/>
                </a:lnTo>
                <a:lnTo>
                  <a:pt x="3258" y="611"/>
                </a:lnTo>
                <a:lnTo>
                  <a:pt x="3219" y="611"/>
                </a:lnTo>
                <a:lnTo>
                  <a:pt x="3182" y="611"/>
                </a:lnTo>
                <a:lnTo>
                  <a:pt x="3143" y="611"/>
                </a:lnTo>
                <a:lnTo>
                  <a:pt x="3106" y="611"/>
                </a:lnTo>
                <a:lnTo>
                  <a:pt x="3069" y="611"/>
                </a:lnTo>
                <a:lnTo>
                  <a:pt x="3030" y="611"/>
                </a:lnTo>
                <a:lnTo>
                  <a:pt x="2993" y="611"/>
                </a:lnTo>
                <a:lnTo>
                  <a:pt x="2954" y="611"/>
                </a:lnTo>
                <a:lnTo>
                  <a:pt x="2917" y="611"/>
                </a:lnTo>
                <a:lnTo>
                  <a:pt x="2878" y="611"/>
                </a:lnTo>
                <a:lnTo>
                  <a:pt x="2841" y="611"/>
                </a:lnTo>
                <a:lnTo>
                  <a:pt x="2803" y="611"/>
                </a:lnTo>
                <a:lnTo>
                  <a:pt x="2765" y="611"/>
                </a:lnTo>
                <a:lnTo>
                  <a:pt x="2728" y="611"/>
                </a:lnTo>
                <a:lnTo>
                  <a:pt x="2689" y="611"/>
                </a:lnTo>
                <a:lnTo>
                  <a:pt x="2652" y="611"/>
                </a:lnTo>
                <a:lnTo>
                  <a:pt x="2614" y="611"/>
                </a:lnTo>
                <a:lnTo>
                  <a:pt x="2576" y="611"/>
                </a:lnTo>
                <a:lnTo>
                  <a:pt x="2538" y="611"/>
                </a:lnTo>
                <a:lnTo>
                  <a:pt x="2500" y="611"/>
                </a:lnTo>
                <a:lnTo>
                  <a:pt x="2462" y="611"/>
                </a:lnTo>
                <a:lnTo>
                  <a:pt x="2424" y="611"/>
                </a:lnTo>
                <a:lnTo>
                  <a:pt x="2386" y="611"/>
                </a:lnTo>
                <a:lnTo>
                  <a:pt x="2349" y="611"/>
                </a:lnTo>
                <a:lnTo>
                  <a:pt x="2311" y="611"/>
                </a:lnTo>
                <a:lnTo>
                  <a:pt x="2273" y="611"/>
                </a:lnTo>
                <a:lnTo>
                  <a:pt x="2235" y="611"/>
                </a:lnTo>
                <a:lnTo>
                  <a:pt x="2197" y="611"/>
                </a:lnTo>
                <a:lnTo>
                  <a:pt x="2159" y="611"/>
                </a:lnTo>
                <a:lnTo>
                  <a:pt x="2121" y="611"/>
                </a:lnTo>
                <a:lnTo>
                  <a:pt x="2084" y="611"/>
                </a:lnTo>
                <a:lnTo>
                  <a:pt x="2045" y="611"/>
                </a:lnTo>
                <a:lnTo>
                  <a:pt x="2008" y="611"/>
                </a:lnTo>
                <a:lnTo>
                  <a:pt x="1970" y="611"/>
                </a:lnTo>
                <a:lnTo>
                  <a:pt x="1932" y="611"/>
                </a:lnTo>
                <a:lnTo>
                  <a:pt x="1894" y="611"/>
                </a:lnTo>
                <a:lnTo>
                  <a:pt x="1856" y="611"/>
                </a:lnTo>
                <a:lnTo>
                  <a:pt x="1819" y="611"/>
                </a:lnTo>
                <a:lnTo>
                  <a:pt x="1780" y="611"/>
                </a:lnTo>
                <a:lnTo>
                  <a:pt x="1743" y="611"/>
                </a:lnTo>
                <a:lnTo>
                  <a:pt x="1704" y="611"/>
                </a:lnTo>
                <a:lnTo>
                  <a:pt x="1667" y="611"/>
                </a:lnTo>
                <a:lnTo>
                  <a:pt x="1629" y="611"/>
                </a:lnTo>
                <a:lnTo>
                  <a:pt x="1591" y="611"/>
                </a:lnTo>
                <a:lnTo>
                  <a:pt x="1554" y="611"/>
                </a:lnTo>
                <a:lnTo>
                  <a:pt x="1515" y="611"/>
                </a:lnTo>
                <a:lnTo>
                  <a:pt x="1478" y="611"/>
                </a:lnTo>
                <a:lnTo>
                  <a:pt x="1439" y="611"/>
                </a:lnTo>
                <a:lnTo>
                  <a:pt x="1402" y="611"/>
                </a:lnTo>
                <a:lnTo>
                  <a:pt x="1364" y="611"/>
                </a:lnTo>
                <a:lnTo>
                  <a:pt x="1326" y="611"/>
                </a:lnTo>
                <a:lnTo>
                  <a:pt x="1289" y="611"/>
                </a:lnTo>
                <a:lnTo>
                  <a:pt x="1250" y="611"/>
                </a:lnTo>
                <a:lnTo>
                  <a:pt x="1213" y="611"/>
                </a:lnTo>
                <a:lnTo>
                  <a:pt x="1174" y="611"/>
                </a:lnTo>
                <a:lnTo>
                  <a:pt x="1137" y="611"/>
                </a:lnTo>
                <a:lnTo>
                  <a:pt x="1099" y="611"/>
                </a:lnTo>
                <a:lnTo>
                  <a:pt x="1061" y="611"/>
                </a:lnTo>
                <a:lnTo>
                  <a:pt x="1023" y="611"/>
                </a:lnTo>
                <a:lnTo>
                  <a:pt x="985" y="611"/>
                </a:lnTo>
                <a:lnTo>
                  <a:pt x="947" y="611"/>
                </a:lnTo>
                <a:lnTo>
                  <a:pt x="909" y="611"/>
                </a:lnTo>
                <a:lnTo>
                  <a:pt x="872" y="611"/>
                </a:lnTo>
                <a:lnTo>
                  <a:pt x="834" y="611"/>
                </a:lnTo>
                <a:lnTo>
                  <a:pt x="796" y="611"/>
                </a:lnTo>
                <a:lnTo>
                  <a:pt x="758" y="611"/>
                </a:lnTo>
                <a:lnTo>
                  <a:pt x="720" y="611"/>
                </a:lnTo>
                <a:lnTo>
                  <a:pt x="682" y="611"/>
                </a:lnTo>
                <a:lnTo>
                  <a:pt x="644" y="611"/>
                </a:lnTo>
                <a:lnTo>
                  <a:pt x="606" y="611"/>
                </a:lnTo>
                <a:lnTo>
                  <a:pt x="569" y="611"/>
                </a:lnTo>
                <a:lnTo>
                  <a:pt x="531" y="611"/>
                </a:lnTo>
                <a:lnTo>
                  <a:pt x="493" y="611"/>
                </a:lnTo>
                <a:lnTo>
                  <a:pt x="455" y="611"/>
                </a:lnTo>
                <a:lnTo>
                  <a:pt x="417" y="611"/>
                </a:lnTo>
                <a:lnTo>
                  <a:pt x="380" y="611"/>
                </a:lnTo>
                <a:lnTo>
                  <a:pt x="341" y="611"/>
                </a:lnTo>
                <a:lnTo>
                  <a:pt x="304" y="611"/>
                </a:lnTo>
                <a:lnTo>
                  <a:pt x="265" y="611"/>
                </a:lnTo>
                <a:lnTo>
                  <a:pt x="228" y="611"/>
                </a:lnTo>
                <a:lnTo>
                  <a:pt x="190" y="611"/>
                </a:lnTo>
                <a:lnTo>
                  <a:pt x="152" y="611"/>
                </a:lnTo>
                <a:lnTo>
                  <a:pt x="115" y="611"/>
                </a:lnTo>
                <a:lnTo>
                  <a:pt x="76" y="611"/>
                </a:lnTo>
                <a:lnTo>
                  <a:pt x="39" y="611"/>
                </a:lnTo>
                <a:lnTo>
                  <a:pt x="0" y="611"/>
                </a:lnTo>
                <a:lnTo>
                  <a:pt x="0" y="610"/>
                </a:lnTo>
                <a:close/>
              </a:path>
            </a:pathLst>
          </a:custGeom>
          <a:solidFill>
            <a:srgbClr val="B1A0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B6DBB804-B910-4456-9885-4EBFEF94E552}"/>
              </a:ext>
            </a:extLst>
          </p:cNvPr>
          <p:cNvSpPr>
            <a:spLocks/>
          </p:cNvSpPr>
          <p:nvPr/>
        </p:nvSpPr>
        <p:spPr bwMode="auto">
          <a:xfrm>
            <a:off x="1361356" y="2555740"/>
            <a:ext cx="6763940" cy="1501378"/>
          </a:xfrm>
          <a:custGeom>
            <a:avLst/>
            <a:gdLst>
              <a:gd name="T0" fmla="*/ 152 w 5681"/>
              <a:gd name="T1" fmla="*/ 1167 h 1261"/>
              <a:gd name="T2" fmla="*/ 341 w 5681"/>
              <a:gd name="T3" fmla="*/ 1146 h 1261"/>
              <a:gd name="T4" fmla="*/ 531 w 5681"/>
              <a:gd name="T5" fmla="*/ 1136 h 1261"/>
              <a:gd name="T6" fmla="*/ 720 w 5681"/>
              <a:gd name="T7" fmla="*/ 1127 h 1261"/>
              <a:gd name="T8" fmla="*/ 909 w 5681"/>
              <a:gd name="T9" fmla="*/ 1121 h 1261"/>
              <a:gd name="T10" fmla="*/ 1099 w 5681"/>
              <a:gd name="T11" fmla="*/ 1116 h 1261"/>
              <a:gd name="T12" fmla="*/ 1289 w 5681"/>
              <a:gd name="T13" fmla="*/ 1105 h 1261"/>
              <a:gd name="T14" fmla="*/ 1478 w 5681"/>
              <a:gd name="T15" fmla="*/ 1094 h 1261"/>
              <a:gd name="T16" fmla="*/ 1667 w 5681"/>
              <a:gd name="T17" fmla="*/ 1077 h 1261"/>
              <a:gd name="T18" fmla="*/ 1856 w 5681"/>
              <a:gd name="T19" fmla="*/ 1061 h 1261"/>
              <a:gd name="T20" fmla="*/ 2045 w 5681"/>
              <a:gd name="T21" fmla="*/ 1027 h 1261"/>
              <a:gd name="T22" fmla="*/ 2235 w 5681"/>
              <a:gd name="T23" fmla="*/ 989 h 1261"/>
              <a:gd name="T24" fmla="*/ 2424 w 5681"/>
              <a:gd name="T25" fmla="*/ 935 h 1261"/>
              <a:gd name="T26" fmla="*/ 2614 w 5681"/>
              <a:gd name="T27" fmla="*/ 878 h 1261"/>
              <a:gd name="T28" fmla="*/ 2803 w 5681"/>
              <a:gd name="T29" fmla="*/ 835 h 1261"/>
              <a:gd name="T30" fmla="*/ 2993 w 5681"/>
              <a:gd name="T31" fmla="*/ 759 h 1261"/>
              <a:gd name="T32" fmla="*/ 3182 w 5681"/>
              <a:gd name="T33" fmla="*/ 704 h 1261"/>
              <a:gd name="T34" fmla="*/ 3371 w 5681"/>
              <a:gd name="T35" fmla="*/ 613 h 1261"/>
              <a:gd name="T36" fmla="*/ 3560 w 5681"/>
              <a:gd name="T37" fmla="*/ 595 h 1261"/>
              <a:gd name="T38" fmla="*/ 3750 w 5681"/>
              <a:gd name="T39" fmla="*/ 542 h 1261"/>
              <a:gd name="T40" fmla="*/ 3939 w 5681"/>
              <a:gd name="T41" fmla="*/ 390 h 1261"/>
              <a:gd name="T42" fmla="*/ 4128 w 5681"/>
              <a:gd name="T43" fmla="*/ 252 h 1261"/>
              <a:gd name="T44" fmla="*/ 4318 w 5681"/>
              <a:gd name="T45" fmla="*/ 95 h 1261"/>
              <a:gd name="T46" fmla="*/ 4508 w 5681"/>
              <a:gd name="T47" fmla="*/ 35 h 1261"/>
              <a:gd name="T48" fmla="*/ 4697 w 5681"/>
              <a:gd name="T49" fmla="*/ 5 h 1261"/>
              <a:gd name="T50" fmla="*/ 4886 w 5681"/>
              <a:gd name="T51" fmla="*/ 26 h 1261"/>
              <a:gd name="T52" fmla="*/ 5075 w 5681"/>
              <a:gd name="T53" fmla="*/ 82 h 1261"/>
              <a:gd name="T54" fmla="*/ 5264 w 5681"/>
              <a:gd name="T55" fmla="*/ 124 h 1261"/>
              <a:gd name="T56" fmla="*/ 5454 w 5681"/>
              <a:gd name="T57" fmla="*/ 157 h 1261"/>
              <a:gd name="T58" fmla="*/ 5643 w 5681"/>
              <a:gd name="T59" fmla="*/ 191 h 1261"/>
              <a:gd name="T60" fmla="*/ 5568 w 5681"/>
              <a:gd name="T61" fmla="*/ 651 h 1261"/>
              <a:gd name="T62" fmla="*/ 5378 w 5681"/>
              <a:gd name="T63" fmla="*/ 654 h 1261"/>
              <a:gd name="T64" fmla="*/ 5189 w 5681"/>
              <a:gd name="T65" fmla="*/ 653 h 1261"/>
              <a:gd name="T66" fmla="*/ 4999 w 5681"/>
              <a:gd name="T67" fmla="*/ 654 h 1261"/>
              <a:gd name="T68" fmla="*/ 4810 w 5681"/>
              <a:gd name="T69" fmla="*/ 653 h 1261"/>
              <a:gd name="T70" fmla="*/ 4621 w 5681"/>
              <a:gd name="T71" fmla="*/ 675 h 1261"/>
              <a:gd name="T72" fmla="*/ 4432 w 5681"/>
              <a:gd name="T73" fmla="*/ 731 h 1261"/>
              <a:gd name="T74" fmla="*/ 4242 w 5681"/>
              <a:gd name="T75" fmla="*/ 775 h 1261"/>
              <a:gd name="T76" fmla="*/ 4053 w 5681"/>
              <a:gd name="T77" fmla="*/ 829 h 1261"/>
              <a:gd name="T78" fmla="*/ 3863 w 5681"/>
              <a:gd name="T79" fmla="*/ 893 h 1261"/>
              <a:gd name="T80" fmla="*/ 3674 w 5681"/>
              <a:gd name="T81" fmla="*/ 939 h 1261"/>
              <a:gd name="T82" fmla="*/ 3484 w 5681"/>
              <a:gd name="T83" fmla="*/ 967 h 1261"/>
              <a:gd name="T84" fmla="*/ 3295 w 5681"/>
              <a:gd name="T85" fmla="*/ 1004 h 1261"/>
              <a:gd name="T86" fmla="*/ 3106 w 5681"/>
              <a:gd name="T87" fmla="*/ 1050 h 1261"/>
              <a:gd name="T88" fmla="*/ 2917 w 5681"/>
              <a:gd name="T89" fmla="*/ 1079 h 1261"/>
              <a:gd name="T90" fmla="*/ 2728 w 5681"/>
              <a:gd name="T91" fmla="*/ 1099 h 1261"/>
              <a:gd name="T92" fmla="*/ 2538 w 5681"/>
              <a:gd name="T93" fmla="*/ 1128 h 1261"/>
              <a:gd name="T94" fmla="*/ 2349 w 5681"/>
              <a:gd name="T95" fmla="*/ 1172 h 1261"/>
              <a:gd name="T96" fmla="*/ 2159 w 5681"/>
              <a:gd name="T97" fmla="*/ 1201 h 1261"/>
              <a:gd name="T98" fmla="*/ 1970 w 5681"/>
              <a:gd name="T99" fmla="*/ 1220 h 1261"/>
              <a:gd name="T100" fmla="*/ 1780 w 5681"/>
              <a:gd name="T101" fmla="*/ 1234 h 1261"/>
              <a:gd name="T102" fmla="*/ 1591 w 5681"/>
              <a:gd name="T103" fmla="*/ 1244 h 1261"/>
              <a:gd name="T104" fmla="*/ 1402 w 5681"/>
              <a:gd name="T105" fmla="*/ 1249 h 1261"/>
              <a:gd name="T106" fmla="*/ 1213 w 5681"/>
              <a:gd name="T107" fmla="*/ 1251 h 1261"/>
              <a:gd name="T108" fmla="*/ 1023 w 5681"/>
              <a:gd name="T109" fmla="*/ 1254 h 1261"/>
              <a:gd name="T110" fmla="*/ 834 w 5681"/>
              <a:gd name="T111" fmla="*/ 1257 h 1261"/>
              <a:gd name="T112" fmla="*/ 644 w 5681"/>
              <a:gd name="T113" fmla="*/ 1259 h 1261"/>
              <a:gd name="T114" fmla="*/ 455 w 5681"/>
              <a:gd name="T115" fmla="*/ 1260 h 1261"/>
              <a:gd name="T116" fmla="*/ 265 w 5681"/>
              <a:gd name="T117" fmla="*/ 1260 h 1261"/>
              <a:gd name="T118" fmla="*/ 76 w 5681"/>
              <a:gd name="T119" fmla="*/ 1261 h 1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681" h="1261">
                <a:moveTo>
                  <a:pt x="0" y="1184"/>
                </a:moveTo>
                <a:lnTo>
                  <a:pt x="39" y="1179"/>
                </a:lnTo>
                <a:lnTo>
                  <a:pt x="76" y="1175"/>
                </a:lnTo>
                <a:lnTo>
                  <a:pt x="115" y="1171"/>
                </a:lnTo>
                <a:lnTo>
                  <a:pt x="152" y="1167"/>
                </a:lnTo>
                <a:lnTo>
                  <a:pt x="190" y="1163"/>
                </a:lnTo>
                <a:lnTo>
                  <a:pt x="228" y="1159"/>
                </a:lnTo>
                <a:lnTo>
                  <a:pt x="265" y="1155"/>
                </a:lnTo>
                <a:lnTo>
                  <a:pt x="304" y="1150"/>
                </a:lnTo>
                <a:lnTo>
                  <a:pt x="341" y="1146"/>
                </a:lnTo>
                <a:lnTo>
                  <a:pt x="380" y="1143"/>
                </a:lnTo>
                <a:lnTo>
                  <a:pt x="417" y="1141"/>
                </a:lnTo>
                <a:lnTo>
                  <a:pt x="455" y="1139"/>
                </a:lnTo>
                <a:lnTo>
                  <a:pt x="493" y="1137"/>
                </a:lnTo>
                <a:lnTo>
                  <a:pt x="531" y="1136"/>
                </a:lnTo>
                <a:lnTo>
                  <a:pt x="569" y="1134"/>
                </a:lnTo>
                <a:lnTo>
                  <a:pt x="606" y="1132"/>
                </a:lnTo>
                <a:lnTo>
                  <a:pt x="644" y="1130"/>
                </a:lnTo>
                <a:lnTo>
                  <a:pt x="682" y="1128"/>
                </a:lnTo>
                <a:lnTo>
                  <a:pt x="720" y="1127"/>
                </a:lnTo>
                <a:lnTo>
                  <a:pt x="758" y="1125"/>
                </a:lnTo>
                <a:lnTo>
                  <a:pt x="796" y="1124"/>
                </a:lnTo>
                <a:lnTo>
                  <a:pt x="834" y="1123"/>
                </a:lnTo>
                <a:lnTo>
                  <a:pt x="872" y="1122"/>
                </a:lnTo>
                <a:lnTo>
                  <a:pt x="909" y="1121"/>
                </a:lnTo>
                <a:lnTo>
                  <a:pt x="947" y="1120"/>
                </a:lnTo>
                <a:lnTo>
                  <a:pt x="985" y="1119"/>
                </a:lnTo>
                <a:lnTo>
                  <a:pt x="1023" y="1118"/>
                </a:lnTo>
                <a:lnTo>
                  <a:pt x="1061" y="1118"/>
                </a:lnTo>
                <a:lnTo>
                  <a:pt x="1099" y="1116"/>
                </a:lnTo>
                <a:lnTo>
                  <a:pt x="1137" y="1115"/>
                </a:lnTo>
                <a:lnTo>
                  <a:pt x="1174" y="1113"/>
                </a:lnTo>
                <a:lnTo>
                  <a:pt x="1213" y="1110"/>
                </a:lnTo>
                <a:lnTo>
                  <a:pt x="1250" y="1108"/>
                </a:lnTo>
                <a:lnTo>
                  <a:pt x="1289" y="1105"/>
                </a:lnTo>
                <a:lnTo>
                  <a:pt x="1326" y="1103"/>
                </a:lnTo>
                <a:lnTo>
                  <a:pt x="1364" y="1100"/>
                </a:lnTo>
                <a:lnTo>
                  <a:pt x="1402" y="1098"/>
                </a:lnTo>
                <a:lnTo>
                  <a:pt x="1439" y="1095"/>
                </a:lnTo>
                <a:lnTo>
                  <a:pt x="1478" y="1094"/>
                </a:lnTo>
                <a:lnTo>
                  <a:pt x="1515" y="1091"/>
                </a:lnTo>
                <a:lnTo>
                  <a:pt x="1554" y="1088"/>
                </a:lnTo>
                <a:lnTo>
                  <a:pt x="1591" y="1084"/>
                </a:lnTo>
                <a:lnTo>
                  <a:pt x="1629" y="1081"/>
                </a:lnTo>
                <a:lnTo>
                  <a:pt x="1667" y="1077"/>
                </a:lnTo>
                <a:lnTo>
                  <a:pt x="1704" y="1074"/>
                </a:lnTo>
                <a:lnTo>
                  <a:pt x="1743" y="1070"/>
                </a:lnTo>
                <a:lnTo>
                  <a:pt x="1780" y="1068"/>
                </a:lnTo>
                <a:lnTo>
                  <a:pt x="1819" y="1065"/>
                </a:lnTo>
                <a:lnTo>
                  <a:pt x="1856" y="1061"/>
                </a:lnTo>
                <a:lnTo>
                  <a:pt x="1894" y="1058"/>
                </a:lnTo>
                <a:lnTo>
                  <a:pt x="1932" y="1050"/>
                </a:lnTo>
                <a:lnTo>
                  <a:pt x="1970" y="1043"/>
                </a:lnTo>
                <a:lnTo>
                  <a:pt x="2008" y="1035"/>
                </a:lnTo>
                <a:lnTo>
                  <a:pt x="2045" y="1027"/>
                </a:lnTo>
                <a:lnTo>
                  <a:pt x="2084" y="1020"/>
                </a:lnTo>
                <a:lnTo>
                  <a:pt x="2121" y="1012"/>
                </a:lnTo>
                <a:lnTo>
                  <a:pt x="2159" y="1004"/>
                </a:lnTo>
                <a:lnTo>
                  <a:pt x="2197" y="997"/>
                </a:lnTo>
                <a:lnTo>
                  <a:pt x="2235" y="989"/>
                </a:lnTo>
                <a:lnTo>
                  <a:pt x="2273" y="981"/>
                </a:lnTo>
                <a:lnTo>
                  <a:pt x="2311" y="970"/>
                </a:lnTo>
                <a:lnTo>
                  <a:pt x="2349" y="958"/>
                </a:lnTo>
                <a:lnTo>
                  <a:pt x="2386" y="947"/>
                </a:lnTo>
                <a:lnTo>
                  <a:pt x="2424" y="935"/>
                </a:lnTo>
                <a:lnTo>
                  <a:pt x="2462" y="924"/>
                </a:lnTo>
                <a:lnTo>
                  <a:pt x="2500" y="912"/>
                </a:lnTo>
                <a:lnTo>
                  <a:pt x="2538" y="900"/>
                </a:lnTo>
                <a:lnTo>
                  <a:pt x="2576" y="890"/>
                </a:lnTo>
                <a:lnTo>
                  <a:pt x="2614" y="878"/>
                </a:lnTo>
                <a:lnTo>
                  <a:pt x="2652" y="867"/>
                </a:lnTo>
                <a:lnTo>
                  <a:pt x="2689" y="867"/>
                </a:lnTo>
                <a:lnTo>
                  <a:pt x="2728" y="856"/>
                </a:lnTo>
                <a:lnTo>
                  <a:pt x="2765" y="842"/>
                </a:lnTo>
                <a:lnTo>
                  <a:pt x="2803" y="835"/>
                </a:lnTo>
                <a:lnTo>
                  <a:pt x="2841" y="832"/>
                </a:lnTo>
                <a:lnTo>
                  <a:pt x="2878" y="811"/>
                </a:lnTo>
                <a:lnTo>
                  <a:pt x="2917" y="801"/>
                </a:lnTo>
                <a:lnTo>
                  <a:pt x="2954" y="783"/>
                </a:lnTo>
                <a:lnTo>
                  <a:pt x="2993" y="759"/>
                </a:lnTo>
                <a:lnTo>
                  <a:pt x="3030" y="748"/>
                </a:lnTo>
                <a:lnTo>
                  <a:pt x="3069" y="744"/>
                </a:lnTo>
                <a:lnTo>
                  <a:pt x="3106" y="741"/>
                </a:lnTo>
                <a:lnTo>
                  <a:pt x="3143" y="730"/>
                </a:lnTo>
                <a:lnTo>
                  <a:pt x="3182" y="704"/>
                </a:lnTo>
                <a:lnTo>
                  <a:pt x="3219" y="684"/>
                </a:lnTo>
                <a:lnTo>
                  <a:pt x="3258" y="678"/>
                </a:lnTo>
                <a:lnTo>
                  <a:pt x="3295" y="650"/>
                </a:lnTo>
                <a:lnTo>
                  <a:pt x="3334" y="629"/>
                </a:lnTo>
                <a:lnTo>
                  <a:pt x="3371" y="613"/>
                </a:lnTo>
                <a:lnTo>
                  <a:pt x="3409" y="594"/>
                </a:lnTo>
                <a:lnTo>
                  <a:pt x="3447" y="596"/>
                </a:lnTo>
                <a:lnTo>
                  <a:pt x="3484" y="605"/>
                </a:lnTo>
                <a:lnTo>
                  <a:pt x="3523" y="599"/>
                </a:lnTo>
                <a:lnTo>
                  <a:pt x="3560" y="595"/>
                </a:lnTo>
                <a:lnTo>
                  <a:pt x="3599" y="578"/>
                </a:lnTo>
                <a:lnTo>
                  <a:pt x="3636" y="561"/>
                </a:lnTo>
                <a:lnTo>
                  <a:pt x="3674" y="560"/>
                </a:lnTo>
                <a:lnTo>
                  <a:pt x="3712" y="559"/>
                </a:lnTo>
                <a:lnTo>
                  <a:pt x="3750" y="542"/>
                </a:lnTo>
                <a:lnTo>
                  <a:pt x="3788" y="514"/>
                </a:lnTo>
                <a:lnTo>
                  <a:pt x="3825" y="506"/>
                </a:lnTo>
                <a:lnTo>
                  <a:pt x="3863" y="481"/>
                </a:lnTo>
                <a:lnTo>
                  <a:pt x="3901" y="436"/>
                </a:lnTo>
                <a:lnTo>
                  <a:pt x="3939" y="390"/>
                </a:lnTo>
                <a:lnTo>
                  <a:pt x="3977" y="350"/>
                </a:lnTo>
                <a:lnTo>
                  <a:pt x="4015" y="310"/>
                </a:lnTo>
                <a:lnTo>
                  <a:pt x="4053" y="263"/>
                </a:lnTo>
                <a:lnTo>
                  <a:pt x="4091" y="244"/>
                </a:lnTo>
                <a:lnTo>
                  <a:pt x="4128" y="252"/>
                </a:lnTo>
                <a:lnTo>
                  <a:pt x="4166" y="174"/>
                </a:lnTo>
                <a:lnTo>
                  <a:pt x="4204" y="136"/>
                </a:lnTo>
                <a:lnTo>
                  <a:pt x="4242" y="121"/>
                </a:lnTo>
                <a:lnTo>
                  <a:pt x="4280" y="102"/>
                </a:lnTo>
                <a:lnTo>
                  <a:pt x="4318" y="95"/>
                </a:lnTo>
                <a:lnTo>
                  <a:pt x="4356" y="108"/>
                </a:lnTo>
                <a:lnTo>
                  <a:pt x="4393" y="111"/>
                </a:lnTo>
                <a:lnTo>
                  <a:pt x="4432" y="88"/>
                </a:lnTo>
                <a:lnTo>
                  <a:pt x="4469" y="46"/>
                </a:lnTo>
                <a:lnTo>
                  <a:pt x="4508" y="35"/>
                </a:lnTo>
                <a:lnTo>
                  <a:pt x="4545" y="60"/>
                </a:lnTo>
                <a:lnTo>
                  <a:pt x="4583" y="0"/>
                </a:lnTo>
                <a:lnTo>
                  <a:pt x="4621" y="2"/>
                </a:lnTo>
                <a:lnTo>
                  <a:pt x="4658" y="9"/>
                </a:lnTo>
                <a:lnTo>
                  <a:pt x="4697" y="5"/>
                </a:lnTo>
                <a:lnTo>
                  <a:pt x="4734" y="2"/>
                </a:lnTo>
                <a:lnTo>
                  <a:pt x="4773" y="2"/>
                </a:lnTo>
                <a:lnTo>
                  <a:pt x="4810" y="3"/>
                </a:lnTo>
                <a:lnTo>
                  <a:pt x="4848" y="15"/>
                </a:lnTo>
                <a:lnTo>
                  <a:pt x="4886" y="26"/>
                </a:lnTo>
                <a:lnTo>
                  <a:pt x="4923" y="39"/>
                </a:lnTo>
                <a:lnTo>
                  <a:pt x="4962" y="52"/>
                </a:lnTo>
                <a:lnTo>
                  <a:pt x="4999" y="62"/>
                </a:lnTo>
                <a:lnTo>
                  <a:pt x="5038" y="73"/>
                </a:lnTo>
                <a:lnTo>
                  <a:pt x="5075" y="82"/>
                </a:lnTo>
                <a:lnTo>
                  <a:pt x="5113" y="91"/>
                </a:lnTo>
                <a:lnTo>
                  <a:pt x="5151" y="99"/>
                </a:lnTo>
                <a:lnTo>
                  <a:pt x="5189" y="109"/>
                </a:lnTo>
                <a:lnTo>
                  <a:pt x="5227" y="117"/>
                </a:lnTo>
                <a:lnTo>
                  <a:pt x="5264" y="124"/>
                </a:lnTo>
                <a:lnTo>
                  <a:pt x="5303" y="131"/>
                </a:lnTo>
                <a:lnTo>
                  <a:pt x="5340" y="138"/>
                </a:lnTo>
                <a:lnTo>
                  <a:pt x="5378" y="145"/>
                </a:lnTo>
                <a:lnTo>
                  <a:pt x="5416" y="151"/>
                </a:lnTo>
                <a:lnTo>
                  <a:pt x="5454" y="157"/>
                </a:lnTo>
                <a:lnTo>
                  <a:pt x="5492" y="164"/>
                </a:lnTo>
                <a:lnTo>
                  <a:pt x="5530" y="172"/>
                </a:lnTo>
                <a:lnTo>
                  <a:pt x="5568" y="177"/>
                </a:lnTo>
                <a:lnTo>
                  <a:pt x="5605" y="184"/>
                </a:lnTo>
                <a:lnTo>
                  <a:pt x="5643" y="191"/>
                </a:lnTo>
                <a:lnTo>
                  <a:pt x="5681" y="198"/>
                </a:lnTo>
                <a:lnTo>
                  <a:pt x="5681" y="652"/>
                </a:lnTo>
                <a:lnTo>
                  <a:pt x="5643" y="652"/>
                </a:lnTo>
                <a:lnTo>
                  <a:pt x="5605" y="651"/>
                </a:lnTo>
                <a:lnTo>
                  <a:pt x="5568" y="651"/>
                </a:lnTo>
                <a:lnTo>
                  <a:pt x="5530" y="651"/>
                </a:lnTo>
                <a:lnTo>
                  <a:pt x="5492" y="652"/>
                </a:lnTo>
                <a:lnTo>
                  <a:pt x="5454" y="652"/>
                </a:lnTo>
                <a:lnTo>
                  <a:pt x="5416" y="653"/>
                </a:lnTo>
                <a:lnTo>
                  <a:pt x="5378" y="654"/>
                </a:lnTo>
                <a:lnTo>
                  <a:pt x="5340" y="653"/>
                </a:lnTo>
                <a:lnTo>
                  <a:pt x="5303" y="653"/>
                </a:lnTo>
                <a:lnTo>
                  <a:pt x="5264" y="653"/>
                </a:lnTo>
                <a:lnTo>
                  <a:pt x="5227" y="652"/>
                </a:lnTo>
                <a:lnTo>
                  <a:pt x="5189" y="653"/>
                </a:lnTo>
                <a:lnTo>
                  <a:pt x="5151" y="654"/>
                </a:lnTo>
                <a:lnTo>
                  <a:pt x="5113" y="654"/>
                </a:lnTo>
                <a:lnTo>
                  <a:pt x="5075" y="654"/>
                </a:lnTo>
                <a:lnTo>
                  <a:pt x="5038" y="654"/>
                </a:lnTo>
                <a:lnTo>
                  <a:pt x="4999" y="654"/>
                </a:lnTo>
                <a:lnTo>
                  <a:pt x="4962" y="653"/>
                </a:lnTo>
                <a:lnTo>
                  <a:pt x="4923" y="651"/>
                </a:lnTo>
                <a:lnTo>
                  <a:pt x="4886" y="652"/>
                </a:lnTo>
                <a:lnTo>
                  <a:pt x="4848" y="651"/>
                </a:lnTo>
                <a:lnTo>
                  <a:pt x="4810" y="653"/>
                </a:lnTo>
                <a:lnTo>
                  <a:pt x="4773" y="657"/>
                </a:lnTo>
                <a:lnTo>
                  <a:pt x="4734" y="661"/>
                </a:lnTo>
                <a:lnTo>
                  <a:pt x="4697" y="669"/>
                </a:lnTo>
                <a:lnTo>
                  <a:pt x="4658" y="675"/>
                </a:lnTo>
                <a:lnTo>
                  <a:pt x="4621" y="675"/>
                </a:lnTo>
                <a:lnTo>
                  <a:pt x="4583" y="670"/>
                </a:lnTo>
                <a:lnTo>
                  <a:pt x="4545" y="696"/>
                </a:lnTo>
                <a:lnTo>
                  <a:pt x="4508" y="689"/>
                </a:lnTo>
                <a:lnTo>
                  <a:pt x="4469" y="703"/>
                </a:lnTo>
                <a:lnTo>
                  <a:pt x="4432" y="731"/>
                </a:lnTo>
                <a:lnTo>
                  <a:pt x="4393" y="744"/>
                </a:lnTo>
                <a:lnTo>
                  <a:pt x="4356" y="760"/>
                </a:lnTo>
                <a:lnTo>
                  <a:pt x="4318" y="765"/>
                </a:lnTo>
                <a:lnTo>
                  <a:pt x="4280" y="765"/>
                </a:lnTo>
                <a:lnTo>
                  <a:pt x="4242" y="775"/>
                </a:lnTo>
                <a:lnTo>
                  <a:pt x="4204" y="784"/>
                </a:lnTo>
                <a:lnTo>
                  <a:pt x="4166" y="795"/>
                </a:lnTo>
                <a:lnTo>
                  <a:pt x="4128" y="826"/>
                </a:lnTo>
                <a:lnTo>
                  <a:pt x="4091" y="817"/>
                </a:lnTo>
                <a:lnTo>
                  <a:pt x="4053" y="829"/>
                </a:lnTo>
                <a:lnTo>
                  <a:pt x="4015" y="848"/>
                </a:lnTo>
                <a:lnTo>
                  <a:pt x="3977" y="857"/>
                </a:lnTo>
                <a:lnTo>
                  <a:pt x="3939" y="869"/>
                </a:lnTo>
                <a:lnTo>
                  <a:pt x="3901" y="879"/>
                </a:lnTo>
                <a:lnTo>
                  <a:pt x="3863" y="893"/>
                </a:lnTo>
                <a:lnTo>
                  <a:pt x="3825" y="905"/>
                </a:lnTo>
                <a:lnTo>
                  <a:pt x="3788" y="907"/>
                </a:lnTo>
                <a:lnTo>
                  <a:pt x="3750" y="921"/>
                </a:lnTo>
                <a:lnTo>
                  <a:pt x="3712" y="936"/>
                </a:lnTo>
                <a:lnTo>
                  <a:pt x="3674" y="939"/>
                </a:lnTo>
                <a:lnTo>
                  <a:pt x="3636" y="943"/>
                </a:lnTo>
                <a:lnTo>
                  <a:pt x="3599" y="953"/>
                </a:lnTo>
                <a:lnTo>
                  <a:pt x="3560" y="962"/>
                </a:lnTo>
                <a:lnTo>
                  <a:pt x="3523" y="962"/>
                </a:lnTo>
                <a:lnTo>
                  <a:pt x="3484" y="967"/>
                </a:lnTo>
                <a:lnTo>
                  <a:pt x="3447" y="967"/>
                </a:lnTo>
                <a:lnTo>
                  <a:pt x="3409" y="976"/>
                </a:lnTo>
                <a:lnTo>
                  <a:pt x="3371" y="980"/>
                </a:lnTo>
                <a:lnTo>
                  <a:pt x="3334" y="995"/>
                </a:lnTo>
                <a:lnTo>
                  <a:pt x="3295" y="1004"/>
                </a:lnTo>
                <a:lnTo>
                  <a:pt x="3258" y="1018"/>
                </a:lnTo>
                <a:lnTo>
                  <a:pt x="3219" y="1022"/>
                </a:lnTo>
                <a:lnTo>
                  <a:pt x="3182" y="1031"/>
                </a:lnTo>
                <a:lnTo>
                  <a:pt x="3143" y="1046"/>
                </a:lnTo>
                <a:lnTo>
                  <a:pt x="3106" y="1050"/>
                </a:lnTo>
                <a:lnTo>
                  <a:pt x="3069" y="1050"/>
                </a:lnTo>
                <a:lnTo>
                  <a:pt x="3030" y="1053"/>
                </a:lnTo>
                <a:lnTo>
                  <a:pt x="2993" y="1059"/>
                </a:lnTo>
                <a:lnTo>
                  <a:pt x="2954" y="1070"/>
                </a:lnTo>
                <a:lnTo>
                  <a:pt x="2917" y="1079"/>
                </a:lnTo>
                <a:lnTo>
                  <a:pt x="2878" y="1083"/>
                </a:lnTo>
                <a:lnTo>
                  <a:pt x="2841" y="1092"/>
                </a:lnTo>
                <a:lnTo>
                  <a:pt x="2803" y="1090"/>
                </a:lnTo>
                <a:lnTo>
                  <a:pt x="2765" y="1094"/>
                </a:lnTo>
                <a:lnTo>
                  <a:pt x="2728" y="1099"/>
                </a:lnTo>
                <a:lnTo>
                  <a:pt x="2689" y="1108"/>
                </a:lnTo>
                <a:lnTo>
                  <a:pt x="2652" y="1101"/>
                </a:lnTo>
                <a:lnTo>
                  <a:pt x="2614" y="1110"/>
                </a:lnTo>
                <a:lnTo>
                  <a:pt x="2576" y="1119"/>
                </a:lnTo>
                <a:lnTo>
                  <a:pt x="2538" y="1128"/>
                </a:lnTo>
                <a:lnTo>
                  <a:pt x="2500" y="1137"/>
                </a:lnTo>
                <a:lnTo>
                  <a:pt x="2462" y="1145"/>
                </a:lnTo>
                <a:lnTo>
                  <a:pt x="2424" y="1155"/>
                </a:lnTo>
                <a:lnTo>
                  <a:pt x="2386" y="1164"/>
                </a:lnTo>
                <a:lnTo>
                  <a:pt x="2349" y="1172"/>
                </a:lnTo>
                <a:lnTo>
                  <a:pt x="2311" y="1181"/>
                </a:lnTo>
                <a:lnTo>
                  <a:pt x="2273" y="1190"/>
                </a:lnTo>
                <a:lnTo>
                  <a:pt x="2235" y="1193"/>
                </a:lnTo>
                <a:lnTo>
                  <a:pt x="2197" y="1197"/>
                </a:lnTo>
                <a:lnTo>
                  <a:pt x="2159" y="1201"/>
                </a:lnTo>
                <a:lnTo>
                  <a:pt x="2121" y="1205"/>
                </a:lnTo>
                <a:lnTo>
                  <a:pt x="2084" y="1209"/>
                </a:lnTo>
                <a:lnTo>
                  <a:pt x="2045" y="1213"/>
                </a:lnTo>
                <a:lnTo>
                  <a:pt x="2008" y="1216"/>
                </a:lnTo>
                <a:lnTo>
                  <a:pt x="1970" y="1220"/>
                </a:lnTo>
                <a:lnTo>
                  <a:pt x="1932" y="1224"/>
                </a:lnTo>
                <a:lnTo>
                  <a:pt x="1894" y="1228"/>
                </a:lnTo>
                <a:lnTo>
                  <a:pt x="1856" y="1230"/>
                </a:lnTo>
                <a:lnTo>
                  <a:pt x="1819" y="1232"/>
                </a:lnTo>
                <a:lnTo>
                  <a:pt x="1780" y="1234"/>
                </a:lnTo>
                <a:lnTo>
                  <a:pt x="1743" y="1236"/>
                </a:lnTo>
                <a:lnTo>
                  <a:pt x="1704" y="1238"/>
                </a:lnTo>
                <a:lnTo>
                  <a:pt x="1667" y="1240"/>
                </a:lnTo>
                <a:lnTo>
                  <a:pt x="1629" y="1242"/>
                </a:lnTo>
                <a:lnTo>
                  <a:pt x="1591" y="1244"/>
                </a:lnTo>
                <a:lnTo>
                  <a:pt x="1554" y="1246"/>
                </a:lnTo>
                <a:lnTo>
                  <a:pt x="1515" y="1248"/>
                </a:lnTo>
                <a:lnTo>
                  <a:pt x="1478" y="1248"/>
                </a:lnTo>
                <a:lnTo>
                  <a:pt x="1439" y="1249"/>
                </a:lnTo>
                <a:lnTo>
                  <a:pt x="1402" y="1249"/>
                </a:lnTo>
                <a:lnTo>
                  <a:pt x="1364" y="1250"/>
                </a:lnTo>
                <a:lnTo>
                  <a:pt x="1326" y="1250"/>
                </a:lnTo>
                <a:lnTo>
                  <a:pt x="1289" y="1250"/>
                </a:lnTo>
                <a:lnTo>
                  <a:pt x="1250" y="1251"/>
                </a:lnTo>
                <a:lnTo>
                  <a:pt x="1213" y="1251"/>
                </a:lnTo>
                <a:lnTo>
                  <a:pt x="1174" y="1252"/>
                </a:lnTo>
                <a:lnTo>
                  <a:pt x="1137" y="1252"/>
                </a:lnTo>
                <a:lnTo>
                  <a:pt x="1099" y="1253"/>
                </a:lnTo>
                <a:lnTo>
                  <a:pt x="1061" y="1253"/>
                </a:lnTo>
                <a:lnTo>
                  <a:pt x="1023" y="1254"/>
                </a:lnTo>
                <a:lnTo>
                  <a:pt x="985" y="1255"/>
                </a:lnTo>
                <a:lnTo>
                  <a:pt x="947" y="1255"/>
                </a:lnTo>
                <a:lnTo>
                  <a:pt x="909" y="1256"/>
                </a:lnTo>
                <a:lnTo>
                  <a:pt x="872" y="1257"/>
                </a:lnTo>
                <a:lnTo>
                  <a:pt x="834" y="1257"/>
                </a:lnTo>
                <a:lnTo>
                  <a:pt x="796" y="1258"/>
                </a:lnTo>
                <a:lnTo>
                  <a:pt x="758" y="1258"/>
                </a:lnTo>
                <a:lnTo>
                  <a:pt x="720" y="1259"/>
                </a:lnTo>
                <a:lnTo>
                  <a:pt x="682" y="1259"/>
                </a:lnTo>
                <a:lnTo>
                  <a:pt x="644" y="1259"/>
                </a:lnTo>
                <a:lnTo>
                  <a:pt x="606" y="1259"/>
                </a:lnTo>
                <a:lnTo>
                  <a:pt x="569" y="1259"/>
                </a:lnTo>
                <a:lnTo>
                  <a:pt x="531" y="1259"/>
                </a:lnTo>
                <a:lnTo>
                  <a:pt x="493" y="1260"/>
                </a:lnTo>
                <a:lnTo>
                  <a:pt x="455" y="1260"/>
                </a:lnTo>
                <a:lnTo>
                  <a:pt x="417" y="1260"/>
                </a:lnTo>
                <a:lnTo>
                  <a:pt x="380" y="1260"/>
                </a:lnTo>
                <a:lnTo>
                  <a:pt x="341" y="1260"/>
                </a:lnTo>
                <a:lnTo>
                  <a:pt x="304" y="1260"/>
                </a:lnTo>
                <a:lnTo>
                  <a:pt x="265" y="1260"/>
                </a:lnTo>
                <a:lnTo>
                  <a:pt x="228" y="1261"/>
                </a:lnTo>
                <a:lnTo>
                  <a:pt x="190" y="1261"/>
                </a:lnTo>
                <a:lnTo>
                  <a:pt x="152" y="1261"/>
                </a:lnTo>
                <a:lnTo>
                  <a:pt x="115" y="1261"/>
                </a:lnTo>
                <a:lnTo>
                  <a:pt x="76" y="1261"/>
                </a:lnTo>
                <a:lnTo>
                  <a:pt x="39" y="1261"/>
                </a:lnTo>
                <a:lnTo>
                  <a:pt x="0" y="1261"/>
                </a:lnTo>
                <a:lnTo>
                  <a:pt x="0" y="1184"/>
                </a:lnTo>
                <a:close/>
              </a:path>
            </a:pathLst>
          </a:custGeom>
          <a:solidFill>
            <a:srgbClr val="97470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3" name="nothing">
            <a:extLst>
              <a:ext uri="{FF2B5EF4-FFF2-40B4-BE49-F238E27FC236}">
                <a16:creationId xmlns:a16="http://schemas.microsoft.com/office/drawing/2014/main" id="{D00E323E-9A5F-4D8C-A605-E1A4A232A428}"/>
              </a:ext>
            </a:extLst>
          </p:cNvPr>
          <p:cNvSpPr>
            <a:spLocks/>
          </p:cNvSpPr>
          <p:nvPr/>
        </p:nvSpPr>
        <p:spPr bwMode="auto">
          <a:xfrm>
            <a:off x="1361356" y="1617527"/>
            <a:ext cx="6763940" cy="2347913"/>
          </a:xfrm>
          <a:custGeom>
            <a:avLst/>
            <a:gdLst>
              <a:gd name="T0" fmla="*/ 152 w 5681"/>
              <a:gd name="T1" fmla="*/ 1950 h 1972"/>
              <a:gd name="T2" fmla="*/ 341 w 5681"/>
              <a:gd name="T3" fmla="*/ 1928 h 1972"/>
              <a:gd name="T4" fmla="*/ 531 w 5681"/>
              <a:gd name="T5" fmla="*/ 1913 h 1972"/>
              <a:gd name="T6" fmla="*/ 720 w 5681"/>
              <a:gd name="T7" fmla="*/ 1900 h 1972"/>
              <a:gd name="T8" fmla="*/ 909 w 5681"/>
              <a:gd name="T9" fmla="*/ 1887 h 1972"/>
              <a:gd name="T10" fmla="*/ 1099 w 5681"/>
              <a:gd name="T11" fmla="*/ 1874 h 1972"/>
              <a:gd name="T12" fmla="*/ 1289 w 5681"/>
              <a:gd name="T13" fmla="*/ 1856 h 1972"/>
              <a:gd name="T14" fmla="*/ 1478 w 5681"/>
              <a:gd name="T15" fmla="*/ 1835 h 1972"/>
              <a:gd name="T16" fmla="*/ 1667 w 5681"/>
              <a:gd name="T17" fmla="*/ 1798 h 1972"/>
              <a:gd name="T18" fmla="*/ 1856 w 5681"/>
              <a:gd name="T19" fmla="*/ 1757 h 1972"/>
              <a:gd name="T20" fmla="*/ 2045 w 5681"/>
              <a:gd name="T21" fmla="*/ 1677 h 1972"/>
              <a:gd name="T22" fmla="*/ 2235 w 5681"/>
              <a:gd name="T23" fmla="*/ 1588 h 1972"/>
              <a:gd name="T24" fmla="*/ 2424 w 5681"/>
              <a:gd name="T25" fmla="*/ 1434 h 1972"/>
              <a:gd name="T26" fmla="*/ 2614 w 5681"/>
              <a:gd name="T27" fmla="*/ 1264 h 1972"/>
              <a:gd name="T28" fmla="*/ 2803 w 5681"/>
              <a:gd name="T29" fmla="*/ 1159 h 1972"/>
              <a:gd name="T30" fmla="*/ 2993 w 5681"/>
              <a:gd name="T31" fmla="*/ 1008 h 1972"/>
              <a:gd name="T32" fmla="*/ 3182 w 5681"/>
              <a:gd name="T33" fmla="*/ 1007 h 1972"/>
              <a:gd name="T34" fmla="*/ 3371 w 5681"/>
              <a:gd name="T35" fmla="*/ 868 h 1972"/>
              <a:gd name="T36" fmla="*/ 3560 w 5681"/>
              <a:gd name="T37" fmla="*/ 822 h 1972"/>
              <a:gd name="T38" fmla="*/ 3750 w 5681"/>
              <a:gd name="T39" fmla="*/ 712 h 1972"/>
              <a:gd name="T40" fmla="*/ 3939 w 5681"/>
              <a:gd name="T41" fmla="*/ 502 h 1972"/>
              <a:gd name="T42" fmla="*/ 4128 w 5681"/>
              <a:gd name="T43" fmla="*/ 361 h 1972"/>
              <a:gd name="T44" fmla="*/ 4318 w 5681"/>
              <a:gd name="T45" fmla="*/ 155 h 1972"/>
              <a:gd name="T46" fmla="*/ 4508 w 5681"/>
              <a:gd name="T47" fmla="*/ 53 h 1972"/>
              <a:gd name="T48" fmla="*/ 4697 w 5681"/>
              <a:gd name="T49" fmla="*/ 14 h 1972"/>
              <a:gd name="T50" fmla="*/ 4886 w 5681"/>
              <a:gd name="T51" fmla="*/ 17 h 1972"/>
              <a:gd name="T52" fmla="*/ 5075 w 5681"/>
              <a:gd name="T53" fmla="*/ 66 h 1972"/>
              <a:gd name="T54" fmla="*/ 5264 w 5681"/>
              <a:gd name="T55" fmla="*/ 110 h 1972"/>
              <a:gd name="T56" fmla="*/ 5454 w 5681"/>
              <a:gd name="T57" fmla="*/ 145 h 1972"/>
              <a:gd name="T58" fmla="*/ 5643 w 5681"/>
              <a:gd name="T59" fmla="*/ 182 h 1972"/>
              <a:gd name="T60" fmla="*/ 5568 w 5681"/>
              <a:gd name="T61" fmla="*/ 965 h 1972"/>
              <a:gd name="T62" fmla="*/ 5378 w 5681"/>
              <a:gd name="T63" fmla="*/ 933 h 1972"/>
              <a:gd name="T64" fmla="*/ 5189 w 5681"/>
              <a:gd name="T65" fmla="*/ 897 h 1972"/>
              <a:gd name="T66" fmla="*/ 4999 w 5681"/>
              <a:gd name="T67" fmla="*/ 850 h 1972"/>
              <a:gd name="T68" fmla="*/ 4810 w 5681"/>
              <a:gd name="T69" fmla="*/ 791 h 1972"/>
              <a:gd name="T70" fmla="*/ 4621 w 5681"/>
              <a:gd name="T71" fmla="*/ 790 h 1972"/>
              <a:gd name="T72" fmla="*/ 4432 w 5681"/>
              <a:gd name="T73" fmla="*/ 876 h 1972"/>
              <a:gd name="T74" fmla="*/ 4242 w 5681"/>
              <a:gd name="T75" fmla="*/ 909 h 1972"/>
              <a:gd name="T76" fmla="*/ 4053 w 5681"/>
              <a:gd name="T77" fmla="*/ 1051 h 1972"/>
              <a:gd name="T78" fmla="*/ 3863 w 5681"/>
              <a:gd name="T79" fmla="*/ 1269 h 1972"/>
              <a:gd name="T80" fmla="*/ 3674 w 5681"/>
              <a:gd name="T81" fmla="*/ 1348 h 1972"/>
              <a:gd name="T82" fmla="*/ 3484 w 5681"/>
              <a:gd name="T83" fmla="*/ 1393 h 1972"/>
              <a:gd name="T84" fmla="*/ 3295 w 5681"/>
              <a:gd name="T85" fmla="*/ 1438 h 1972"/>
              <a:gd name="T86" fmla="*/ 3106 w 5681"/>
              <a:gd name="T87" fmla="*/ 1529 h 1972"/>
              <a:gd name="T88" fmla="*/ 2917 w 5681"/>
              <a:gd name="T89" fmla="*/ 1589 h 1972"/>
              <a:gd name="T90" fmla="*/ 2728 w 5681"/>
              <a:gd name="T91" fmla="*/ 1644 h 1972"/>
              <a:gd name="T92" fmla="*/ 2538 w 5681"/>
              <a:gd name="T93" fmla="*/ 1688 h 1972"/>
              <a:gd name="T94" fmla="*/ 2349 w 5681"/>
              <a:gd name="T95" fmla="*/ 1746 h 1972"/>
              <a:gd name="T96" fmla="*/ 2159 w 5681"/>
              <a:gd name="T97" fmla="*/ 1792 h 1972"/>
              <a:gd name="T98" fmla="*/ 1970 w 5681"/>
              <a:gd name="T99" fmla="*/ 1831 h 1972"/>
              <a:gd name="T100" fmla="*/ 1780 w 5681"/>
              <a:gd name="T101" fmla="*/ 1856 h 1972"/>
              <a:gd name="T102" fmla="*/ 1591 w 5681"/>
              <a:gd name="T103" fmla="*/ 1872 h 1972"/>
              <a:gd name="T104" fmla="*/ 1402 w 5681"/>
              <a:gd name="T105" fmla="*/ 1886 h 1972"/>
              <a:gd name="T106" fmla="*/ 1213 w 5681"/>
              <a:gd name="T107" fmla="*/ 1898 h 1972"/>
              <a:gd name="T108" fmla="*/ 1023 w 5681"/>
              <a:gd name="T109" fmla="*/ 1906 h 1972"/>
              <a:gd name="T110" fmla="*/ 834 w 5681"/>
              <a:gd name="T111" fmla="*/ 1911 h 1972"/>
              <a:gd name="T112" fmla="*/ 644 w 5681"/>
              <a:gd name="T113" fmla="*/ 1918 h 1972"/>
              <a:gd name="T114" fmla="*/ 455 w 5681"/>
              <a:gd name="T115" fmla="*/ 1927 h 1972"/>
              <a:gd name="T116" fmla="*/ 265 w 5681"/>
              <a:gd name="T117" fmla="*/ 1943 h 1972"/>
              <a:gd name="T118" fmla="*/ 76 w 5681"/>
              <a:gd name="T119" fmla="*/ 1963 h 19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681" h="1972">
                <a:moveTo>
                  <a:pt x="0" y="1968"/>
                </a:moveTo>
                <a:lnTo>
                  <a:pt x="39" y="1963"/>
                </a:lnTo>
                <a:lnTo>
                  <a:pt x="76" y="1959"/>
                </a:lnTo>
                <a:lnTo>
                  <a:pt x="115" y="1955"/>
                </a:lnTo>
                <a:lnTo>
                  <a:pt x="152" y="1950"/>
                </a:lnTo>
                <a:lnTo>
                  <a:pt x="190" y="1946"/>
                </a:lnTo>
                <a:lnTo>
                  <a:pt x="228" y="1941"/>
                </a:lnTo>
                <a:lnTo>
                  <a:pt x="265" y="1936"/>
                </a:lnTo>
                <a:lnTo>
                  <a:pt x="304" y="1932"/>
                </a:lnTo>
                <a:lnTo>
                  <a:pt x="341" y="1928"/>
                </a:lnTo>
                <a:lnTo>
                  <a:pt x="380" y="1924"/>
                </a:lnTo>
                <a:lnTo>
                  <a:pt x="417" y="1921"/>
                </a:lnTo>
                <a:lnTo>
                  <a:pt x="455" y="1918"/>
                </a:lnTo>
                <a:lnTo>
                  <a:pt x="493" y="1915"/>
                </a:lnTo>
                <a:lnTo>
                  <a:pt x="531" y="1913"/>
                </a:lnTo>
                <a:lnTo>
                  <a:pt x="569" y="1910"/>
                </a:lnTo>
                <a:lnTo>
                  <a:pt x="606" y="1907"/>
                </a:lnTo>
                <a:lnTo>
                  <a:pt x="644" y="1905"/>
                </a:lnTo>
                <a:lnTo>
                  <a:pt x="682" y="1903"/>
                </a:lnTo>
                <a:lnTo>
                  <a:pt x="720" y="1900"/>
                </a:lnTo>
                <a:lnTo>
                  <a:pt x="758" y="1897"/>
                </a:lnTo>
                <a:lnTo>
                  <a:pt x="796" y="1895"/>
                </a:lnTo>
                <a:lnTo>
                  <a:pt x="834" y="1892"/>
                </a:lnTo>
                <a:lnTo>
                  <a:pt x="872" y="1889"/>
                </a:lnTo>
                <a:lnTo>
                  <a:pt x="909" y="1887"/>
                </a:lnTo>
                <a:lnTo>
                  <a:pt x="947" y="1884"/>
                </a:lnTo>
                <a:lnTo>
                  <a:pt x="985" y="1882"/>
                </a:lnTo>
                <a:lnTo>
                  <a:pt x="1023" y="1880"/>
                </a:lnTo>
                <a:lnTo>
                  <a:pt x="1061" y="1877"/>
                </a:lnTo>
                <a:lnTo>
                  <a:pt x="1099" y="1874"/>
                </a:lnTo>
                <a:lnTo>
                  <a:pt x="1137" y="1872"/>
                </a:lnTo>
                <a:lnTo>
                  <a:pt x="1174" y="1868"/>
                </a:lnTo>
                <a:lnTo>
                  <a:pt x="1213" y="1863"/>
                </a:lnTo>
                <a:lnTo>
                  <a:pt x="1250" y="1859"/>
                </a:lnTo>
                <a:lnTo>
                  <a:pt x="1289" y="1856"/>
                </a:lnTo>
                <a:lnTo>
                  <a:pt x="1326" y="1852"/>
                </a:lnTo>
                <a:lnTo>
                  <a:pt x="1364" y="1848"/>
                </a:lnTo>
                <a:lnTo>
                  <a:pt x="1402" y="1843"/>
                </a:lnTo>
                <a:lnTo>
                  <a:pt x="1439" y="1839"/>
                </a:lnTo>
                <a:lnTo>
                  <a:pt x="1478" y="1835"/>
                </a:lnTo>
                <a:lnTo>
                  <a:pt x="1515" y="1832"/>
                </a:lnTo>
                <a:lnTo>
                  <a:pt x="1554" y="1823"/>
                </a:lnTo>
                <a:lnTo>
                  <a:pt x="1591" y="1814"/>
                </a:lnTo>
                <a:lnTo>
                  <a:pt x="1629" y="1807"/>
                </a:lnTo>
                <a:lnTo>
                  <a:pt x="1667" y="1798"/>
                </a:lnTo>
                <a:lnTo>
                  <a:pt x="1704" y="1789"/>
                </a:lnTo>
                <a:lnTo>
                  <a:pt x="1743" y="1782"/>
                </a:lnTo>
                <a:lnTo>
                  <a:pt x="1780" y="1773"/>
                </a:lnTo>
                <a:lnTo>
                  <a:pt x="1819" y="1764"/>
                </a:lnTo>
                <a:lnTo>
                  <a:pt x="1856" y="1757"/>
                </a:lnTo>
                <a:lnTo>
                  <a:pt x="1894" y="1748"/>
                </a:lnTo>
                <a:lnTo>
                  <a:pt x="1932" y="1731"/>
                </a:lnTo>
                <a:lnTo>
                  <a:pt x="1970" y="1712"/>
                </a:lnTo>
                <a:lnTo>
                  <a:pt x="2008" y="1694"/>
                </a:lnTo>
                <a:lnTo>
                  <a:pt x="2045" y="1677"/>
                </a:lnTo>
                <a:lnTo>
                  <a:pt x="2084" y="1659"/>
                </a:lnTo>
                <a:lnTo>
                  <a:pt x="2121" y="1641"/>
                </a:lnTo>
                <a:lnTo>
                  <a:pt x="2159" y="1623"/>
                </a:lnTo>
                <a:lnTo>
                  <a:pt x="2197" y="1606"/>
                </a:lnTo>
                <a:lnTo>
                  <a:pt x="2235" y="1588"/>
                </a:lnTo>
                <a:lnTo>
                  <a:pt x="2273" y="1570"/>
                </a:lnTo>
                <a:lnTo>
                  <a:pt x="2311" y="1536"/>
                </a:lnTo>
                <a:lnTo>
                  <a:pt x="2349" y="1502"/>
                </a:lnTo>
                <a:lnTo>
                  <a:pt x="2386" y="1469"/>
                </a:lnTo>
                <a:lnTo>
                  <a:pt x="2424" y="1434"/>
                </a:lnTo>
                <a:lnTo>
                  <a:pt x="2462" y="1400"/>
                </a:lnTo>
                <a:lnTo>
                  <a:pt x="2500" y="1367"/>
                </a:lnTo>
                <a:lnTo>
                  <a:pt x="2538" y="1332"/>
                </a:lnTo>
                <a:lnTo>
                  <a:pt x="2576" y="1299"/>
                </a:lnTo>
                <a:lnTo>
                  <a:pt x="2614" y="1264"/>
                </a:lnTo>
                <a:lnTo>
                  <a:pt x="2652" y="1230"/>
                </a:lnTo>
                <a:lnTo>
                  <a:pt x="2689" y="1267"/>
                </a:lnTo>
                <a:lnTo>
                  <a:pt x="2728" y="1208"/>
                </a:lnTo>
                <a:lnTo>
                  <a:pt x="2765" y="1159"/>
                </a:lnTo>
                <a:lnTo>
                  <a:pt x="2803" y="1159"/>
                </a:lnTo>
                <a:lnTo>
                  <a:pt x="2841" y="1158"/>
                </a:lnTo>
                <a:lnTo>
                  <a:pt x="2878" y="1105"/>
                </a:lnTo>
                <a:lnTo>
                  <a:pt x="2917" y="1075"/>
                </a:lnTo>
                <a:lnTo>
                  <a:pt x="2954" y="1038"/>
                </a:lnTo>
                <a:lnTo>
                  <a:pt x="2993" y="1008"/>
                </a:lnTo>
                <a:lnTo>
                  <a:pt x="3030" y="1015"/>
                </a:lnTo>
                <a:lnTo>
                  <a:pt x="3069" y="1034"/>
                </a:lnTo>
                <a:lnTo>
                  <a:pt x="3106" y="1041"/>
                </a:lnTo>
                <a:lnTo>
                  <a:pt x="3143" y="1037"/>
                </a:lnTo>
                <a:lnTo>
                  <a:pt x="3182" y="1007"/>
                </a:lnTo>
                <a:lnTo>
                  <a:pt x="3219" y="987"/>
                </a:lnTo>
                <a:lnTo>
                  <a:pt x="3258" y="966"/>
                </a:lnTo>
                <a:lnTo>
                  <a:pt x="3295" y="929"/>
                </a:lnTo>
                <a:lnTo>
                  <a:pt x="3334" y="890"/>
                </a:lnTo>
                <a:lnTo>
                  <a:pt x="3371" y="868"/>
                </a:lnTo>
                <a:lnTo>
                  <a:pt x="3409" y="833"/>
                </a:lnTo>
                <a:lnTo>
                  <a:pt x="3447" y="832"/>
                </a:lnTo>
                <a:lnTo>
                  <a:pt x="3484" y="838"/>
                </a:lnTo>
                <a:lnTo>
                  <a:pt x="3523" y="829"/>
                </a:lnTo>
                <a:lnTo>
                  <a:pt x="3560" y="822"/>
                </a:lnTo>
                <a:lnTo>
                  <a:pt x="3599" y="792"/>
                </a:lnTo>
                <a:lnTo>
                  <a:pt x="3636" y="762"/>
                </a:lnTo>
                <a:lnTo>
                  <a:pt x="3674" y="746"/>
                </a:lnTo>
                <a:lnTo>
                  <a:pt x="3712" y="741"/>
                </a:lnTo>
                <a:lnTo>
                  <a:pt x="3750" y="712"/>
                </a:lnTo>
                <a:lnTo>
                  <a:pt x="3788" y="676"/>
                </a:lnTo>
                <a:lnTo>
                  <a:pt x="3825" y="663"/>
                </a:lnTo>
                <a:lnTo>
                  <a:pt x="3863" y="631"/>
                </a:lnTo>
                <a:lnTo>
                  <a:pt x="3901" y="571"/>
                </a:lnTo>
                <a:lnTo>
                  <a:pt x="3939" y="502"/>
                </a:lnTo>
                <a:lnTo>
                  <a:pt x="3977" y="458"/>
                </a:lnTo>
                <a:lnTo>
                  <a:pt x="4015" y="408"/>
                </a:lnTo>
                <a:lnTo>
                  <a:pt x="4053" y="356"/>
                </a:lnTo>
                <a:lnTo>
                  <a:pt x="4091" y="339"/>
                </a:lnTo>
                <a:lnTo>
                  <a:pt x="4128" y="361"/>
                </a:lnTo>
                <a:lnTo>
                  <a:pt x="4166" y="261"/>
                </a:lnTo>
                <a:lnTo>
                  <a:pt x="4204" y="221"/>
                </a:lnTo>
                <a:lnTo>
                  <a:pt x="4242" y="197"/>
                </a:lnTo>
                <a:lnTo>
                  <a:pt x="4280" y="177"/>
                </a:lnTo>
                <a:lnTo>
                  <a:pt x="4318" y="155"/>
                </a:lnTo>
                <a:lnTo>
                  <a:pt x="4356" y="156"/>
                </a:lnTo>
                <a:lnTo>
                  <a:pt x="4393" y="148"/>
                </a:lnTo>
                <a:lnTo>
                  <a:pt x="4432" y="111"/>
                </a:lnTo>
                <a:lnTo>
                  <a:pt x="4469" y="67"/>
                </a:lnTo>
                <a:lnTo>
                  <a:pt x="4508" y="53"/>
                </a:lnTo>
                <a:lnTo>
                  <a:pt x="4545" y="151"/>
                </a:lnTo>
                <a:lnTo>
                  <a:pt x="4583" y="46"/>
                </a:lnTo>
                <a:lnTo>
                  <a:pt x="4621" y="37"/>
                </a:lnTo>
                <a:lnTo>
                  <a:pt x="4658" y="27"/>
                </a:lnTo>
                <a:lnTo>
                  <a:pt x="4697" y="14"/>
                </a:lnTo>
                <a:lnTo>
                  <a:pt x="4734" y="5"/>
                </a:lnTo>
                <a:lnTo>
                  <a:pt x="4773" y="3"/>
                </a:lnTo>
                <a:lnTo>
                  <a:pt x="4810" y="0"/>
                </a:lnTo>
                <a:lnTo>
                  <a:pt x="4848" y="9"/>
                </a:lnTo>
                <a:lnTo>
                  <a:pt x="4886" y="17"/>
                </a:lnTo>
                <a:lnTo>
                  <a:pt x="4923" y="28"/>
                </a:lnTo>
                <a:lnTo>
                  <a:pt x="4962" y="38"/>
                </a:lnTo>
                <a:lnTo>
                  <a:pt x="4999" y="47"/>
                </a:lnTo>
                <a:lnTo>
                  <a:pt x="5038" y="57"/>
                </a:lnTo>
                <a:lnTo>
                  <a:pt x="5075" y="66"/>
                </a:lnTo>
                <a:lnTo>
                  <a:pt x="5113" y="75"/>
                </a:lnTo>
                <a:lnTo>
                  <a:pt x="5151" y="84"/>
                </a:lnTo>
                <a:lnTo>
                  <a:pt x="5189" y="93"/>
                </a:lnTo>
                <a:lnTo>
                  <a:pt x="5227" y="102"/>
                </a:lnTo>
                <a:lnTo>
                  <a:pt x="5264" y="110"/>
                </a:lnTo>
                <a:lnTo>
                  <a:pt x="5303" y="118"/>
                </a:lnTo>
                <a:lnTo>
                  <a:pt x="5340" y="125"/>
                </a:lnTo>
                <a:lnTo>
                  <a:pt x="5378" y="132"/>
                </a:lnTo>
                <a:lnTo>
                  <a:pt x="5416" y="138"/>
                </a:lnTo>
                <a:lnTo>
                  <a:pt x="5454" y="145"/>
                </a:lnTo>
                <a:lnTo>
                  <a:pt x="5492" y="152"/>
                </a:lnTo>
                <a:lnTo>
                  <a:pt x="5530" y="160"/>
                </a:lnTo>
                <a:lnTo>
                  <a:pt x="5568" y="167"/>
                </a:lnTo>
                <a:lnTo>
                  <a:pt x="5605" y="174"/>
                </a:lnTo>
                <a:lnTo>
                  <a:pt x="5643" y="182"/>
                </a:lnTo>
                <a:lnTo>
                  <a:pt x="5681" y="189"/>
                </a:lnTo>
                <a:lnTo>
                  <a:pt x="5681" y="986"/>
                </a:lnTo>
                <a:lnTo>
                  <a:pt x="5643" y="979"/>
                </a:lnTo>
                <a:lnTo>
                  <a:pt x="5605" y="972"/>
                </a:lnTo>
                <a:lnTo>
                  <a:pt x="5568" y="965"/>
                </a:lnTo>
                <a:lnTo>
                  <a:pt x="5530" y="960"/>
                </a:lnTo>
                <a:lnTo>
                  <a:pt x="5492" y="952"/>
                </a:lnTo>
                <a:lnTo>
                  <a:pt x="5454" y="945"/>
                </a:lnTo>
                <a:lnTo>
                  <a:pt x="5416" y="939"/>
                </a:lnTo>
                <a:lnTo>
                  <a:pt x="5378" y="933"/>
                </a:lnTo>
                <a:lnTo>
                  <a:pt x="5340" y="926"/>
                </a:lnTo>
                <a:lnTo>
                  <a:pt x="5303" y="919"/>
                </a:lnTo>
                <a:lnTo>
                  <a:pt x="5264" y="912"/>
                </a:lnTo>
                <a:lnTo>
                  <a:pt x="5227" y="905"/>
                </a:lnTo>
                <a:lnTo>
                  <a:pt x="5189" y="897"/>
                </a:lnTo>
                <a:lnTo>
                  <a:pt x="5151" y="887"/>
                </a:lnTo>
                <a:lnTo>
                  <a:pt x="5113" y="879"/>
                </a:lnTo>
                <a:lnTo>
                  <a:pt x="5075" y="870"/>
                </a:lnTo>
                <a:lnTo>
                  <a:pt x="5038" y="861"/>
                </a:lnTo>
                <a:lnTo>
                  <a:pt x="4999" y="850"/>
                </a:lnTo>
                <a:lnTo>
                  <a:pt x="4962" y="840"/>
                </a:lnTo>
                <a:lnTo>
                  <a:pt x="4923" y="827"/>
                </a:lnTo>
                <a:lnTo>
                  <a:pt x="4886" y="814"/>
                </a:lnTo>
                <a:lnTo>
                  <a:pt x="4848" y="803"/>
                </a:lnTo>
                <a:lnTo>
                  <a:pt x="4810" y="791"/>
                </a:lnTo>
                <a:lnTo>
                  <a:pt x="4773" y="790"/>
                </a:lnTo>
                <a:lnTo>
                  <a:pt x="4734" y="790"/>
                </a:lnTo>
                <a:lnTo>
                  <a:pt x="4697" y="793"/>
                </a:lnTo>
                <a:lnTo>
                  <a:pt x="4658" y="797"/>
                </a:lnTo>
                <a:lnTo>
                  <a:pt x="4621" y="790"/>
                </a:lnTo>
                <a:lnTo>
                  <a:pt x="4583" y="788"/>
                </a:lnTo>
                <a:lnTo>
                  <a:pt x="4545" y="848"/>
                </a:lnTo>
                <a:lnTo>
                  <a:pt x="4508" y="823"/>
                </a:lnTo>
                <a:lnTo>
                  <a:pt x="4469" y="834"/>
                </a:lnTo>
                <a:lnTo>
                  <a:pt x="4432" y="876"/>
                </a:lnTo>
                <a:lnTo>
                  <a:pt x="4393" y="899"/>
                </a:lnTo>
                <a:lnTo>
                  <a:pt x="4356" y="896"/>
                </a:lnTo>
                <a:lnTo>
                  <a:pt x="4318" y="883"/>
                </a:lnTo>
                <a:lnTo>
                  <a:pt x="4280" y="890"/>
                </a:lnTo>
                <a:lnTo>
                  <a:pt x="4242" y="909"/>
                </a:lnTo>
                <a:lnTo>
                  <a:pt x="4204" y="924"/>
                </a:lnTo>
                <a:lnTo>
                  <a:pt x="4166" y="962"/>
                </a:lnTo>
                <a:lnTo>
                  <a:pt x="4128" y="1040"/>
                </a:lnTo>
                <a:lnTo>
                  <a:pt x="4091" y="1032"/>
                </a:lnTo>
                <a:lnTo>
                  <a:pt x="4053" y="1051"/>
                </a:lnTo>
                <a:lnTo>
                  <a:pt x="4015" y="1098"/>
                </a:lnTo>
                <a:lnTo>
                  <a:pt x="3977" y="1138"/>
                </a:lnTo>
                <a:lnTo>
                  <a:pt x="3939" y="1178"/>
                </a:lnTo>
                <a:lnTo>
                  <a:pt x="3901" y="1224"/>
                </a:lnTo>
                <a:lnTo>
                  <a:pt x="3863" y="1269"/>
                </a:lnTo>
                <a:lnTo>
                  <a:pt x="3825" y="1294"/>
                </a:lnTo>
                <a:lnTo>
                  <a:pt x="3788" y="1302"/>
                </a:lnTo>
                <a:lnTo>
                  <a:pt x="3750" y="1330"/>
                </a:lnTo>
                <a:lnTo>
                  <a:pt x="3712" y="1347"/>
                </a:lnTo>
                <a:lnTo>
                  <a:pt x="3674" y="1348"/>
                </a:lnTo>
                <a:lnTo>
                  <a:pt x="3636" y="1349"/>
                </a:lnTo>
                <a:lnTo>
                  <a:pt x="3599" y="1366"/>
                </a:lnTo>
                <a:lnTo>
                  <a:pt x="3560" y="1383"/>
                </a:lnTo>
                <a:lnTo>
                  <a:pt x="3523" y="1387"/>
                </a:lnTo>
                <a:lnTo>
                  <a:pt x="3484" y="1393"/>
                </a:lnTo>
                <a:lnTo>
                  <a:pt x="3447" y="1384"/>
                </a:lnTo>
                <a:lnTo>
                  <a:pt x="3409" y="1382"/>
                </a:lnTo>
                <a:lnTo>
                  <a:pt x="3371" y="1401"/>
                </a:lnTo>
                <a:lnTo>
                  <a:pt x="3334" y="1417"/>
                </a:lnTo>
                <a:lnTo>
                  <a:pt x="3295" y="1438"/>
                </a:lnTo>
                <a:lnTo>
                  <a:pt x="3258" y="1466"/>
                </a:lnTo>
                <a:lnTo>
                  <a:pt x="3219" y="1472"/>
                </a:lnTo>
                <a:lnTo>
                  <a:pt x="3182" y="1492"/>
                </a:lnTo>
                <a:lnTo>
                  <a:pt x="3143" y="1518"/>
                </a:lnTo>
                <a:lnTo>
                  <a:pt x="3106" y="1529"/>
                </a:lnTo>
                <a:lnTo>
                  <a:pt x="3069" y="1532"/>
                </a:lnTo>
                <a:lnTo>
                  <a:pt x="3030" y="1536"/>
                </a:lnTo>
                <a:lnTo>
                  <a:pt x="2993" y="1547"/>
                </a:lnTo>
                <a:lnTo>
                  <a:pt x="2954" y="1571"/>
                </a:lnTo>
                <a:lnTo>
                  <a:pt x="2917" y="1589"/>
                </a:lnTo>
                <a:lnTo>
                  <a:pt x="2878" y="1599"/>
                </a:lnTo>
                <a:lnTo>
                  <a:pt x="2841" y="1620"/>
                </a:lnTo>
                <a:lnTo>
                  <a:pt x="2803" y="1623"/>
                </a:lnTo>
                <a:lnTo>
                  <a:pt x="2765" y="1630"/>
                </a:lnTo>
                <a:lnTo>
                  <a:pt x="2728" y="1644"/>
                </a:lnTo>
                <a:lnTo>
                  <a:pt x="2689" y="1655"/>
                </a:lnTo>
                <a:lnTo>
                  <a:pt x="2652" y="1655"/>
                </a:lnTo>
                <a:lnTo>
                  <a:pt x="2614" y="1666"/>
                </a:lnTo>
                <a:lnTo>
                  <a:pt x="2576" y="1678"/>
                </a:lnTo>
                <a:lnTo>
                  <a:pt x="2538" y="1688"/>
                </a:lnTo>
                <a:lnTo>
                  <a:pt x="2500" y="1700"/>
                </a:lnTo>
                <a:lnTo>
                  <a:pt x="2462" y="1712"/>
                </a:lnTo>
                <a:lnTo>
                  <a:pt x="2424" y="1723"/>
                </a:lnTo>
                <a:lnTo>
                  <a:pt x="2386" y="1735"/>
                </a:lnTo>
                <a:lnTo>
                  <a:pt x="2349" y="1746"/>
                </a:lnTo>
                <a:lnTo>
                  <a:pt x="2311" y="1758"/>
                </a:lnTo>
                <a:lnTo>
                  <a:pt x="2273" y="1769"/>
                </a:lnTo>
                <a:lnTo>
                  <a:pt x="2235" y="1777"/>
                </a:lnTo>
                <a:lnTo>
                  <a:pt x="2197" y="1785"/>
                </a:lnTo>
                <a:lnTo>
                  <a:pt x="2159" y="1792"/>
                </a:lnTo>
                <a:lnTo>
                  <a:pt x="2121" y="1800"/>
                </a:lnTo>
                <a:lnTo>
                  <a:pt x="2084" y="1808"/>
                </a:lnTo>
                <a:lnTo>
                  <a:pt x="2045" y="1815"/>
                </a:lnTo>
                <a:lnTo>
                  <a:pt x="2008" y="1823"/>
                </a:lnTo>
                <a:lnTo>
                  <a:pt x="1970" y="1831"/>
                </a:lnTo>
                <a:lnTo>
                  <a:pt x="1932" y="1838"/>
                </a:lnTo>
                <a:lnTo>
                  <a:pt x="1894" y="1846"/>
                </a:lnTo>
                <a:lnTo>
                  <a:pt x="1856" y="1849"/>
                </a:lnTo>
                <a:lnTo>
                  <a:pt x="1819" y="1853"/>
                </a:lnTo>
                <a:lnTo>
                  <a:pt x="1780" y="1856"/>
                </a:lnTo>
                <a:lnTo>
                  <a:pt x="1743" y="1858"/>
                </a:lnTo>
                <a:lnTo>
                  <a:pt x="1704" y="1862"/>
                </a:lnTo>
                <a:lnTo>
                  <a:pt x="1667" y="1865"/>
                </a:lnTo>
                <a:lnTo>
                  <a:pt x="1629" y="1869"/>
                </a:lnTo>
                <a:lnTo>
                  <a:pt x="1591" y="1872"/>
                </a:lnTo>
                <a:lnTo>
                  <a:pt x="1554" y="1876"/>
                </a:lnTo>
                <a:lnTo>
                  <a:pt x="1515" y="1879"/>
                </a:lnTo>
                <a:lnTo>
                  <a:pt x="1478" y="1882"/>
                </a:lnTo>
                <a:lnTo>
                  <a:pt x="1439" y="1883"/>
                </a:lnTo>
                <a:lnTo>
                  <a:pt x="1402" y="1886"/>
                </a:lnTo>
                <a:lnTo>
                  <a:pt x="1364" y="1888"/>
                </a:lnTo>
                <a:lnTo>
                  <a:pt x="1326" y="1891"/>
                </a:lnTo>
                <a:lnTo>
                  <a:pt x="1289" y="1893"/>
                </a:lnTo>
                <a:lnTo>
                  <a:pt x="1250" y="1896"/>
                </a:lnTo>
                <a:lnTo>
                  <a:pt x="1213" y="1898"/>
                </a:lnTo>
                <a:lnTo>
                  <a:pt x="1174" y="1901"/>
                </a:lnTo>
                <a:lnTo>
                  <a:pt x="1137" y="1903"/>
                </a:lnTo>
                <a:lnTo>
                  <a:pt x="1099" y="1904"/>
                </a:lnTo>
                <a:lnTo>
                  <a:pt x="1061" y="1906"/>
                </a:lnTo>
                <a:lnTo>
                  <a:pt x="1023" y="1906"/>
                </a:lnTo>
                <a:lnTo>
                  <a:pt x="985" y="1907"/>
                </a:lnTo>
                <a:lnTo>
                  <a:pt x="947" y="1908"/>
                </a:lnTo>
                <a:lnTo>
                  <a:pt x="909" y="1909"/>
                </a:lnTo>
                <a:lnTo>
                  <a:pt x="872" y="1910"/>
                </a:lnTo>
                <a:lnTo>
                  <a:pt x="834" y="1911"/>
                </a:lnTo>
                <a:lnTo>
                  <a:pt x="796" y="1912"/>
                </a:lnTo>
                <a:lnTo>
                  <a:pt x="758" y="1913"/>
                </a:lnTo>
                <a:lnTo>
                  <a:pt x="720" y="1915"/>
                </a:lnTo>
                <a:lnTo>
                  <a:pt x="682" y="1916"/>
                </a:lnTo>
                <a:lnTo>
                  <a:pt x="644" y="1918"/>
                </a:lnTo>
                <a:lnTo>
                  <a:pt x="606" y="1920"/>
                </a:lnTo>
                <a:lnTo>
                  <a:pt x="569" y="1922"/>
                </a:lnTo>
                <a:lnTo>
                  <a:pt x="531" y="1924"/>
                </a:lnTo>
                <a:lnTo>
                  <a:pt x="493" y="1925"/>
                </a:lnTo>
                <a:lnTo>
                  <a:pt x="455" y="1927"/>
                </a:lnTo>
                <a:lnTo>
                  <a:pt x="417" y="1929"/>
                </a:lnTo>
                <a:lnTo>
                  <a:pt x="380" y="1931"/>
                </a:lnTo>
                <a:lnTo>
                  <a:pt x="341" y="1934"/>
                </a:lnTo>
                <a:lnTo>
                  <a:pt x="304" y="1938"/>
                </a:lnTo>
                <a:lnTo>
                  <a:pt x="265" y="1943"/>
                </a:lnTo>
                <a:lnTo>
                  <a:pt x="228" y="1947"/>
                </a:lnTo>
                <a:lnTo>
                  <a:pt x="190" y="1951"/>
                </a:lnTo>
                <a:lnTo>
                  <a:pt x="152" y="1955"/>
                </a:lnTo>
                <a:lnTo>
                  <a:pt x="115" y="1959"/>
                </a:lnTo>
                <a:lnTo>
                  <a:pt x="76" y="1963"/>
                </a:lnTo>
                <a:lnTo>
                  <a:pt x="39" y="1967"/>
                </a:lnTo>
                <a:lnTo>
                  <a:pt x="0" y="1972"/>
                </a:lnTo>
                <a:lnTo>
                  <a:pt x="0" y="196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4" name="!!gas">
            <a:extLst>
              <a:ext uri="{FF2B5EF4-FFF2-40B4-BE49-F238E27FC236}">
                <a16:creationId xmlns:a16="http://schemas.microsoft.com/office/drawing/2014/main" id="{C5682F83-7CF4-490A-A72E-3DF1C7933F55}"/>
              </a:ext>
            </a:extLst>
          </p:cNvPr>
          <p:cNvSpPr>
            <a:spLocks/>
          </p:cNvSpPr>
          <p:nvPr/>
        </p:nvSpPr>
        <p:spPr bwMode="auto">
          <a:xfrm>
            <a:off x="5871444" y="3329647"/>
            <a:ext cx="2253853" cy="307181"/>
          </a:xfrm>
          <a:custGeom>
            <a:avLst/>
            <a:gdLst>
              <a:gd name="T0" fmla="*/ 0 w 1893"/>
              <a:gd name="T1" fmla="*/ 258 h 258"/>
              <a:gd name="T2" fmla="*/ 38 w 1893"/>
              <a:gd name="T3" fmla="*/ 255 h 258"/>
              <a:gd name="T4" fmla="*/ 75 w 1893"/>
              <a:gd name="T5" fmla="*/ 243 h 258"/>
              <a:gd name="T6" fmla="*/ 113 w 1893"/>
              <a:gd name="T7" fmla="*/ 230 h 258"/>
              <a:gd name="T8" fmla="*/ 151 w 1893"/>
              <a:gd name="T9" fmla="*/ 219 h 258"/>
              <a:gd name="T10" fmla="*/ 189 w 1893"/>
              <a:gd name="T11" fmla="*/ 208 h 258"/>
              <a:gd name="T12" fmla="*/ 227 w 1893"/>
              <a:gd name="T13" fmla="*/ 198 h 258"/>
              <a:gd name="T14" fmla="*/ 265 w 1893"/>
              <a:gd name="T15" fmla="*/ 179 h 258"/>
              <a:gd name="T16" fmla="*/ 303 w 1893"/>
              <a:gd name="T17" fmla="*/ 167 h 258"/>
              <a:gd name="T18" fmla="*/ 341 w 1893"/>
              <a:gd name="T19" fmla="*/ 176 h 258"/>
              <a:gd name="T20" fmla="*/ 378 w 1893"/>
              <a:gd name="T21" fmla="*/ 144 h 258"/>
              <a:gd name="T22" fmla="*/ 416 w 1893"/>
              <a:gd name="T23" fmla="*/ 135 h 258"/>
              <a:gd name="T24" fmla="*/ 454 w 1893"/>
              <a:gd name="T25" fmla="*/ 125 h 258"/>
              <a:gd name="T26" fmla="*/ 492 w 1893"/>
              <a:gd name="T27" fmla="*/ 116 h 258"/>
              <a:gd name="T28" fmla="*/ 530 w 1893"/>
              <a:gd name="T29" fmla="*/ 116 h 258"/>
              <a:gd name="T30" fmla="*/ 567 w 1893"/>
              <a:gd name="T31" fmla="*/ 111 h 258"/>
              <a:gd name="T32" fmla="*/ 606 w 1893"/>
              <a:gd name="T33" fmla="*/ 93 h 258"/>
              <a:gd name="T34" fmla="*/ 643 w 1893"/>
              <a:gd name="T35" fmla="*/ 81 h 258"/>
              <a:gd name="T36" fmla="*/ 682 w 1893"/>
              <a:gd name="T37" fmla="*/ 53 h 258"/>
              <a:gd name="T38" fmla="*/ 719 w 1893"/>
              <a:gd name="T39" fmla="*/ 40 h 258"/>
              <a:gd name="T40" fmla="*/ 757 w 1893"/>
              <a:gd name="T41" fmla="*/ 45 h 258"/>
              <a:gd name="T42" fmla="*/ 795 w 1893"/>
              <a:gd name="T43" fmla="*/ 19 h 258"/>
              <a:gd name="T44" fmla="*/ 832 w 1893"/>
              <a:gd name="T45" fmla="*/ 24 h 258"/>
              <a:gd name="T46" fmla="*/ 871 w 1893"/>
              <a:gd name="T47" fmla="*/ 24 h 258"/>
              <a:gd name="T48" fmla="*/ 908 w 1893"/>
              <a:gd name="T49" fmla="*/ 19 h 258"/>
              <a:gd name="T50" fmla="*/ 947 w 1893"/>
              <a:gd name="T51" fmla="*/ 11 h 258"/>
              <a:gd name="T52" fmla="*/ 984 w 1893"/>
              <a:gd name="T53" fmla="*/ 7 h 258"/>
              <a:gd name="T54" fmla="*/ 1023 w 1893"/>
              <a:gd name="T55" fmla="*/ 3 h 258"/>
              <a:gd name="T56" fmla="*/ 1060 w 1893"/>
              <a:gd name="T57" fmla="*/ 1 h 258"/>
              <a:gd name="T58" fmla="*/ 1097 w 1893"/>
              <a:gd name="T59" fmla="*/ 1 h 258"/>
              <a:gd name="T60" fmla="*/ 1136 w 1893"/>
              <a:gd name="T61" fmla="*/ 0 h 258"/>
              <a:gd name="T62" fmla="*/ 1173 w 1893"/>
              <a:gd name="T63" fmla="*/ 2 h 258"/>
              <a:gd name="T64" fmla="*/ 1212 w 1893"/>
              <a:gd name="T65" fmla="*/ 3 h 258"/>
              <a:gd name="T66" fmla="*/ 1249 w 1893"/>
              <a:gd name="T67" fmla="*/ 4 h 258"/>
              <a:gd name="T68" fmla="*/ 1288 w 1893"/>
              <a:gd name="T69" fmla="*/ 4 h 258"/>
              <a:gd name="T70" fmla="*/ 1325 w 1893"/>
              <a:gd name="T71" fmla="*/ 4 h 258"/>
              <a:gd name="T72" fmla="*/ 1363 w 1893"/>
              <a:gd name="T73" fmla="*/ 3 h 258"/>
              <a:gd name="T74" fmla="*/ 1401 w 1893"/>
              <a:gd name="T75" fmla="*/ 3 h 258"/>
              <a:gd name="T76" fmla="*/ 1439 w 1893"/>
              <a:gd name="T77" fmla="*/ 2 h 258"/>
              <a:gd name="T78" fmla="*/ 1477 w 1893"/>
              <a:gd name="T79" fmla="*/ 2 h 258"/>
              <a:gd name="T80" fmla="*/ 1514 w 1893"/>
              <a:gd name="T81" fmla="*/ 2 h 258"/>
              <a:gd name="T82" fmla="*/ 1552 w 1893"/>
              <a:gd name="T83" fmla="*/ 3 h 258"/>
              <a:gd name="T84" fmla="*/ 1590 w 1893"/>
              <a:gd name="T85" fmla="*/ 4 h 258"/>
              <a:gd name="T86" fmla="*/ 1628 w 1893"/>
              <a:gd name="T87" fmla="*/ 3 h 258"/>
              <a:gd name="T88" fmla="*/ 1666 w 1893"/>
              <a:gd name="T89" fmla="*/ 2 h 258"/>
              <a:gd name="T90" fmla="*/ 1704 w 1893"/>
              <a:gd name="T91" fmla="*/ 1 h 258"/>
              <a:gd name="T92" fmla="*/ 1742 w 1893"/>
              <a:gd name="T93" fmla="*/ 1 h 258"/>
              <a:gd name="T94" fmla="*/ 1780 w 1893"/>
              <a:gd name="T95" fmla="*/ 1 h 258"/>
              <a:gd name="T96" fmla="*/ 1817 w 1893"/>
              <a:gd name="T97" fmla="*/ 0 h 258"/>
              <a:gd name="T98" fmla="*/ 1855 w 1893"/>
              <a:gd name="T99" fmla="*/ 1 h 258"/>
              <a:gd name="T100" fmla="*/ 1893 w 1893"/>
              <a:gd name="T101" fmla="*/ 2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893" h="258">
                <a:moveTo>
                  <a:pt x="0" y="258"/>
                </a:moveTo>
                <a:lnTo>
                  <a:pt x="38" y="255"/>
                </a:lnTo>
                <a:lnTo>
                  <a:pt x="75" y="243"/>
                </a:lnTo>
                <a:lnTo>
                  <a:pt x="113" y="230"/>
                </a:lnTo>
                <a:lnTo>
                  <a:pt x="151" y="219"/>
                </a:lnTo>
                <a:lnTo>
                  <a:pt x="189" y="208"/>
                </a:lnTo>
                <a:lnTo>
                  <a:pt x="227" y="198"/>
                </a:lnTo>
                <a:lnTo>
                  <a:pt x="265" y="179"/>
                </a:lnTo>
                <a:lnTo>
                  <a:pt x="303" y="167"/>
                </a:lnTo>
                <a:lnTo>
                  <a:pt x="341" y="176"/>
                </a:lnTo>
                <a:lnTo>
                  <a:pt x="378" y="144"/>
                </a:lnTo>
                <a:lnTo>
                  <a:pt x="416" y="135"/>
                </a:lnTo>
                <a:lnTo>
                  <a:pt x="454" y="125"/>
                </a:lnTo>
                <a:lnTo>
                  <a:pt x="492" y="116"/>
                </a:lnTo>
                <a:lnTo>
                  <a:pt x="530" y="116"/>
                </a:lnTo>
                <a:lnTo>
                  <a:pt x="567" y="111"/>
                </a:lnTo>
                <a:lnTo>
                  <a:pt x="606" y="93"/>
                </a:lnTo>
                <a:lnTo>
                  <a:pt x="643" y="81"/>
                </a:lnTo>
                <a:lnTo>
                  <a:pt x="682" y="53"/>
                </a:lnTo>
                <a:lnTo>
                  <a:pt x="719" y="40"/>
                </a:lnTo>
                <a:lnTo>
                  <a:pt x="757" y="45"/>
                </a:lnTo>
                <a:lnTo>
                  <a:pt x="795" y="19"/>
                </a:lnTo>
                <a:lnTo>
                  <a:pt x="832" y="24"/>
                </a:lnTo>
                <a:lnTo>
                  <a:pt x="871" y="24"/>
                </a:lnTo>
                <a:lnTo>
                  <a:pt x="908" y="19"/>
                </a:lnTo>
                <a:lnTo>
                  <a:pt x="947" y="11"/>
                </a:lnTo>
                <a:lnTo>
                  <a:pt x="984" y="7"/>
                </a:lnTo>
                <a:lnTo>
                  <a:pt x="1023" y="3"/>
                </a:lnTo>
                <a:lnTo>
                  <a:pt x="1060" y="1"/>
                </a:lnTo>
                <a:lnTo>
                  <a:pt x="1097" y="1"/>
                </a:lnTo>
                <a:lnTo>
                  <a:pt x="1136" y="0"/>
                </a:lnTo>
                <a:lnTo>
                  <a:pt x="1173" y="2"/>
                </a:lnTo>
                <a:lnTo>
                  <a:pt x="1212" y="3"/>
                </a:lnTo>
                <a:lnTo>
                  <a:pt x="1249" y="4"/>
                </a:lnTo>
                <a:lnTo>
                  <a:pt x="1288" y="4"/>
                </a:lnTo>
                <a:lnTo>
                  <a:pt x="1325" y="4"/>
                </a:lnTo>
                <a:lnTo>
                  <a:pt x="1363" y="3"/>
                </a:lnTo>
                <a:lnTo>
                  <a:pt x="1401" y="3"/>
                </a:lnTo>
                <a:lnTo>
                  <a:pt x="1439" y="2"/>
                </a:lnTo>
                <a:lnTo>
                  <a:pt x="1477" y="2"/>
                </a:lnTo>
                <a:lnTo>
                  <a:pt x="1514" y="2"/>
                </a:lnTo>
                <a:lnTo>
                  <a:pt x="1552" y="3"/>
                </a:lnTo>
                <a:lnTo>
                  <a:pt x="1590" y="4"/>
                </a:lnTo>
                <a:lnTo>
                  <a:pt x="1628" y="3"/>
                </a:lnTo>
                <a:lnTo>
                  <a:pt x="1666" y="2"/>
                </a:lnTo>
                <a:lnTo>
                  <a:pt x="1704" y="1"/>
                </a:lnTo>
                <a:lnTo>
                  <a:pt x="1742" y="1"/>
                </a:lnTo>
                <a:lnTo>
                  <a:pt x="1780" y="1"/>
                </a:lnTo>
                <a:lnTo>
                  <a:pt x="1817" y="0"/>
                </a:lnTo>
                <a:lnTo>
                  <a:pt x="1855" y="1"/>
                </a:lnTo>
                <a:lnTo>
                  <a:pt x="1893" y="2"/>
                </a:lnTo>
              </a:path>
            </a:pathLst>
          </a:custGeom>
          <a:noFill/>
          <a:ln w="28575" cap="rnd">
            <a:solidFill>
              <a:srgbClr val="B1A0C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36" name="!!year1">
            <a:extLst>
              <a:ext uri="{FF2B5EF4-FFF2-40B4-BE49-F238E27FC236}">
                <a16:creationId xmlns:a16="http://schemas.microsoft.com/office/drawing/2014/main" id="{A29C58CE-9DB2-40F4-B717-2AFD7ED7B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1340" y="4144783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</a:rPr>
              <a:t>1900</a:t>
            </a:r>
            <a:endParaRPr lang="en-US" altLang="en-US" sz="1350" dirty="0"/>
          </a:p>
        </p:txBody>
      </p:sp>
      <p:sp>
        <p:nvSpPr>
          <p:cNvPr id="37" name="!!year2">
            <a:extLst>
              <a:ext uri="{FF2B5EF4-FFF2-40B4-BE49-F238E27FC236}">
                <a16:creationId xmlns:a16="http://schemas.microsoft.com/office/drawing/2014/main" id="{DCE0A29A-707D-41A6-8668-EDCA09ECC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193" y="4144783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</a:rPr>
              <a:t>1950</a:t>
            </a:r>
            <a:endParaRPr lang="en-US" altLang="en-US" sz="1350" dirty="0"/>
          </a:p>
        </p:txBody>
      </p:sp>
      <p:sp>
        <p:nvSpPr>
          <p:cNvPr id="38" name="!!year3">
            <a:extLst>
              <a:ext uri="{FF2B5EF4-FFF2-40B4-BE49-F238E27FC236}">
                <a16:creationId xmlns:a16="http://schemas.microsoft.com/office/drawing/2014/main" id="{0946641D-AC91-4D83-B790-9EE8D7FE7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237" y="4144783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</a:rPr>
              <a:t>2000</a:t>
            </a:r>
            <a:endParaRPr lang="en-US" altLang="en-US" sz="1350" dirty="0"/>
          </a:p>
        </p:txBody>
      </p:sp>
      <p:sp>
        <p:nvSpPr>
          <p:cNvPr id="39" name="!!year4">
            <a:extLst>
              <a:ext uri="{FF2B5EF4-FFF2-40B4-BE49-F238E27FC236}">
                <a16:creationId xmlns:a16="http://schemas.microsoft.com/office/drawing/2014/main" id="{3A086F75-621B-420B-9BD8-6E9EA4A73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090" y="4144783"/>
            <a:ext cx="30136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>
                <a:solidFill>
                  <a:srgbClr val="000000"/>
                </a:solidFill>
              </a:rPr>
              <a:t>2050</a:t>
            </a:r>
            <a:endParaRPr lang="en-US" altLang="en-US" sz="135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043821-B33E-4966-A2C0-18F35BF2212A}"/>
              </a:ext>
            </a:extLst>
          </p:cNvPr>
          <p:cNvSpPr txBox="1"/>
          <p:nvPr/>
        </p:nvSpPr>
        <p:spPr>
          <a:xfrm>
            <a:off x="7132794" y="2112501"/>
            <a:ext cx="1504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5EFF7C8-88DB-42C2-8FF5-04A5C8AA4662}"/>
              </a:ext>
            </a:extLst>
          </p:cNvPr>
          <p:cNvSpPr txBox="1"/>
          <p:nvPr/>
        </p:nvSpPr>
        <p:spPr>
          <a:xfrm>
            <a:off x="7132794" y="2893898"/>
            <a:ext cx="1504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Coal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63F4026-7AB4-4ABA-BF09-AEA090316D1F}"/>
              </a:ext>
            </a:extLst>
          </p:cNvPr>
          <p:cNvSpPr txBox="1"/>
          <p:nvPr/>
        </p:nvSpPr>
        <p:spPr>
          <a:xfrm>
            <a:off x="7132794" y="3599273"/>
            <a:ext cx="1504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Natural gas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02A18A-6328-4533-931F-CC86A63EF134}"/>
              </a:ext>
            </a:extLst>
          </p:cNvPr>
          <p:cNvCxnSpPr>
            <a:cxnSpLocks/>
          </p:cNvCxnSpPr>
          <p:nvPr/>
        </p:nvCxnSpPr>
        <p:spPr>
          <a:xfrm>
            <a:off x="6807994" y="1264047"/>
            <a:ext cx="0" cy="2791772"/>
          </a:xfrm>
          <a:prstGeom prst="line">
            <a:avLst/>
          </a:prstGeom>
          <a:ln w="19050">
            <a:solidFill>
              <a:srgbClr val="DDD9C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66">
            <a:extLst>
              <a:ext uri="{FF2B5EF4-FFF2-40B4-BE49-F238E27FC236}">
                <a16:creationId xmlns:a16="http://schemas.microsoft.com/office/drawing/2014/main" id="{2196E2EE-F543-4208-969F-562F585ED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267" y="1320899"/>
            <a:ext cx="709011" cy="229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6750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defTabSz="685800"/>
            <a:r>
              <a:rPr lang="en-US" altLang="en-US" sz="1050" dirty="0"/>
              <a:t>Historical</a:t>
            </a:r>
          </a:p>
        </p:txBody>
      </p:sp>
      <p:sp>
        <p:nvSpPr>
          <p:cNvPr id="43" name="Rectangle 66">
            <a:extLst>
              <a:ext uri="{FF2B5EF4-FFF2-40B4-BE49-F238E27FC236}">
                <a16:creationId xmlns:a16="http://schemas.microsoft.com/office/drawing/2014/main" id="{D3D76A01-5BC9-47ED-9487-9876F4556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462" y="1320899"/>
            <a:ext cx="709011" cy="229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6750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lang="en-US" altLang="en-US" sz="1050" dirty="0"/>
              <a:t>Projected</a:t>
            </a:r>
          </a:p>
        </p:txBody>
      </p:sp>
    </p:spTree>
    <p:extLst>
      <p:ext uri="{BB962C8B-B14F-4D97-AF65-F5344CB8AC3E}">
        <p14:creationId xmlns:p14="http://schemas.microsoft.com/office/powerpoint/2010/main" val="3407423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1BF7DA-712F-284A-AEA1-6A8EC7E6A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The world is not investing enough in energy. Fossil fuel investment is geared to stagnant or falling demand, while clean energy investment is not rising fast enough.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AFE27D-7C8B-4A18-BB4D-D054A530B6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4625" y="166794"/>
            <a:ext cx="8140700" cy="555728"/>
          </a:xfrm>
        </p:spPr>
        <p:txBody>
          <a:bodyPr/>
          <a:lstStyle/>
          <a:p>
            <a:r>
              <a:rPr lang="en-GB" sz="1800" dirty="0"/>
              <a:t>Synchronise scale-up of clean technologies with scale-down of fossil fuels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F07454-6C6A-4234-964D-48C143769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964" y="938491"/>
            <a:ext cx="7126071" cy="3281125"/>
          </a:xfrm>
          <a:prstGeom prst="rect">
            <a:avLst/>
          </a:prstGeom>
        </p:spPr>
      </p:pic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695C34C9-0118-4CF3-9EC1-639660FA10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0825" y="604925"/>
            <a:ext cx="8642350" cy="284370"/>
          </a:xfrm>
        </p:spPr>
        <p:txBody>
          <a:bodyPr/>
          <a:lstStyle/>
          <a:p>
            <a:r>
              <a:rPr lang="en-GB" dirty="0"/>
              <a:t>Annual average investment in fossil fuel supply, clean power, infrastructure, end-uses and low-emissions fuels by scenario</a:t>
            </a:r>
          </a:p>
        </p:txBody>
      </p:sp>
    </p:spTree>
    <p:extLst>
      <p:ext uri="{BB962C8B-B14F-4D97-AF65-F5344CB8AC3E}">
        <p14:creationId xmlns:p14="http://schemas.microsoft.com/office/powerpoint/2010/main" val="364153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1BF7DA-712F-284A-AEA1-6A8EC7E6A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Electricity generation from unabated fossil fuels peak by 2030, as low-emissions sources</a:t>
            </a:r>
          </a:p>
          <a:p>
            <a:r>
              <a:rPr lang="en-GB" dirty="0"/>
              <a:t>ramp up and renewables dominate electricity supply in all scenarios by 2050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AFE27D-7C8B-4A18-BB4D-D054A530B6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5" y="1"/>
            <a:ext cx="8067787" cy="555728"/>
          </a:xfrm>
        </p:spPr>
        <p:txBody>
          <a:bodyPr/>
          <a:lstStyle/>
          <a:p>
            <a:r>
              <a:rPr lang="en-GB" sz="1800" dirty="0"/>
              <a:t>Global electricity generation by source and scenario,</a:t>
            </a:r>
          </a:p>
          <a:p>
            <a:r>
              <a:rPr lang="en-GB" sz="1800" dirty="0"/>
              <a:t>2010-2050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2F7E873-FAD3-4B8D-84E5-4C4CDCC22B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881" y="1115290"/>
            <a:ext cx="6388237" cy="291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6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1BF7DA-712F-284A-AEA1-6A8EC7E6A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Flexibility needs rise in all scenarios and vary substantially by country; a broad range of</a:t>
            </a:r>
          </a:p>
          <a:p>
            <a:r>
              <a:rPr lang="en-GB" dirty="0"/>
              <a:t>technologies and approaches is required to ensure electricity security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AFE27D-7C8B-4A18-BB4D-D054A530B6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5" y="120961"/>
            <a:ext cx="7993289" cy="434767"/>
          </a:xfrm>
        </p:spPr>
        <p:txBody>
          <a:bodyPr/>
          <a:lstStyle/>
          <a:p>
            <a:r>
              <a:rPr lang="en-GB" dirty="0"/>
              <a:t>Flexibility needs and supply by region and scenario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39A1F08-A2E5-4E1A-BB39-292F5D908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968" y="1005215"/>
            <a:ext cx="6744064" cy="3133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1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01BF7DA-712F-284A-AEA1-6A8EC7E6A9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Critical mineral demand for clean energy technologies quadruples already by 2050</a:t>
            </a:r>
          </a:p>
          <a:p>
            <a:r>
              <a:rPr lang="en-GB" dirty="0"/>
              <a:t>in the NZE Scenario, with particularly high growth for EV-related minerals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AFE27D-7C8B-4A18-BB4D-D054A530B66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50825" y="1"/>
            <a:ext cx="7993289" cy="555728"/>
          </a:xfrm>
        </p:spPr>
        <p:txBody>
          <a:bodyPr/>
          <a:lstStyle/>
          <a:p>
            <a:r>
              <a:rPr lang="en-GB" dirty="0"/>
              <a:t>Critical mineral demand by weight and value for clean energy</a:t>
            </a:r>
          </a:p>
          <a:p>
            <a:r>
              <a:rPr lang="en-GB" dirty="0"/>
              <a:t>technologies by scenario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0303F40-85F7-4EBF-817F-80B588A08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575" y="972961"/>
            <a:ext cx="6794850" cy="3197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463025"/>
      </p:ext>
    </p:extLst>
  </p:cSld>
  <p:clrMapOvr>
    <a:masterClrMapping/>
  </p:clrMapOvr>
</p:sld>
</file>

<file path=ppt/theme/theme1.xml><?xml version="1.0" encoding="utf-8"?>
<a:theme xmlns:a="http://schemas.openxmlformats.org/drawingml/2006/main" name="IEA Powerpoint Template">
  <a:themeElements>
    <a:clrScheme name="IEA colour scheme">
      <a:dk1>
        <a:srgbClr val="000000"/>
      </a:dk1>
      <a:lt1>
        <a:srgbClr val="FFFFFF"/>
      </a:lt1>
      <a:dk2>
        <a:srgbClr val="0044FE"/>
      </a:dk2>
      <a:lt2>
        <a:srgbClr val="FFFFFF"/>
      </a:lt2>
      <a:accent1>
        <a:srgbClr val="48D3FE"/>
      </a:accent1>
      <a:accent2>
        <a:srgbClr val="3D7AD2"/>
      </a:accent2>
      <a:accent3>
        <a:srgbClr val="67F393"/>
      </a:accent3>
      <a:accent4>
        <a:srgbClr val="00ADA0"/>
      </a:accent4>
      <a:accent5>
        <a:srgbClr val="FDD324"/>
      </a:accent5>
      <a:accent6>
        <a:srgbClr val="F0A800"/>
      </a:accent6>
      <a:hlink>
        <a:srgbClr val="0044FE"/>
      </a:hlink>
      <a:folHlink>
        <a:srgbClr val="0044F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>
            <a:lumMod val="95000"/>
          </a:schemeClr>
        </a:solidFill>
        <a:ln>
          <a:noFill/>
        </a:ln>
      </a:spPr>
      <a:bodyPr rtlCol="0" anchor="ctr"/>
      <a:lstStyle>
        <a:defPPr algn="ctr">
          <a:defRPr sz="1200">
            <a:latin typeface="Segoe UI" panose="020B0502040204020203" pitchFamily="34" charset="0"/>
            <a:cs typeface="Segoe UI" panose="020B05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E2EB58B0-73AB-5F46-B6C1-3E75B7F95E95}" vid="{B26B5B3E-723C-6F42-8A22-7C186ACDAB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IEA Presentation template 2022</Template>
  <TotalTime>0</TotalTime>
  <Words>662</Words>
  <Application>Microsoft Office PowerPoint</Application>
  <PresentationFormat>On-screen Show (16:9)</PresentationFormat>
  <Paragraphs>132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Graphik</vt:lpstr>
      <vt:lpstr>inherit</vt:lpstr>
      <vt:lpstr>MiloTE</vt:lpstr>
      <vt:lpstr>Arial</vt:lpstr>
      <vt:lpstr>Calibri</vt:lpstr>
      <vt:lpstr>Segoe UI</vt:lpstr>
      <vt:lpstr>IEA Powerpoint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GREENFIELD Carl, IEA/STO/ETP/CCUS</dc:creator>
  <cp:lastModifiedBy>GREENFIELD Carl, IEA/STO/ETP/CCUS</cp:lastModifiedBy>
  <cp:revision>64</cp:revision>
  <cp:lastPrinted>2017-08-30T14:17:09Z</cp:lastPrinted>
  <dcterms:created xsi:type="dcterms:W3CDTF">2022-11-07T12:16:52Z</dcterms:created>
  <dcterms:modified xsi:type="dcterms:W3CDTF">2022-11-22T17:05:44Z</dcterms:modified>
</cp:coreProperties>
</file>