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7"/>
  </p:notesMasterIdLst>
  <p:handoutMasterIdLst>
    <p:handoutMasterId r:id="rId8"/>
  </p:handoutMasterIdLst>
  <p:sldIdLst>
    <p:sldId id="258" r:id="rId2"/>
    <p:sldId id="261" r:id="rId3"/>
    <p:sldId id="273" r:id="rId4"/>
    <p:sldId id="274" r:id="rId5"/>
    <p:sldId id="275" r:id="rId6"/>
  </p:sldIdLst>
  <p:sldSz cx="12192000" cy="6858000"/>
  <p:notesSz cx="7099300" cy="10234613"/>
  <p:defaultTextStyle>
    <a:defPPr>
      <a:defRPr lang="nn-NO"/>
    </a:defPPr>
    <a:lvl1pPr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3657265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4266808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4876353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4F19"/>
    <a:srgbClr val="BE4F19"/>
    <a:srgbClr val="C86329"/>
    <a:srgbClr val="AD4919"/>
    <a:srgbClr val="FFFFFF"/>
    <a:srgbClr val="E0E1DD"/>
    <a:srgbClr val="EDEDED"/>
    <a:srgbClr val="F2F3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Objects="1">
      <p:cViewPr varScale="1">
        <p:scale>
          <a:sx n="97" d="100"/>
          <a:sy n="97" d="100"/>
        </p:scale>
        <p:origin x="68" y="12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98" d="100"/>
          <a:sy n="98" d="100"/>
        </p:scale>
        <p:origin x="-3516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oljedirektoratet-my.sharepoint.com/personal/arne_bjoroen_npd_no/Documents/Dokumenter/Prod%20tall/Januar-22/Prod_data_pressemelding-202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https://oljedirektoratet-my.sharepoint.com/personal/arne_bjoroen_npd_no/Documents/Dokumenter/Prod%20tall/Januar-22/Prod_data_pressemelding-202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https://oljedirektoratet-my.sharepoint.com/personal/arne_bjoroen_npd_no/Documents/Dokumenter/Prod%20tall/Januar-22/Prod_data_pressemelding-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27746635226846"/>
          <c:y val="0.1282724580426598"/>
          <c:w val="0.86386982778119115"/>
          <c:h val="0.691598648126837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'produksjonsdata-Sm3'!$A$49</c:f>
              <c:strCache>
                <c:ptCount val="1"/>
                <c:pt idx="0">
                  <c:v>Daglig produksjon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7A09-423E-894D-F0DC15451086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7A09-423E-894D-F0DC15451086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7A09-423E-894D-F0DC15451086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7A09-423E-894D-F0DC15451086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7A09-423E-894D-F0DC15451086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7A09-423E-894D-F0DC15451086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7A09-423E-894D-F0DC15451086}"/>
              </c:ext>
            </c:extLst>
          </c:dPt>
          <c:dPt>
            <c:idx val="7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7A09-423E-894D-F0DC15451086}"/>
              </c:ext>
            </c:extLst>
          </c:dPt>
          <c:dPt>
            <c:idx val="8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1-7A09-423E-894D-F0DC15451086}"/>
              </c:ext>
            </c:extLst>
          </c:dPt>
          <c:dPt>
            <c:idx val="9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3-7A09-423E-894D-F0DC15451086}"/>
              </c:ext>
            </c:extLst>
          </c:dPt>
          <c:dPt>
            <c:idx val="1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5-7A09-423E-894D-F0DC15451086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7A09-423E-894D-F0DC15451086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1.8129403225806453</c:v>
                </c:pt>
                <c:pt idx="8">
                  <c:v>1.7792313333333334</c:v>
                </c:pt>
                <c:pt idx="9">
                  <c:v>1.818215806451613</c:v>
                </c:pt>
                <c:pt idx="10">
                  <c:v>1.7318466666666665</c:v>
                </c:pt>
                <c:pt idx="11">
                  <c:v>1.8407380645161289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7A09-423E-894D-F0DC154510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622478784"/>
        <c:axId val="622482704"/>
      </c:barChart>
      <c:lineChart>
        <c:grouping val="standard"/>
        <c:varyColors val="0"/>
        <c:ser>
          <c:idx val="0"/>
          <c:order val="1"/>
          <c:tx>
            <c:strRef>
              <c:f>'produksjonsdata-Sm3'!$A$51</c:f>
              <c:strCache>
                <c:ptCount val="1"/>
                <c:pt idx="0">
                  <c:v>Prognose </c:v>
                </c:pt>
              </c:strCache>
            </c:strRef>
          </c:tx>
          <c:spPr>
            <a:ln w="66675">
              <a:noFill/>
              <a:prstDash val="sysDot"/>
            </a:ln>
            <a:effectLst>
              <a:outerShdw sx="1000" sy="1000" algn="tl" rotWithShape="0">
                <a:prstClr val="black"/>
              </a:outerShdw>
            </a:effectLst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>
                <a:outerShdw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dag'!$C$20:$C$31</c:f>
              <c:numCache>
                <c:formatCode>0.000</c:formatCode>
                <c:ptCount val="12"/>
                <c:pt idx="0">
                  <c:v>1.8041377252428146</c:v>
                </c:pt>
                <c:pt idx="1">
                  <c:v>1.7853115606162251</c:v>
                </c:pt>
                <c:pt idx="2">
                  <c:v>1.7847148153634538</c:v>
                </c:pt>
                <c:pt idx="3">
                  <c:v>1.6712998914179638</c:v>
                </c:pt>
                <c:pt idx="4">
                  <c:v>1.5910816836840289</c:v>
                </c:pt>
                <c:pt idx="5">
                  <c:v>1.7364778745751708</c:v>
                </c:pt>
                <c:pt idx="6">
                  <c:v>1.7522631306133101</c:v>
                </c:pt>
                <c:pt idx="7">
                  <c:v>1.7602852324990865</c:v>
                </c:pt>
                <c:pt idx="8">
                  <c:v>1.753439045452537</c:v>
                </c:pt>
                <c:pt idx="9">
                  <c:v>1.7657813852501556</c:v>
                </c:pt>
                <c:pt idx="10">
                  <c:v>1.8206639959817976</c:v>
                </c:pt>
                <c:pt idx="11">
                  <c:v>1.8454685765393857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7A09-423E-894D-F0DC15451086}"/>
            </c:ext>
          </c:extLst>
        </c:ser>
        <c:ser>
          <c:idx val="2"/>
          <c:order val="2"/>
          <c:tx>
            <c:strRef>
              <c:f>'produksjonsdata-Sm3'!$A$53</c:f>
              <c:strCache>
                <c:ptCount val="1"/>
                <c:pt idx="0">
                  <c:v>Daglig produksjon 2020</c:v>
                </c:pt>
              </c:strCache>
            </c:strRef>
          </c:tx>
          <c:spPr>
            <a:ln w="66675">
              <a:noFill/>
              <a:prstDash val="solid"/>
            </a:ln>
            <a:effectLst>
              <a:outerShdw blurRad="50800" dist="38100" dir="2700000" sx="1000" sy="1000" algn="tl" rotWithShape="0">
                <a:prstClr val="black"/>
              </a:outerShdw>
            </a:effectLst>
          </c:spPr>
          <c:marker>
            <c:symbol val="circle"/>
            <c:size val="8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>
                <a:outerShdw blurRad="50800" dist="38100" dir="2700000"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dag'!$D$8:$D$20</c:f>
              <c:numCache>
                <c:formatCode>0.000</c:formatCode>
                <c:ptCount val="13"/>
                <c:pt idx="0">
                  <c:v>1.6536612903225807</c:v>
                </c:pt>
                <c:pt idx="1">
                  <c:v>1.7605493103448278</c:v>
                </c:pt>
                <c:pt idx="2">
                  <c:v>1.7074306451612902</c:v>
                </c:pt>
                <c:pt idx="3">
                  <c:v>1.7614096666666665</c:v>
                </c:pt>
                <c:pt idx="4">
                  <c:v>1.7534896774193547</c:v>
                </c:pt>
                <c:pt idx="5">
                  <c:v>1.542937</c:v>
                </c:pt>
                <c:pt idx="6">
                  <c:v>1.7453735483870969</c:v>
                </c:pt>
                <c:pt idx="7">
                  <c:v>1.7248803225806451</c:v>
                </c:pt>
                <c:pt idx="8">
                  <c:v>1.4848593333333333</c:v>
                </c:pt>
                <c:pt idx="9">
                  <c:v>1.6151096774193547</c:v>
                </c:pt>
                <c:pt idx="10">
                  <c:v>1.7318466666666665</c:v>
                </c:pt>
                <c:pt idx="11">
                  <c:v>1.8143606451612906</c:v>
                </c:pt>
                <c:pt idx="12">
                  <c:v>1.8023893548387095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7A09-423E-894D-F0DC154510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78784"/>
        <c:axId val="622482704"/>
      </c:lineChart>
      <c:dateAx>
        <c:axId val="622478784"/>
        <c:scaling>
          <c:orientation val="minMax"/>
        </c:scaling>
        <c:delete val="0"/>
        <c:axPos val="b"/>
        <c:numFmt formatCode="mmm" sourceLinked="0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nb-NO"/>
          </a:p>
        </c:txPr>
        <c:crossAx val="622482704"/>
        <c:crosses val="autoZero"/>
        <c:auto val="1"/>
        <c:lblOffset val="100"/>
        <c:baseTimeUnit val="months"/>
      </c:dateAx>
      <c:valAx>
        <c:axId val="62248270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200"/>
                  <a:t>Mill. fat/dag </a:t>
                </a:r>
              </a:p>
            </c:rich>
          </c:tx>
          <c:layout>
            <c:manualLayout>
              <c:xMode val="edge"/>
              <c:yMode val="edge"/>
              <c:x val="1.7739231153141338E-2"/>
              <c:y val="7.1391118245941923E-2"/>
            </c:manualLayout>
          </c:layout>
          <c:overlay val="0"/>
        </c:title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 i="0" baseline="0"/>
            </a:pPr>
            <a:endParaRPr lang="nb-NO"/>
          </a:p>
        </c:txPr>
        <c:crossAx val="622478784"/>
        <c:crosses val="autoZero"/>
        <c:crossBetween val="between"/>
        <c:minorUnit val="0.5"/>
      </c:valAx>
      <c:spPr>
        <a:noFill/>
        <a:ln w="12700" cmpd="sng">
          <a:solidFill>
            <a:schemeClr val="tx1"/>
          </a:solidFill>
        </a:ln>
      </c:spPr>
    </c:plotArea>
    <c:legend>
      <c:legendPos val="b"/>
      <c:legendEntry>
        <c:idx val="0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1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2"/>
        <c:txPr>
          <a:bodyPr/>
          <a:lstStyle/>
          <a:p>
            <a:pPr>
              <a:defRPr sz="1400" b="1"/>
            </a:pPr>
            <a:endParaRPr lang="nb-NO"/>
          </a:p>
        </c:txPr>
      </c:legendEntry>
      <c:layout>
        <c:manualLayout>
          <c:xMode val="edge"/>
          <c:yMode val="edge"/>
          <c:x val="0.20790615291303224"/>
          <c:y val="0.92192760981305255"/>
          <c:w val="0.58418758672855309"/>
          <c:h val="4.8466654333719744E-2"/>
        </c:manualLayout>
      </c:layout>
      <c:overlay val="0"/>
      <c:spPr>
        <a:solidFill>
          <a:schemeClr val="bg1"/>
        </a:solidFill>
        <a:ln>
          <a:noFill/>
        </a:ln>
        <a:effectLst>
          <a:outerShdw sx="1000" sy="1000" algn="tl" rotWithShape="0">
            <a:prstClr val="black"/>
          </a:outerShdw>
        </a:effectLst>
      </c:spPr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583602836977425E-2"/>
          <c:y val="0.10130063711881192"/>
          <c:w val="0.91573561020921768"/>
          <c:h val="0.7257801186327478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'produksjonsdata-Sm3'!$C$5:$D$5</c:f>
              <c:strCache>
                <c:ptCount val="1"/>
                <c:pt idx="0">
                  <c:v>Olje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6FE1-42D9-BA6B-05B059BD5632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6FE1-42D9-BA6B-05B059BD5632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6FE1-42D9-BA6B-05B059BD5632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6FE1-42D9-BA6B-05B059BD5632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6FE1-42D9-BA6B-05B059BD5632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6FE1-42D9-BA6B-05B059BD5632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6FE1-42D9-BA6B-05B059BD5632}"/>
              </c:ext>
            </c:extLst>
          </c:dPt>
          <c:dPt>
            <c:idx val="7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6FE1-42D9-BA6B-05B059BD5632}"/>
              </c:ext>
            </c:extLst>
          </c:dPt>
          <c:dPt>
            <c:idx val="8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1-6FE1-42D9-BA6B-05B059BD5632}"/>
              </c:ext>
            </c:extLst>
          </c:dPt>
          <c:dPt>
            <c:idx val="9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3-6FE1-42D9-BA6B-05B059BD5632}"/>
              </c:ext>
            </c:extLst>
          </c:dPt>
          <c:dPt>
            <c:idx val="1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5-6FE1-42D9-BA6B-05B059BD5632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6FE1-42D9-BA6B-05B059BD5632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1.8129403225806453</c:v>
                </c:pt>
                <c:pt idx="8">
                  <c:v>1.7792313333333334</c:v>
                </c:pt>
                <c:pt idx="9">
                  <c:v>1.818215806451613</c:v>
                </c:pt>
                <c:pt idx="10">
                  <c:v>1.7318466666666665</c:v>
                </c:pt>
                <c:pt idx="11">
                  <c:v>1.8407380645161289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6FE1-42D9-BA6B-05B059BD5632}"/>
            </c:ext>
          </c:extLst>
        </c:ser>
        <c:ser>
          <c:idx val="1"/>
          <c:order val="1"/>
          <c:tx>
            <c:strRef>
              <c:f>'produksjonsdata-Sm3'!$E$5</c:f>
              <c:strCache>
                <c:ptCount val="1"/>
                <c:pt idx="0">
                  <c:v>Kondensat</c:v>
                </c:pt>
              </c:strCache>
            </c:strRef>
          </c:tx>
          <c:spPr>
            <a:pattFill prst="smCheck">
              <a:fgClr>
                <a:srgbClr val="FF00FF"/>
              </a:fgClr>
              <a:bgClr>
                <a:schemeClr val="bg1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dag'!$E$20:$E$31</c:f>
              <c:numCache>
                <c:formatCode>0.000</c:formatCode>
                <c:ptCount val="12"/>
                <c:pt idx="0">
                  <c:v>1.2579999999999999E-2</c:v>
                </c:pt>
                <c:pt idx="1">
                  <c:v>1.3253928571428571E-2</c:v>
                </c:pt>
                <c:pt idx="2">
                  <c:v>1.2174193548387098E-2</c:v>
                </c:pt>
                <c:pt idx="3">
                  <c:v>1.2580000000000001E-2</c:v>
                </c:pt>
                <c:pt idx="4">
                  <c:v>1.2985806451612904E-2</c:v>
                </c:pt>
                <c:pt idx="5">
                  <c:v>1.2370333333333334E-2</c:v>
                </c:pt>
                <c:pt idx="6">
                  <c:v>1.2782903225806452E-2</c:v>
                </c:pt>
                <c:pt idx="7">
                  <c:v>1.2174193548387098E-2</c:v>
                </c:pt>
                <c:pt idx="8">
                  <c:v>1.0483333333333334E-2</c:v>
                </c:pt>
                <c:pt idx="9">
                  <c:v>1.1159677419354839E-2</c:v>
                </c:pt>
                <c:pt idx="10">
                  <c:v>1.2580000000000001E-2</c:v>
                </c:pt>
                <c:pt idx="11">
                  <c:v>9.1306451612903211E-3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6FE1-42D9-BA6B-05B059BD5632}"/>
            </c:ext>
          </c:extLst>
        </c:ser>
        <c:ser>
          <c:idx val="2"/>
          <c:order val="2"/>
          <c:tx>
            <c:strRef>
              <c:f>'produksjonsdata-Sm3'!$F$5</c:f>
              <c:strCache>
                <c:ptCount val="1"/>
                <c:pt idx="0">
                  <c:v>NGL</c:v>
                </c:pt>
              </c:strCache>
            </c:strRef>
          </c:tx>
          <c:spPr>
            <a:pattFill prst="wdUpDiag">
              <a:fgClr>
                <a:srgbClr val="FFFF00"/>
              </a:fgClr>
              <a:bgClr>
                <a:srgbClr val="002060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dag'!$F$20:$F$31</c:f>
              <c:numCache>
                <c:formatCode>0.000</c:formatCode>
                <c:ptCount val="12"/>
                <c:pt idx="0">
                  <c:v>0.30678967741935481</c:v>
                </c:pt>
                <c:pt idx="1">
                  <c:v>0.29855035714285716</c:v>
                </c:pt>
                <c:pt idx="2">
                  <c:v>0.30476064516129031</c:v>
                </c:pt>
                <c:pt idx="3">
                  <c:v>0.26711533333333332</c:v>
                </c:pt>
                <c:pt idx="4">
                  <c:v>0.17104741935483869</c:v>
                </c:pt>
                <c:pt idx="5">
                  <c:v>0.16333033333333333</c:v>
                </c:pt>
                <c:pt idx="6">
                  <c:v>0.26864387096774195</c:v>
                </c:pt>
                <c:pt idx="7">
                  <c:v>0.26620903225806453</c:v>
                </c:pt>
                <c:pt idx="8">
                  <c:v>0.24593899999999999</c:v>
                </c:pt>
                <c:pt idx="9">
                  <c:v>0.23577354838709674</c:v>
                </c:pt>
                <c:pt idx="10">
                  <c:v>0.22790766666666668</c:v>
                </c:pt>
                <c:pt idx="11">
                  <c:v>0.25768709677419355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6FE1-42D9-BA6B-05B059BD56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2485448"/>
        <c:axId val="622485840"/>
      </c:barChart>
      <c:lineChart>
        <c:grouping val="standard"/>
        <c:varyColors val="0"/>
        <c:ser>
          <c:idx val="4"/>
          <c:order val="3"/>
          <c:tx>
            <c:strRef>
              <c:f>'produksjonsdata-Sm3'!$A$51</c:f>
              <c:strCache>
                <c:ptCount val="1"/>
                <c:pt idx="0">
                  <c:v>Prognose </c:v>
                </c:pt>
              </c:strCache>
            </c:strRef>
          </c:tx>
          <c:spPr>
            <a:ln>
              <a:noFill/>
              <a:prstDash val="sysDash"/>
            </a:ln>
          </c:spPr>
          <c:marker>
            <c:symbol val="diamond"/>
            <c:size val="10"/>
            <c:spPr>
              <a:solidFill>
                <a:srgbClr val="C00000"/>
              </a:solidFill>
              <a:ln>
                <a:solidFill>
                  <a:srgbClr val="8064A2">
                    <a:shade val="95000"/>
                    <a:satMod val="105000"/>
                  </a:srgbClr>
                </a:solidFill>
              </a:ln>
            </c:spPr>
          </c:marker>
          <c:val>
            <c:numRef>
              <c:f>'produksjonsdata-per dag'!$M$20:$M$31</c:f>
              <c:numCache>
                <c:formatCode>0.000</c:formatCode>
                <c:ptCount val="12"/>
                <c:pt idx="0">
                  <c:v>2.1172412390909985</c:v>
                </c:pt>
                <c:pt idx="1">
                  <c:v>2.0973318528367857</c:v>
                </c:pt>
                <c:pt idx="2">
                  <c:v>2.092161881197764</c:v>
                </c:pt>
                <c:pt idx="3">
                  <c:v>1.945205331934758</c:v>
                </c:pt>
                <c:pt idx="4">
                  <c:v>1.8071001165709879</c:v>
                </c:pt>
                <c:pt idx="5">
                  <c:v>2.0095590942074781</c:v>
                </c:pt>
                <c:pt idx="6">
                  <c:v>2.0564599657327061</c:v>
                </c:pt>
                <c:pt idx="7">
                  <c:v>2.0558696269457446</c:v>
                </c:pt>
                <c:pt idx="8">
                  <c:v>2.0399175877083113</c:v>
                </c:pt>
                <c:pt idx="9">
                  <c:v>2.0853290288738835</c:v>
                </c:pt>
                <c:pt idx="10">
                  <c:v>2.1418781357712691</c:v>
                </c:pt>
                <c:pt idx="11">
                  <c:v>2.1724895524300263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6FE1-42D9-BA6B-05B059BD5632}"/>
            </c:ext>
          </c:extLst>
        </c:ser>
        <c:ser>
          <c:idx val="3"/>
          <c:order val="4"/>
          <c:tx>
            <c:strRef>
              <c:f>'produksjonsdata-Sm3'!$A$53</c:f>
              <c:strCache>
                <c:ptCount val="1"/>
                <c:pt idx="0">
                  <c:v>Daglig produksjon 2020</c:v>
                </c:pt>
              </c:strCache>
            </c:strRef>
          </c:tx>
          <c:spPr>
            <a:ln>
              <a:noFill/>
            </a:ln>
            <a:effectLst/>
          </c:spPr>
          <c:marker>
            <c:symbol val="circle"/>
            <c:size val="9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val>
            <c:numRef>
              <c:f>'produksjonsdata-per dag'!$G$8:$G$19</c:f>
              <c:numCache>
                <c:formatCode>0.000</c:formatCode>
                <c:ptCount val="12"/>
                <c:pt idx="0">
                  <c:v>1.9772919354838707</c:v>
                </c:pt>
                <c:pt idx="1">
                  <c:v>2.1015106896551723</c:v>
                </c:pt>
                <c:pt idx="2">
                  <c:v>2.0574387096774189</c:v>
                </c:pt>
                <c:pt idx="3">
                  <c:v>2.0920540000000001</c:v>
                </c:pt>
                <c:pt idx="4">
                  <c:v>2.0363367741935483</c:v>
                </c:pt>
                <c:pt idx="5">
                  <c:v>1.8572273333333336</c:v>
                </c:pt>
                <c:pt idx="6">
                  <c:v>2.0683954838709675</c:v>
                </c:pt>
                <c:pt idx="7">
                  <c:v>2.0215248387096771</c:v>
                </c:pt>
                <c:pt idx="8">
                  <c:v>1.770635</c:v>
                </c:pt>
                <c:pt idx="9">
                  <c:v>1.8780722580645162</c:v>
                </c:pt>
                <c:pt idx="10">
                  <c:v>2.0308313333333334</c:v>
                </c:pt>
                <c:pt idx="11">
                  <c:v>2.1288606451612906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6FE1-42D9-BA6B-05B059BD56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85448"/>
        <c:axId val="622485840"/>
      </c:lineChart>
      <c:dateAx>
        <c:axId val="622485448"/>
        <c:scaling>
          <c:orientation val="minMax"/>
        </c:scaling>
        <c:delete val="0"/>
        <c:axPos val="b"/>
        <c:numFmt formatCode="mmm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622485840"/>
        <c:crosses val="autoZero"/>
        <c:auto val="1"/>
        <c:lblOffset val="100"/>
        <c:baseTimeUnit val="months"/>
      </c:dateAx>
      <c:valAx>
        <c:axId val="62248584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/>
            </a:pPr>
            <a:endParaRPr lang="nb-NO"/>
          </a:p>
        </c:txPr>
        <c:crossAx val="622485448"/>
        <c:crosses val="autoZero"/>
        <c:crossBetween val="between"/>
        <c:minorUnit val="0.5"/>
      </c:valAx>
      <c:spPr>
        <a:ln w="12700">
          <a:solidFill>
            <a:schemeClr val="tx1"/>
          </a:solidFill>
        </a:ln>
      </c:spPr>
    </c:plotArea>
    <c:legend>
      <c:legendPos val="b"/>
      <c:overlay val="0"/>
      <c:spPr>
        <a:solidFill>
          <a:sysClr val="window" lastClr="FFFFFF"/>
        </a:solidFill>
        <a:ln>
          <a:noFill/>
        </a:ln>
        <a:effectLst>
          <a:outerShdw dist="38100" sx="1000" sy="1000" algn="tl" rotWithShape="0">
            <a:sysClr val="window" lastClr="FFFFFF">
              <a:lumMod val="50000"/>
            </a:sysClr>
          </a:outerShdw>
        </a:effectLst>
      </c:spPr>
      <c:txPr>
        <a:bodyPr/>
        <a:lstStyle/>
        <a:p>
          <a:pPr>
            <a:defRPr sz="1400" b="1" i="0" baseline="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81783059526359"/>
          <c:y val="0.12314129453759909"/>
          <c:w val="0.87866853765973063"/>
          <c:h val="0.726739839722554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'produksjonsdata-Sm3'!$A$49</c:f>
              <c:strCache>
                <c:ptCount val="1"/>
                <c:pt idx="0">
                  <c:v>Daglig produksjon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5ECF-4FF1-AADB-83012D901BC7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5ECF-4FF1-AADB-83012D901BC7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5ECF-4FF1-AADB-83012D901BC7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5ECF-4FF1-AADB-83012D901BC7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5ECF-4FF1-AADB-83012D901BC7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5ECF-4FF1-AADB-83012D901BC7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D-5ECF-4FF1-AADB-83012D901BC7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F-5ECF-4FF1-AADB-83012D901BC7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1-5ECF-4FF1-AADB-83012D901BC7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3-5ECF-4FF1-AADB-83012D901BC7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5-5ECF-4FF1-AADB-83012D901BC7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5ECF-4FF1-AADB-83012D901BC7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dag'!$I$20:$I$31</c:f>
              <c:numCache>
                <c:formatCode>0.000</c:formatCode>
                <c:ptCount val="12"/>
                <c:pt idx="0">
                  <c:v>330.22580645161293</c:v>
                </c:pt>
                <c:pt idx="1">
                  <c:v>321.14285714285717</c:v>
                </c:pt>
                <c:pt idx="2">
                  <c:v>318.06451612903226</c:v>
                </c:pt>
                <c:pt idx="3">
                  <c:v>312.73333333333335</c:v>
                </c:pt>
                <c:pt idx="4">
                  <c:v>280.48387096774195</c:v>
                </c:pt>
                <c:pt idx="5">
                  <c:v>261.7</c:v>
                </c:pt>
                <c:pt idx="6">
                  <c:v>310.38709677419354</c:v>
                </c:pt>
                <c:pt idx="7">
                  <c:v>307.83870967741933</c:v>
                </c:pt>
                <c:pt idx="8">
                  <c:v>301.16666666666669</c:v>
                </c:pt>
                <c:pt idx="9">
                  <c:v>344.41935483870969</c:v>
                </c:pt>
                <c:pt idx="10">
                  <c:v>346.33333333333331</c:v>
                </c:pt>
                <c:pt idx="11">
                  <c:v>353.09677419354841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5ECF-4FF1-AADB-83012D901B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-25"/>
        <c:axId val="622488584"/>
        <c:axId val="461184192"/>
      </c:barChart>
      <c:lineChart>
        <c:grouping val="standard"/>
        <c:varyColors val="0"/>
        <c:ser>
          <c:idx val="2"/>
          <c:order val="1"/>
          <c:tx>
            <c:strRef>
              <c:f>'produksjonsdata-Sm3'!$A$61</c:f>
              <c:strCache>
                <c:ptCount val="1"/>
                <c:pt idx="0">
                  <c:v>Prognose 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0"/>
            <c:spPr>
              <a:solidFill>
                <a:srgbClr val="00B050"/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dag'!$H$20:$H$31</c:f>
              <c:numCache>
                <c:formatCode>0.000</c:formatCode>
                <c:ptCount val="12"/>
                <c:pt idx="0">
                  <c:v>321.84045074107485</c:v>
                </c:pt>
                <c:pt idx="1">
                  <c:v>321.16772058727537</c:v>
                </c:pt>
                <c:pt idx="2">
                  <c:v>318.75137413594678</c:v>
                </c:pt>
                <c:pt idx="3">
                  <c:v>275.72011018079098</c:v>
                </c:pt>
                <c:pt idx="4">
                  <c:v>273.81983516002185</c:v>
                </c:pt>
                <c:pt idx="5">
                  <c:v>285.08323469706954</c:v>
                </c:pt>
                <c:pt idx="6">
                  <c:v>316.32614467928187</c:v>
                </c:pt>
                <c:pt idx="7">
                  <c:v>312.55813582692639</c:v>
                </c:pt>
                <c:pt idx="8">
                  <c:v>287.9306111378819</c:v>
                </c:pt>
                <c:pt idx="9">
                  <c:v>331.28439737853716</c:v>
                </c:pt>
                <c:pt idx="10">
                  <c:v>330.72963263961134</c:v>
                </c:pt>
                <c:pt idx="11">
                  <c:v>334.2371780238546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5ECF-4FF1-AADB-83012D901BC7}"/>
            </c:ext>
          </c:extLst>
        </c:ser>
        <c:ser>
          <c:idx val="1"/>
          <c:order val="2"/>
          <c:tx>
            <c:strRef>
              <c:f>'produksjonsdata-Sm3'!$A$53</c:f>
              <c:strCache>
                <c:ptCount val="1"/>
                <c:pt idx="0">
                  <c:v>Daglig produksjon 2020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dag'!$I$8:$I$19</c:f>
              <c:numCache>
                <c:formatCode>0.000</c:formatCode>
                <c:ptCount val="12"/>
                <c:pt idx="0">
                  <c:v>338.12903225806451</c:v>
                </c:pt>
                <c:pt idx="1">
                  <c:v>340.72413793103448</c:v>
                </c:pt>
                <c:pt idx="2">
                  <c:v>345.67741935483872</c:v>
                </c:pt>
                <c:pt idx="3">
                  <c:v>302.83333333333331</c:v>
                </c:pt>
                <c:pt idx="4">
                  <c:v>264.22580645161293</c:v>
                </c:pt>
                <c:pt idx="5">
                  <c:v>279.66666666666669</c:v>
                </c:pt>
                <c:pt idx="6">
                  <c:v>305.70967741935482</c:v>
                </c:pt>
                <c:pt idx="7">
                  <c:v>286.70967741935482</c:v>
                </c:pt>
                <c:pt idx="8">
                  <c:v>277.06666666666666</c:v>
                </c:pt>
                <c:pt idx="9">
                  <c:v>289.35483870967744</c:v>
                </c:pt>
                <c:pt idx="10">
                  <c:v>320.5</c:v>
                </c:pt>
                <c:pt idx="11">
                  <c:v>331.96774193548384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5ECF-4FF1-AADB-83012D901B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88584"/>
        <c:axId val="461184192"/>
      </c:lineChart>
      <c:dateAx>
        <c:axId val="622488584"/>
        <c:scaling>
          <c:orientation val="minMax"/>
        </c:scaling>
        <c:delete val="0"/>
        <c:axPos val="b"/>
        <c:numFmt formatCode="mmm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461184192"/>
        <c:crosses val="autoZero"/>
        <c:auto val="1"/>
        <c:lblOffset val="100"/>
        <c:baseTimeUnit val="months"/>
      </c:dateAx>
      <c:valAx>
        <c:axId val="4611841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622488584"/>
        <c:crosses val="autoZero"/>
        <c:crossBetween val="between"/>
        <c:minorUnit val="0.5"/>
      </c:valAx>
      <c:spPr>
        <a:ln w="12700" cmpd="sng">
          <a:solidFill>
            <a:schemeClr val="tx1"/>
          </a:solidFill>
        </a:ln>
      </c:spPr>
    </c:plotArea>
    <c:legend>
      <c:legendPos val="b"/>
      <c:overlay val="0"/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0.9133</cdr:x>
      <cdr:y>0.32574</cdr:y>
    </cdr:from>
    <cdr:to>
      <cdr:x>0.96005</cdr:x>
      <cdr:y>0.56695</cdr:y>
    </cdr:to>
    <cdr:sp macro="" textlink="">
      <cdr:nvSpPr>
        <cdr:cNvPr id="2" name="TekstSylinder 1"/>
        <cdr:cNvSpPr txBox="1"/>
      </cdr:nvSpPr>
      <cdr:spPr>
        <a:xfrm xmlns:a="http://schemas.openxmlformats.org/drawingml/2006/main" rot="16200000">
          <a:off x="7972628" y="2452004"/>
          <a:ext cx="1442335" cy="4339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/>
            <a:t>Foreløpig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0.04793</cdr:x>
      <cdr:y>0.05238</cdr:y>
    </cdr:from>
    <cdr:to>
      <cdr:x>0.18948</cdr:x>
      <cdr:y>0.09547</cdr:y>
    </cdr:to>
    <cdr:sp macro="" textlink="">
      <cdr:nvSpPr>
        <cdr:cNvPr id="3" name="TekstSylinder 2"/>
        <cdr:cNvSpPr txBox="1"/>
      </cdr:nvSpPr>
      <cdr:spPr>
        <a:xfrm xmlns:a="http://schemas.openxmlformats.org/drawingml/2006/main">
          <a:off x="444419" y="313140"/>
          <a:ext cx="1312511" cy="2576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/>
            <a:t>Mill. fat/dag</a:t>
          </a:r>
        </a:p>
        <a:p xmlns:a="http://schemas.openxmlformats.org/drawingml/2006/main">
          <a:endParaRPr lang="nb-NO" sz="1200" b="1"/>
        </a:p>
      </cdr:txBody>
    </cdr:sp>
  </cdr:relSizeAnchor>
  <cdr:relSizeAnchor xmlns:cdr="http://schemas.openxmlformats.org/drawingml/2006/chartDrawing">
    <cdr:from>
      <cdr:x>0.90591</cdr:x>
      <cdr:y>0.40311</cdr:y>
    </cdr:from>
    <cdr:to>
      <cdr:x>0.94843</cdr:x>
      <cdr:y>0.60837</cdr:y>
    </cdr:to>
    <cdr:sp macro="" textlink="">
      <cdr:nvSpPr>
        <cdr:cNvPr id="4" name="TekstSylinder 3"/>
        <cdr:cNvSpPr txBox="1"/>
      </cdr:nvSpPr>
      <cdr:spPr>
        <a:xfrm xmlns:a="http://schemas.openxmlformats.org/drawingml/2006/main" rot="16200000">
          <a:off x="7305484" y="2629974"/>
          <a:ext cx="1140671" cy="3611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 dirty="0"/>
            <a:t>Foreløpig</a:t>
          </a:r>
        </a:p>
      </cdr:txBody>
    </cdr:sp>
  </cdr:relSizeAnchor>
  <cdr:relSizeAnchor xmlns:cdr="http://schemas.openxmlformats.org/drawingml/2006/chartDrawing">
    <cdr:from>
      <cdr:x>0.00033</cdr:x>
      <cdr:y>0.00051</cdr:y>
    </cdr:from>
    <cdr:to>
      <cdr:x>0.09858</cdr:x>
      <cdr:y>0.15277</cdr:y>
    </cdr:to>
    <cdr:sp macro="" textlink="">
      <cdr:nvSpPr>
        <cdr:cNvPr id="5" name="TekstSylinder 4"/>
        <cdr:cNvSpPr txBox="1"/>
      </cdr:nvSpPr>
      <cdr:spPr>
        <a:xfrm xmlns:a="http://schemas.openxmlformats.org/drawingml/2006/main">
          <a:off x="3049" y="304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nb-NO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0.50012</cdr:x>
      <cdr:y>0.003</cdr:y>
    </cdr:from>
    <cdr:to>
      <cdr:x>0.50503</cdr:x>
      <cdr:y>0.04495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4654644" y="17882"/>
          <a:ext cx="45719" cy="25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nb-NO" sz="1100"/>
        </a:p>
      </cdr:txBody>
    </cdr:sp>
  </cdr:relSizeAnchor>
  <cdr:relSizeAnchor xmlns:cdr="http://schemas.openxmlformats.org/drawingml/2006/chartDrawing">
    <cdr:from>
      <cdr:x>0.04736</cdr:x>
      <cdr:y>0.04679</cdr:y>
    </cdr:from>
    <cdr:to>
      <cdr:x>0.1928</cdr:x>
      <cdr:y>0.10995</cdr:y>
    </cdr:to>
    <cdr:sp macro="" textlink="">
      <cdr:nvSpPr>
        <cdr:cNvPr id="6" name="TekstSylinder 5"/>
        <cdr:cNvSpPr txBox="1"/>
      </cdr:nvSpPr>
      <cdr:spPr>
        <a:xfrm xmlns:a="http://schemas.openxmlformats.org/drawingml/2006/main">
          <a:off x="437871" y="278586"/>
          <a:ext cx="1344662" cy="376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/>
            <a:t>Mill. Sm³/dag</a:t>
          </a:r>
        </a:p>
      </cdr:txBody>
    </cdr:sp>
  </cdr:relSizeAnchor>
  <cdr:relSizeAnchor xmlns:cdr="http://schemas.openxmlformats.org/drawingml/2006/chartDrawing">
    <cdr:from>
      <cdr:x>0.92258</cdr:x>
      <cdr:y>0.38103</cdr:y>
    </cdr:from>
    <cdr:to>
      <cdr:x>0.96318</cdr:x>
      <cdr:y>0.62548</cdr:y>
    </cdr:to>
    <cdr:sp macro="" textlink="">
      <cdr:nvSpPr>
        <cdr:cNvPr id="5" name="TekstSylinder 4"/>
        <cdr:cNvSpPr txBox="1"/>
      </cdr:nvSpPr>
      <cdr:spPr>
        <a:xfrm xmlns:a="http://schemas.openxmlformats.org/drawingml/2006/main" rot="16200000">
          <a:off x="7092019" y="2501479"/>
          <a:ext cx="1295999" cy="3332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 dirty="0"/>
            <a:t>Foreløpig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2BC3FD0-9F9E-7C4A-8360-726E4626C72E}" type="datetime1">
              <a:rPr lang="en-GB" smtClean="0"/>
              <a:pPr>
                <a:defRPr/>
              </a:pPr>
              <a:t>19/01/2022</a:t>
            </a:fld>
            <a:endParaRPr lang="en-GB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A926F9D-67B3-3040-AC69-D202684669C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85887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1B74513-C5EB-0940-8118-036119C14618}" type="datetime1">
              <a:rPr lang="en-GB" noProof="0" smtClean="0"/>
              <a:pPr>
                <a:defRPr/>
              </a:pPr>
              <a:t>19/01/2022</a:t>
            </a:fld>
            <a:endParaRPr lang="en-GB" noProof="0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GB" noProof="0" dirty="0" err="1"/>
              <a:t>Klikk</a:t>
            </a:r>
            <a:r>
              <a:rPr lang="en-GB" noProof="0" dirty="0"/>
              <a:t> for å </a:t>
            </a:r>
            <a:r>
              <a:rPr lang="en-GB" noProof="0" dirty="0" err="1"/>
              <a:t>redigere</a:t>
            </a:r>
            <a:r>
              <a:rPr lang="en-GB" noProof="0" dirty="0"/>
              <a:t> </a:t>
            </a:r>
            <a:r>
              <a:rPr lang="en-GB" noProof="0" dirty="0" err="1"/>
              <a:t>tekststiler</a:t>
            </a:r>
            <a:r>
              <a:rPr lang="en-GB" noProof="0" dirty="0"/>
              <a:t> i </a:t>
            </a:r>
            <a:r>
              <a:rPr lang="en-GB" noProof="0" dirty="0" err="1"/>
              <a:t>malen</a:t>
            </a:r>
            <a:endParaRPr lang="en-GB" noProof="0" dirty="0"/>
          </a:p>
          <a:p>
            <a:pPr lvl="1"/>
            <a:r>
              <a:rPr lang="en-GB" noProof="0" dirty="0"/>
              <a:t>Andre </a:t>
            </a:r>
            <a:r>
              <a:rPr lang="en-GB" noProof="0" dirty="0" err="1"/>
              <a:t>nivå</a:t>
            </a:r>
            <a:endParaRPr lang="en-GB" noProof="0" dirty="0"/>
          </a:p>
          <a:p>
            <a:pPr lvl="2"/>
            <a:r>
              <a:rPr lang="en-GB" noProof="0" dirty="0" err="1"/>
              <a:t>Tredje</a:t>
            </a:r>
            <a:r>
              <a:rPr lang="en-GB" noProof="0" dirty="0"/>
              <a:t> </a:t>
            </a:r>
            <a:r>
              <a:rPr lang="en-GB" noProof="0" dirty="0" err="1"/>
              <a:t>nivå</a:t>
            </a:r>
            <a:endParaRPr lang="en-GB" noProof="0" dirty="0"/>
          </a:p>
          <a:p>
            <a:pPr lvl="3"/>
            <a:r>
              <a:rPr lang="en-GB" noProof="0" dirty="0" err="1"/>
              <a:t>Fjerde</a:t>
            </a:r>
            <a:r>
              <a:rPr lang="en-GB" noProof="0" dirty="0"/>
              <a:t> </a:t>
            </a:r>
            <a:r>
              <a:rPr lang="en-GB" noProof="0" dirty="0" err="1"/>
              <a:t>nivå</a:t>
            </a:r>
            <a:endParaRPr lang="en-GB" noProof="0" dirty="0"/>
          </a:p>
          <a:p>
            <a:pPr lvl="4"/>
            <a:r>
              <a:rPr lang="en-GB" noProof="0" dirty="0" err="1"/>
              <a:t>Femte</a:t>
            </a:r>
            <a:r>
              <a:rPr lang="en-GB" noProof="0" dirty="0"/>
              <a:t> </a:t>
            </a:r>
            <a:r>
              <a:rPr lang="en-GB" noProof="0" dirty="0" err="1"/>
              <a:t>nivå</a:t>
            </a:r>
            <a:endParaRPr lang="en-GB" noProof="0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1C4E058-1AB9-C748-BF71-70DF2BAC2D76}" type="slidenum">
              <a:rPr lang="en-GB" noProof="0" smtClean="0"/>
              <a:pPr>
                <a:defRPr/>
              </a:pPr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48430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65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808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53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4E058-1AB9-C748-BF71-70DF2BAC2D76}" type="slidenum">
              <a:rPr lang="nb-NO" smtClean="0"/>
              <a:pPr>
                <a:defRPr/>
              </a:pPr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424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49600" y="1800000"/>
            <a:ext cx="10492800" cy="4320000"/>
          </a:xfrm>
        </p:spPr>
        <p:txBody>
          <a:bodyPr/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CA93571-3E5F-4EA5-8C58-DB0DABABF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19.01.2022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028B8C-97E0-4302-ADC3-9957FACDA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F36B89-CFF4-418E-B531-312DF54F5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kort tittel og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7560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7560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784956A4-DFFC-4FA8-BB69-BB12343341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0000" y="334800"/>
            <a:ext cx="565886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467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996100" y="2191927"/>
            <a:ext cx="4774458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6996101" y="4797000"/>
            <a:ext cx="4774686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E74FD45-1604-4FEE-8A96-5CE00DDA08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3A1D6A44-7A1F-483E-A6DA-90FEA9C6ED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120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844246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CBB2D106-5136-47D0-BA13-7B54B0E0DDD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2192000" cy="424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4644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i="0" cap="none" spc="600" baseline="0" noProof="0" dirty="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5842000"/>
            <a:ext cx="10494000" cy="899135"/>
          </a:xfrm>
        </p:spPr>
        <p:txBody>
          <a:bodyPr lIns="144000" tIns="35998" rIns="144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F1DEB940-7D0E-4738-A162-E0D88F16A7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198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tel 1"/>
          <p:cNvSpPr txBox="1">
            <a:spLocks/>
          </p:cNvSpPr>
          <p:nvPr userDrawn="1"/>
        </p:nvSpPr>
        <p:spPr bwMode="auto">
          <a:xfrm>
            <a:off x="626400" y="1800000"/>
            <a:ext cx="10494433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>
            <a:lvl1pPr lvl="0" defTabSz="540000" eaLnBrk="1" hangingPunct="1">
              <a:lnSpc>
                <a:spcPct val="80000"/>
              </a:lnSpc>
              <a:defRPr sz="3600" b="1" cap="none" spc="0" baseline="0">
                <a:solidFill>
                  <a:schemeClr val="accent1"/>
                </a:solidFill>
                <a:latin typeface="Calibri" panose="020F0502020204030204" pitchFamily="34" charset="0"/>
                <a:cs typeface="Calibri"/>
              </a:defRPr>
            </a:lvl1pPr>
            <a:lvl2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2pPr>
            <a:lvl3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3pPr>
            <a:lvl4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4pPr>
            <a:lvl5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5pPr>
            <a:lvl6pPr marL="609545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6pPr>
            <a:lvl7pPr marL="1219088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7pPr>
            <a:lvl8pPr marL="1828633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8pPr>
            <a:lvl9pPr marL="2438176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9pPr>
          </a:lstStyle>
          <a:p>
            <a:pPr lvl="0" algn="ctr"/>
            <a:r>
              <a:rPr lang="nb-NO" sz="4400" spc="300" baseline="0" dirty="0"/>
              <a:t>Takk for oppmerksomheten!</a:t>
            </a:r>
            <a:endParaRPr lang="nn-NO" sz="4400" spc="300" baseline="0" dirty="0"/>
          </a:p>
        </p:txBody>
      </p:sp>
      <p:grpSp>
        <p:nvGrpSpPr>
          <p:cNvPr id="29" name="Gruppe 28">
            <a:extLst>
              <a:ext uri="{FF2B5EF4-FFF2-40B4-BE49-F238E27FC236}">
                <a16:creationId xmlns:a16="http://schemas.microsoft.com/office/drawing/2014/main" id="{5A77165C-3C3D-469F-9671-CF1E3BFE2C1A}"/>
              </a:ext>
            </a:extLst>
          </p:cNvPr>
          <p:cNvGrpSpPr/>
          <p:nvPr userDrawn="1"/>
        </p:nvGrpSpPr>
        <p:grpSpPr>
          <a:xfrm>
            <a:off x="6646814" y="4638035"/>
            <a:ext cx="3060008" cy="467762"/>
            <a:chOff x="0" y="4901435"/>
            <a:chExt cx="12866960" cy="1966883"/>
          </a:xfrm>
        </p:grpSpPr>
        <p:pic>
          <p:nvPicPr>
            <p:cNvPr id="30" name="Grafikk 29">
              <a:extLst>
                <a:ext uri="{FF2B5EF4-FFF2-40B4-BE49-F238E27FC236}">
                  <a16:creationId xmlns:a16="http://schemas.microsoft.com/office/drawing/2014/main" id="{B2B46033-DA9F-408F-A2A8-83F825B61E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848000" y="5006466"/>
              <a:ext cx="1851533" cy="1851533"/>
            </a:xfrm>
            <a:prstGeom prst="rect">
              <a:avLst/>
            </a:prstGeom>
          </p:spPr>
        </p:pic>
        <p:pic>
          <p:nvPicPr>
            <p:cNvPr id="31" name="Grafikk 30">
              <a:extLst>
                <a:ext uri="{FF2B5EF4-FFF2-40B4-BE49-F238E27FC236}">
                  <a16:creationId xmlns:a16="http://schemas.microsoft.com/office/drawing/2014/main" id="{D3E8D3AF-3155-49F8-A3D1-D0DF33FDC7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673809" y="5182409"/>
              <a:ext cx="2063776" cy="1680401"/>
            </a:xfrm>
            <a:prstGeom prst="rect">
              <a:avLst/>
            </a:prstGeom>
          </p:spPr>
        </p:pic>
        <p:pic>
          <p:nvPicPr>
            <p:cNvPr id="32" name="Grafikk 31">
              <a:extLst>
                <a:ext uri="{FF2B5EF4-FFF2-40B4-BE49-F238E27FC236}">
                  <a16:creationId xmlns:a16="http://schemas.microsoft.com/office/drawing/2014/main" id="{772B1260-F9EF-462E-A256-D157E21947E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0" y="4901435"/>
              <a:ext cx="915866" cy="1961375"/>
            </a:xfrm>
            <a:prstGeom prst="rect">
              <a:avLst/>
            </a:prstGeom>
          </p:spPr>
        </p:pic>
        <p:pic>
          <p:nvPicPr>
            <p:cNvPr id="33" name="Grafikk 32">
              <a:extLst>
                <a:ext uri="{FF2B5EF4-FFF2-40B4-BE49-F238E27FC236}">
                  <a16:creationId xmlns:a16="http://schemas.microsoft.com/office/drawing/2014/main" id="{FB4C4C25-D028-491E-8B09-970AF721823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737313" y="5341176"/>
              <a:ext cx="2129647" cy="1516823"/>
            </a:xfrm>
            <a:prstGeom prst="rect">
              <a:avLst/>
            </a:prstGeom>
          </p:spPr>
        </p:pic>
        <p:pic>
          <p:nvPicPr>
            <p:cNvPr id="34" name="Grafikk 33">
              <a:extLst>
                <a:ext uri="{FF2B5EF4-FFF2-40B4-BE49-F238E27FC236}">
                  <a16:creationId xmlns:a16="http://schemas.microsoft.com/office/drawing/2014/main" id="{343DF54D-20F3-4EE3-8E06-683ACAC230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748254" y="5073755"/>
              <a:ext cx="1851533" cy="1794563"/>
            </a:xfrm>
            <a:prstGeom prst="rect">
              <a:avLst/>
            </a:prstGeom>
          </p:spPr>
        </p:pic>
      </p:grp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A1887238-B605-4CF8-A3BF-014323DB27A7}"/>
              </a:ext>
            </a:extLst>
          </p:cNvPr>
          <p:cNvSpPr txBox="1"/>
          <p:nvPr userDrawn="1"/>
        </p:nvSpPr>
        <p:spPr>
          <a:xfrm>
            <a:off x="1289343" y="4277995"/>
            <a:ext cx="40154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800" dirty="0">
                <a:solidFill>
                  <a:schemeClr val="accent1"/>
                </a:solidFill>
                <a:latin typeface="+mj-lt"/>
              </a:rPr>
              <a:t>npd.no</a:t>
            </a:r>
          </a:p>
          <a:p>
            <a:pPr algn="ctr"/>
            <a:r>
              <a:rPr lang="nb-NO" sz="2800" dirty="0">
                <a:solidFill>
                  <a:schemeClr val="accent1"/>
                </a:solidFill>
                <a:latin typeface="+mj-lt"/>
              </a:rPr>
              <a:t>factpages.npd.no/</a:t>
            </a:r>
            <a:r>
              <a:rPr lang="nb-NO" sz="2800" dirty="0" err="1">
                <a:solidFill>
                  <a:schemeClr val="accent1"/>
                </a:solidFill>
                <a:latin typeface="+mj-lt"/>
              </a:rPr>
              <a:t>no</a:t>
            </a:r>
            <a:endParaRPr lang="nb-NO" sz="2800" dirty="0">
              <a:solidFill>
                <a:schemeClr val="accent1"/>
              </a:solidFill>
              <a:latin typeface="+mj-lt"/>
            </a:endParaRPr>
          </a:p>
          <a:p>
            <a:pPr algn="ctr"/>
            <a:r>
              <a:rPr lang="nb-NO" sz="2800" dirty="0">
                <a:solidFill>
                  <a:schemeClr val="accent1"/>
                </a:solidFill>
                <a:latin typeface="+mj-lt"/>
              </a:rPr>
              <a:t>norskpetroleum.no</a:t>
            </a:r>
          </a:p>
          <a:p>
            <a:pPr algn="ctr"/>
            <a:endParaRPr lang="nb-NO" dirty="0">
              <a:solidFill>
                <a:schemeClr val="accent1"/>
              </a:solidFill>
              <a:latin typeface="+mj-lt"/>
            </a:endParaRPr>
          </a:p>
          <a:p>
            <a:pPr algn="ctr"/>
            <a:endParaRPr lang="nb-NO" sz="2400" b="1" spc="3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7504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89" userDrawn="1">
          <p15:clr>
            <a:srgbClr val="FBAE40"/>
          </p15:clr>
        </p15:guide>
        <p15:guide id="2" pos="716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49600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54401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5BCF-C7D7-7A4B-9CE3-8AA7B3DDD583}" type="datetime1">
              <a:rPr lang="nb-NO" noProof="0" smtClean="0"/>
              <a:pPr>
                <a:defRPr/>
              </a:pPr>
              <a:t>19.01.2022</a:t>
            </a:fld>
            <a:endParaRPr lang="nb-NO" noProof="0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‹#›</a:t>
            </a:fld>
            <a:endParaRPr lang="nb-NO" noProof="0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3A2CEC6-9CE7-4C2D-BD94-43E9FE88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19.01.2022</a:t>
            </a:fld>
            <a:endParaRPr lang="nb-NO" dirty="0"/>
          </a:p>
        </p:txBody>
      </p:sp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F038BDCE-1305-4BDB-A75E-9664D921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8" name="Plassholder for lysbildenummer 7">
            <a:extLst>
              <a:ext uri="{FF2B5EF4-FFF2-40B4-BE49-F238E27FC236}">
                <a16:creationId xmlns:a16="http://schemas.microsoft.com/office/drawing/2014/main" id="{80605166-3AB4-4976-AEA7-828A1A8CF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8E5DB4D2-1593-4653-921D-EC1E0EC9C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3070C9F-03EC-4BEF-A78C-6729D9074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19.01.2022</a:t>
            </a:fld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4DC8EE4-8A72-4580-8035-43D931AA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1916204-71DF-4587-9574-54C255FF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1980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8400" y="2925928"/>
            <a:ext cx="10494000" cy="480000"/>
          </a:xfrm>
        </p:spPr>
        <p:txBody>
          <a:bodyPr lIns="144000" tIns="35998" rIns="144000"/>
          <a:lstStyle>
            <a:lvl1pPr marL="0" indent="0" algn="ctr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22F8F2D4-822E-440C-B672-2D170A9F26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13056" y="333375"/>
            <a:ext cx="565887" cy="9720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498938" y="2191927"/>
            <a:ext cx="4271620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7499353" y="4479754"/>
            <a:ext cx="4271433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E74FD45-1604-4FEE-8A96-5CE00DDA08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695324" y="261228"/>
            <a:ext cx="9792675" cy="104404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695324" y="1300162"/>
            <a:ext cx="9792675" cy="400645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333E3920-A3A1-444A-97FE-95038BA9D2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28162"/>
            <a:ext cx="565887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792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6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ABCE0987-06D2-42F1-9DD5-6FE680F3A8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175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80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784956A4-DFFC-4FA8-BB69-BB12343341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0000" y="334800"/>
            <a:ext cx="565886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900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848787" y="333375"/>
            <a:ext cx="9639214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dirty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848786" y="1800000"/>
            <a:ext cx="10494433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6800" rIns="91434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dirty="0"/>
              <a:t>Klikk for å redigere tekststiler i malen</a:t>
            </a:r>
          </a:p>
          <a:p>
            <a:pPr lvl="1"/>
            <a:r>
              <a:rPr lang="nb-NO" noProof="0" dirty="0"/>
              <a:t>Andre nivå</a:t>
            </a:r>
          </a:p>
          <a:p>
            <a:pPr lvl="2"/>
            <a:r>
              <a:rPr lang="nb-NO" noProof="0" dirty="0"/>
              <a:t>Tredje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50498" y="6356351"/>
            <a:ext cx="1765300" cy="365125"/>
          </a:xfrm>
          <a:prstGeom prst="rect">
            <a:avLst/>
          </a:prstGeom>
        </p:spPr>
        <p:txBody>
          <a:bodyPr vert="horz" lIns="90000" tIns="45717" rIns="91434" bIns="45717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19.01.2022</a:t>
            </a:fld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862736" y="6350002"/>
            <a:ext cx="480483" cy="365125"/>
          </a:xfrm>
          <a:prstGeom prst="rect">
            <a:avLst/>
          </a:prstGeom>
        </p:spPr>
        <p:txBody>
          <a:bodyPr vert="horz" lIns="90000" tIns="45717" rIns="0" bIns="4571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3"/>
          </p:nvPr>
        </p:nvSpPr>
        <p:spPr>
          <a:xfrm>
            <a:off x="3216000" y="6350001"/>
            <a:ext cx="5760000" cy="365125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lang="nb-NO" dirty="0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168663FF-E62D-46CD-9D94-0B0840B86E59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5" r:id="rId4"/>
    <p:sldLayoutId id="2147483684" r:id="rId5"/>
    <p:sldLayoutId id="2147483683" r:id="rId6"/>
    <p:sldLayoutId id="2147483697" r:id="rId7"/>
    <p:sldLayoutId id="2147483700" r:id="rId8"/>
    <p:sldLayoutId id="2147483701" r:id="rId9"/>
    <p:sldLayoutId id="2147483702" r:id="rId10"/>
    <p:sldLayoutId id="2147483703" r:id="rId11"/>
    <p:sldLayoutId id="2147483705" r:id="rId12"/>
    <p:sldLayoutId id="2147483699" r:id="rId13"/>
  </p:sldLayoutIdLst>
  <p:hf hdr="0" dt="0"/>
  <p:txStyles>
    <p:titleStyle>
      <a:lvl1pPr algn="l" defTabSz="540000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 kern="1200" cap="none" spc="0" baseline="0">
          <a:solidFill>
            <a:schemeClr val="accent1"/>
          </a:solidFill>
          <a:latin typeface="Calibri" panose="020F0502020204030204" pitchFamily="34" charset="0"/>
          <a:ea typeface="ＭＳ Ｐゴシック" charset="-128"/>
          <a:cs typeface="Calibri"/>
        </a:defRPr>
      </a:lvl1pPr>
      <a:lvl2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2pPr>
      <a:lvl3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3pPr>
      <a:lvl4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4pPr>
      <a:lvl5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5pPr>
      <a:lvl6pPr marL="609545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6pPr>
      <a:lvl7pPr marL="1219088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7pPr>
      <a:lvl8pPr marL="1828633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8pPr>
      <a:lvl9pPr marL="2438176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9pPr>
    </p:titleStyle>
    <p:bodyStyle>
      <a:lvl1pPr marL="270000" indent="-270000" algn="l" defTabSz="5400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tabLst/>
        <a:defRPr sz="24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1pPr>
      <a:lvl2pPr marL="54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2pPr>
      <a:lvl3pPr marL="81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3pPr>
      <a:lvl4pPr marL="108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4pPr>
      <a:lvl5pPr marL="135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5pPr>
      <a:lvl6pPr marL="335249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036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580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12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4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8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3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76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21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6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0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5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0" userDrawn="1">
          <p15:clr>
            <a:srgbClr val="F26B43"/>
          </p15:clr>
        </p15:guide>
        <p15:guide id="2" pos="71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832003-2B92-47FD-B0DE-99FE0E56A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936" y="3212976"/>
            <a:ext cx="7560000" cy="936000"/>
          </a:xfrm>
        </p:spPr>
        <p:txBody>
          <a:bodyPr/>
          <a:lstStyle/>
          <a:p>
            <a:r>
              <a:rPr lang="nb-NO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Produksjon fra norsk sokkel 2021</a:t>
            </a:r>
            <a:br>
              <a:rPr lang="nb-NO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nb-NO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sammenlignet med prognose og 2020</a:t>
            </a:r>
            <a:endParaRPr lang="nb-NO" sz="44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24C227F-7DEE-47DA-AE11-916974D96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416" y="4509120"/>
            <a:ext cx="7560000" cy="1080135"/>
          </a:xfrm>
        </p:spPr>
        <p:txBody>
          <a:bodyPr/>
          <a:lstStyle/>
          <a:p>
            <a:r>
              <a:rPr lang="nb-NO" dirty="0"/>
              <a:t>Oppdatert t.o.m. desember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43472" y="404664"/>
            <a:ext cx="7335445" cy="1296000"/>
          </a:xfrm>
        </p:spPr>
        <p:txBody>
          <a:bodyPr/>
          <a:lstStyle/>
          <a:p>
            <a:r>
              <a:rPr lang="nb-NO" dirty="0"/>
              <a:t>Produksjon desember 2021</a:t>
            </a:r>
          </a:p>
        </p:txBody>
      </p:sp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62948560-243A-4A78-8581-55F377937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2</a:t>
            </a:fld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6D14E5BE-FF03-495A-8FBD-6997951756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88" y="1700664"/>
            <a:ext cx="9311422" cy="417660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745C126-7E4C-4ACB-B431-1FCA5930C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Oljeproduksjon 2021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B2358C7-11D7-42F5-84FF-D2B2985ECB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3</a:t>
            </a:fld>
            <a:endParaRPr lang="nb-NO" noProof="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698410"/>
              </p:ext>
            </p:extLst>
          </p:nvPr>
        </p:nvGraphicFramePr>
        <p:xfrm>
          <a:off x="767408" y="1281392"/>
          <a:ext cx="8136904" cy="5243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7210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E162F1-1B37-4CEE-90C9-0AE8B6D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Væskeproduksjon 2021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36E0B9A-9FA1-4891-9916-0277E9877B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4</a:t>
            </a:fld>
            <a:endParaRPr lang="nb-NO" noProof="0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968260"/>
              </p:ext>
            </p:extLst>
          </p:nvPr>
        </p:nvGraphicFramePr>
        <p:xfrm>
          <a:off x="983432" y="1188769"/>
          <a:ext cx="8494471" cy="555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0268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9C10A1-0FB6-48BC-AB43-119242CBA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Gassproduksjon 2021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ACDAD30-C3F7-4574-A143-9C36A6834D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5</a:t>
            </a:fld>
            <a:endParaRPr lang="nb-NO" noProof="0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520315"/>
              </p:ext>
            </p:extLst>
          </p:nvPr>
        </p:nvGraphicFramePr>
        <p:xfrm>
          <a:off x="551384" y="1340768"/>
          <a:ext cx="8208912" cy="5301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2962513"/>
      </p:ext>
    </p:extLst>
  </p:cSld>
  <p:clrMapOvr>
    <a:masterClrMapping/>
  </p:clrMapOvr>
</p:sld>
</file>

<file path=ppt/theme/theme1.xml><?xml version="1.0" encoding="utf-8"?>
<a:theme xmlns:a="http://schemas.openxmlformats.org/drawingml/2006/main" name="Lysark (bokmål)">
  <a:themeElements>
    <a:clrScheme name="Egendefinert 1">
      <a:dk1>
        <a:sysClr val="windowText" lastClr="000000"/>
      </a:dk1>
      <a:lt1>
        <a:sysClr val="window" lastClr="FFFFFF"/>
      </a:lt1>
      <a:dk2>
        <a:srgbClr val="004459"/>
      </a:dk2>
      <a:lt2>
        <a:srgbClr val="E5E4E0"/>
      </a:lt2>
      <a:accent1>
        <a:srgbClr val="0E7782"/>
      </a:accent1>
      <a:accent2>
        <a:srgbClr val="F99B0C"/>
      </a:accent2>
      <a:accent3>
        <a:srgbClr val="BC4F07"/>
      </a:accent3>
      <a:accent4>
        <a:srgbClr val="568E14"/>
      </a:accent4>
      <a:accent5>
        <a:srgbClr val="54B7C6"/>
      </a:accent5>
      <a:accent6>
        <a:srgbClr val="CEA24E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ysark bredformat (norsk).potx" id="{F530600D-F07A-4A25-BBEA-8D0EF9C64D56}" vid="{5AAE70F4-F99A-4971-8122-9838A9EBA75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Lysark bredformat (norsk)</Template>
  <TotalTime>141</TotalTime>
  <Words>51</Words>
  <Application>Microsoft Office PowerPoint</Application>
  <PresentationFormat>Widescreen</PresentationFormat>
  <Paragraphs>17</Paragraphs>
  <Slides>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Lysark (bokmål)</vt:lpstr>
      <vt:lpstr>Produksjon fra norsk sokkel 2021 sammenlignet med prognose og 2020</vt:lpstr>
      <vt:lpstr>Produksjon desember 2021</vt:lpstr>
      <vt:lpstr>Oljeproduksjon 2021</vt:lpstr>
      <vt:lpstr>Væskeproduksjon 2021</vt:lpstr>
      <vt:lpstr>Gassproduksjon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Produksjon fra norsk sokkel 2021 sammenlignet med prognose og 2020</dc:title>
  <dc:creator>Bjørøen Arne</dc:creator>
  <cp:lastModifiedBy>Bjørøen Arne</cp:lastModifiedBy>
  <cp:revision>6</cp:revision>
  <cp:lastPrinted>2021-09-21T10:46:56Z</cp:lastPrinted>
  <dcterms:created xsi:type="dcterms:W3CDTF">2021-09-20T10:48:43Z</dcterms:created>
  <dcterms:modified xsi:type="dcterms:W3CDTF">2022-01-19T13:13:44Z</dcterms:modified>
</cp:coreProperties>
</file>