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0"/>
  </p:notesMasterIdLst>
  <p:handoutMasterIdLst>
    <p:handoutMasterId r:id="rId11"/>
  </p:handoutMasterIdLst>
  <p:sldIdLst>
    <p:sldId id="258" r:id="rId5"/>
    <p:sldId id="263" r:id="rId6"/>
    <p:sldId id="260" r:id="rId7"/>
    <p:sldId id="264" r:id="rId8"/>
    <p:sldId id="262" r:id="rId9"/>
  </p:sldIdLst>
  <p:sldSz cx="9144000" cy="6858000" type="screen4x3"/>
  <p:notesSz cx="7099300" cy="10234613"/>
  <p:defaultTextStyle>
    <a:defPPr>
      <a:defRPr lang="nn-NO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19"/>
    <a:srgbClr val="BE4F19"/>
    <a:srgbClr val="C86329"/>
    <a:srgbClr val="AD4919"/>
    <a:srgbClr val="FFFFFF"/>
    <a:srgbClr val="E0E1DD"/>
    <a:srgbClr val="EDEDED"/>
    <a:srgbClr val="F2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Objects="1">
      <p:cViewPr varScale="1">
        <p:scale>
          <a:sx n="109" d="100"/>
          <a:sy n="109" d="100"/>
        </p:scale>
        <p:origin x="14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1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ørøen Arne" userId="77caff36-2c7f-4bf1-afb9-b9a4690d1a7c" providerId="ADAL" clId="{F730FC9F-C494-43C6-904E-23A4D5842DF0}"/>
    <pc:docChg chg="custSel modSld">
      <pc:chgData name="Bjørøen Arne" userId="77caff36-2c7f-4bf1-afb9-b9a4690d1a7c" providerId="ADAL" clId="{F730FC9F-C494-43C6-904E-23A4D5842DF0}" dt="2021-08-18T10:56:42.321" v="28"/>
      <pc:docMkLst>
        <pc:docMk/>
      </pc:docMkLst>
      <pc:sldChg chg="modSp mod">
        <pc:chgData name="Bjørøen Arne" userId="77caff36-2c7f-4bf1-afb9-b9a4690d1a7c" providerId="ADAL" clId="{F730FC9F-C494-43C6-904E-23A4D5842DF0}" dt="2021-08-18T10:53:12.602" v="3" actId="20577"/>
        <pc:sldMkLst>
          <pc:docMk/>
          <pc:sldMk cId="0" sldId="258"/>
        </pc:sldMkLst>
        <pc:spChg chg="mod">
          <ac:chgData name="Bjørøen Arne" userId="77caff36-2c7f-4bf1-afb9-b9a4690d1a7c" providerId="ADAL" clId="{F730FC9F-C494-43C6-904E-23A4D5842DF0}" dt="2021-08-18T10:53:12.602" v="3" actId="20577"/>
          <ac:spMkLst>
            <pc:docMk/>
            <pc:sldMk cId="0" sldId="258"/>
            <ac:spMk id="23555" creationId="{AAB41E4E-B343-46A6-A206-BA0C36E431AD}"/>
          </ac:spMkLst>
        </pc:spChg>
      </pc:sldChg>
      <pc:sldChg chg="addSp delSp modSp mod">
        <pc:chgData name="Bjørøen Arne" userId="77caff36-2c7f-4bf1-afb9-b9a4690d1a7c" providerId="ADAL" clId="{F730FC9F-C494-43C6-904E-23A4D5842DF0}" dt="2021-08-18T10:55:26.477" v="15"/>
        <pc:sldMkLst>
          <pc:docMk/>
          <pc:sldMk cId="0" sldId="260"/>
        </pc:sldMkLst>
        <pc:graphicFrameChg chg="add mod">
          <ac:chgData name="Bjørøen Arne" userId="77caff36-2c7f-4bf1-afb9-b9a4690d1a7c" providerId="ADAL" clId="{F730FC9F-C494-43C6-904E-23A4D5842DF0}" dt="2021-08-18T10:55:26.477" v="15"/>
          <ac:graphicFrameMkLst>
            <pc:docMk/>
            <pc:sldMk cId="0" sldId="260"/>
            <ac:graphicFrameMk id="4" creationId="{00000000-0008-0000-0300-000002000000}"/>
          </ac:graphicFrameMkLst>
        </pc:graphicFrameChg>
        <pc:graphicFrameChg chg="del">
          <ac:chgData name="Bjørøen Arne" userId="77caff36-2c7f-4bf1-afb9-b9a4690d1a7c" providerId="ADAL" clId="{F730FC9F-C494-43C6-904E-23A4D5842DF0}" dt="2021-08-18T10:54:35.981" v="10" actId="478"/>
          <ac:graphicFrameMkLst>
            <pc:docMk/>
            <pc:sldMk cId="0" sldId="260"/>
            <ac:graphicFrameMk id="5" creationId="{00000000-0008-0000-0300-000002000000}"/>
          </ac:graphicFrameMkLst>
        </pc:graphicFrameChg>
      </pc:sldChg>
      <pc:sldChg chg="addSp delSp modSp mod">
        <pc:chgData name="Bjørøen Arne" userId="77caff36-2c7f-4bf1-afb9-b9a4690d1a7c" providerId="ADAL" clId="{F730FC9F-C494-43C6-904E-23A4D5842DF0}" dt="2021-08-18T10:56:42.321" v="28"/>
        <pc:sldMkLst>
          <pc:docMk/>
          <pc:sldMk cId="0" sldId="262"/>
        </pc:sldMkLst>
        <pc:graphicFrameChg chg="add mod">
          <ac:chgData name="Bjørøen Arne" userId="77caff36-2c7f-4bf1-afb9-b9a4690d1a7c" providerId="ADAL" clId="{F730FC9F-C494-43C6-904E-23A4D5842DF0}" dt="2021-08-18T10:56:42.321" v="28"/>
          <ac:graphicFrameMkLst>
            <pc:docMk/>
            <pc:sldMk cId="0" sldId="262"/>
            <ac:graphicFrameMk id="4" creationId="{00000000-0008-0000-0700-000002000000}"/>
          </ac:graphicFrameMkLst>
        </pc:graphicFrameChg>
        <pc:graphicFrameChg chg="del">
          <ac:chgData name="Bjørøen Arne" userId="77caff36-2c7f-4bf1-afb9-b9a4690d1a7c" providerId="ADAL" clId="{F730FC9F-C494-43C6-904E-23A4D5842DF0}" dt="2021-08-18T10:56:17.998" v="22" actId="478"/>
          <ac:graphicFrameMkLst>
            <pc:docMk/>
            <pc:sldMk cId="0" sldId="262"/>
            <ac:graphicFrameMk id="5" creationId="{00000000-0008-0000-0700-000002000000}"/>
          </ac:graphicFrameMkLst>
        </pc:graphicFrameChg>
      </pc:sldChg>
      <pc:sldChg chg="addSp delSp modSp mod">
        <pc:chgData name="Bjørøen Arne" userId="77caff36-2c7f-4bf1-afb9-b9a4690d1a7c" providerId="ADAL" clId="{F730FC9F-C494-43C6-904E-23A4D5842DF0}" dt="2021-08-18T10:53:47.921" v="9"/>
        <pc:sldMkLst>
          <pc:docMk/>
          <pc:sldMk cId="0" sldId="263"/>
        </pc:sldMkLst>
        <pc:spChg chg="mod">
          <ac:chgData name="Bjørøen Arne" userId="77caff36-2c7f-4bf1-afb9-b9a4690d1a7c" providerId="ADAL" clId="{F730FC9F-C494-43C6-904E-23A4D5842DF0}" dt="2021-08-18T10:53:18.235" v="7" actId="20577"/>
          <ac:spMkLst>
            <pc:docMk/>
            <pc:sldMk cId="0" sldId="263"/>
            <ac:spMk id="25602" creationId="{9B69BF74-6967-4790-8024-ADBEC7322C48}"/>
          </ac:spMkLst>
        </pc:spChg>
        <pc:picChg chg="del">
          <ac:chgData name="Bjørøen Arne" userId="77caff36-2c7f-4bf1-afb9-b9a4690d1a7c" providerId="ADAL" clId="{F730FC9F-C494-43C6-904E-23A4D5842DF0}" dt="2021-08-18T10:53:21.591" v="8" actId="478"/>
          <ac:picMkLst>
            <pc:docMk/>
            <pc:sldMk cId="0" sldId="263"/>
            <ac:picMk id="2" creationId="{99622222-60E6-416F-A726-250A853603C2}"/>
          </ac:picMkLst>
        </pc:picChg>
        <pc:picChg chg="add">
          <ac:chgData name="Bjørøen Arne" userId="77caff36-2c7f-4bf1-afb9-b9a4690d1a7c" providerId="ADAL" clId="{F730FC9F-C494-43C6-904E-23A4D5842DF0}" dt="2021-08-18T10:53:47.921" v="9"/>
          <ac:picMkLst>
            <pc:docMk/>
            <pc:sldMk cId="0" sldId="263"/>
            <ac:picMk id="3" creationId="{CDBE06AE-62F5-4905-87BC-F429EE1D5665}"/>
          </ac:picMkLst>
        </pc:picChg>
      </pc:sldChg>
      <pc:sldChg chg="addSp delSp modSp mod">
        <pc:chgData name="Bjørøen Arne" userId="77caff36-2c7f-4bf1-afb9-b9a4690d1a7c" providerId="ADAL" clId="{F730FC9F-C494-43C6-904E-23A4D5842DF0}" dt="2021-08-18T10:56:05.354" v="21"/>
        <pc:sldMkLst>
          <pc:docMk/>
          <pc:sldMk cId="0" sldId="264"/>
        </pc:sldMkLst>
        <pc:graphicFrameChg chg="del">
          <ac:chgData name="Bjørøen Arne" userId="77caff36-2c7f-4bf1-afb9-b9a4690d1a7c" providerId="ADAL" clId="{F730FC9F-C494-43C6-904E-23A4D5842DF0}" dt="2021-08-18T10:55:36.006" v="16" actId="478"/>
          <ac:graphicFrameMkLst>
            <pc:docMk/>
            <pc:sldMk cId="0" sldId="264"/>
            <ac:graphicFrameMk id="4" creationId="{00000000-0008-0000-0500-000002000000}"/>
          </ac:graphicFrameMkLst>
        </pc:graphicFrameChg>
        <pc:graphicFrameChg chg="add mod">
          <ac:chgData name="Bjørøen Arne" userId="77caff36-2c7f-4bf1-afb9-b9a4690d1a7c" providerId="ADAL" clId="{F730FC9F-C494-43C6-904E-23A4D5842DF0}" dt="2021-08-18T10:56:05.354" v="21"/>
          <ac:graphicFrameMkLst>
            <pc:docMk/>
            <pc:sldMk cId="0" sldId="264"/>
            <ac:graphicFrameMk id="5" creationId="{00000000-0008-0000-05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oljedirektoratet-my.sharepoint.com/personal/arne_bjoroen_npd_no/Documents/Dokumenter/Prod%20tall/Juli-21/Prod_data_pressemelding-202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oljedirektoratet-my.sharepoint.com/personal/arne_bjoroen_npd_no/Documents/Dokumenter/Prod%20tall/Juli-21/Prod_data_pressemelding-202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oljedirektoratet-my.sharepoint.com/personal/arne_bjoroen_npd_no/Documents/Dokumenter/Prod%20tall/Juli-21/Prod_data_pressemelding-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6688994886543"/>
          <c:y val="0.14772381792682771"/>
          <c:w val="0.87342172147902863"/>
          <c:h val="0.6915986481268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'produksjonsdata-Sm3'!$A$50</c:f>
              <c:strCache>
                <c:ptCount val="1"/>
                <c:pt idx="0">
                  <c:v>Daily production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BEEC-479E-ABF7-156F0F9E4DF0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BEEC-479E-ABF7-156F0F9E4DF0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BEEC-479E-ABF7-156F0F9E4DF0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BEEC-479E-ABF7-156F0F9E4DF0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BEEC-479E-ABF7-156F0F9E4DF0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BEEC-479E-ABF7-156F0F9E4DF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BEEC-479E-ABF7-156F0F9E4DF0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E-BEEC-479E-ABF7-156F0F9E4DF0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0-BEEC-479E-ABF7-156F0F9E4DF0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2-BEEC-479E-ABF7-156F0F9E4DF0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4-BEEC-479E-ABF7-156F0F9E4DF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BEEC-479E-ABF7-156F0F9E4DF0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1.8023893548387095</c:v>
                </c:pt>
                <c:pt idx="1">
                  <c:v>1.7915267857142856</c:v>
                </c:pt>
                <c:pt idx="2">
                  <c:v>1.7754032258064516</c:v>
                </c:pt>
                <c:pt idx="3">
                  <c:v>1.7159119999999999</c:v>
                </c:pt>
                <c:pt idx="4">
                  <c:v>1.6617774193548387</c:v>
                </c:pt>
                <c:pt idx="5">
                  <c:v>1.6678983333333333</c:v>
                </c:pt>
                <c:pt idx="6">
                  <c:v>1.7526780645161291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EEC-479E-ABF7-156F0F9E4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2481136"/>
        <c:axId val="622483096"/>
      </c:barChart>
      <c:lineChart>
        <c:grouping val="standard"/>
        <c:varyColors val="0"/>
        <c:ser>
          <c:idx val="0"/>
          <c:order val="1"/>
          <c:tx>
            <c:strRef>
              <c:f>'produksjonsdata-Sm3'!$A$52</c:f>
              <c:strCache>
                <c:ptCount val="1"/>
                <c:pt idx="0">
                  <c:v>Forecast </c:v>
                </c:pt>
              </c:strCache>
            </c:strRef>
          </c:tx>
          <c:spPr>
            <a:ln w="66675">
              <a:noFill/>
              <a:prstDash val="sysDot"/>
            </a:ln>
            <a:effectLst>
              <a:outerShdw sx="1000" sy="1000" algn="tl" rotWithShape="0">
                <a:prstClr val="black"/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dag'!$C$20:$C$31</c:f>
              <c:numCache>
                <c:formatCode>0.000</c:formatCode>
                <c:ptCount val="12"/>
                <c:pt idx="0">
                  <c:v>1.8041377252428146</c:v>
                </c:pt>
                <c:pt idx="1">
                  <c:v>1.7853115606162251</c:v>
                </c:pt>
                <c:pt idx="2">
                  <c:v>1.7847148153634538</c:v>
                </c:pt>
                <c:pt idx="3">
                  <c:v>1.6712998914179638</c:v>
                </c:pt>
                <c:pt idx="4">
                  <c:v>1.5910816836840289</c:v>
                </c:pt>
                <c:pt idx="5">
                  <c:v>1.7364778745751708</c:v>
                </c:pt>
                <c:pt idx="6">
                  <c:v>1.7522631306133101</c:v>
                </c:pt>
                <c:pt idx="7">
                  <c:v>1.7602852324990865</c:v>
                </c:pt>
                <c:pt idx="8">
                  <c:v>1.753439045452537</c:v>
                </c:pt>
                <c:pt idx="9">
                  <c:v>1.7657813852501556</c:v>
                </c:pt>
                <c:pt idx="10">
                  <c:v>1.8206639959817976</c:v>
                </c:pt>
                <c:pt idx="11">
                  <c:v>1.8454685765393857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BEEC-479E-ABF7-156F0F9E4DF0}"/>
            </c:ext>
          </c:extLst>
        </c:ser>
        <c:ser>
          <c:idx val="2"/>
          <c:order val="2"/>
          <c:tx>
            <c:strRef>
              <c:f>'produksjonsdata-Sm3'!$A$54</c:f>
              <c:strCache>
                <c:ptCount val="1"/>
                <c:pt idx="0">
                  <c:v>Daily production 2020</c:v>
                </c:pt>
              </c:strCache>
            </c:strRef>
          </c:tx>
          <c:spPr>
            <a:ln w="66675">
              <a:noFill/>
              <a:prstDash val="solid"/>
            </a:ln>
            <a:effectLst>
              <a:outerShdw blurRad="50800" dist="38100" dir="2700000" sx="1000" sy="1000" algn="tl" rotWithShape="0">
                <a:prstClr val="black"/>
              </a:outerShdw>
            </a:effectLst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dag'!$D$8:$D$19</c:f>
              <c:numCache>
                <c:formatCode>0.000</c:formatCode>
                <c:ptCount val="12"/>
                <c:pt idx="0">
                  <c:v>1.6536612903225807</c:v>
                </c:pt>
                <c:pt idx="1">
                  <c:v>1.7605493103448278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1.7453735483870969</c:v>
                </c:pt>
                <c:pt idx="7">
                  <c:v>1.7248803225806451</c:v>
                </c:pt>
                <c:pt idx="8">
                  <c:v>1.4848593333333333</c:v>
                </c:pt>
                <c:pt idx="9">
                  <c:v>1.6151096774193547</c:v>
                </c:pt>
                <c:pt idx="10">
                  <c:v>1.7318466666666665</c:v>
                </c:pt>
                <c:pt idx="11">
                  <c:v>1.8143606451612906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BEEC-479E-ABF7-156F0F9E4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1136"/>
        <c:axId val="622483096"/>
      </c:lineChart>
      <c:dateAx>
        <c:axId val="622481136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nb-NO"/>
          </a:p>
        </c:txPr>
        <c:crossAx val="622483096"/>
        <c:crosses val="autoZero"/>
        <c:auto val="1"/>
        <c:lblOffset val="100"/>
        <c:baseTimeUnit val="months"/>
      </c:dateAx>
      <c:valAx>
        <c:axId val="6224830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Mill. bbl/day </a:t>
                </a:r>
              </a:p>
            </c:rich>
          </c:tx>
          <c:layout>
            <c:manualLayout>
              <c:xMode val="edge"/>
              <c:yMode val="edge"/>
              <c:x val="1.7739231153141338E-2"/>
              <c:y val="7.1391118245941923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 i="0" baseline="0"/>
            </a:pPr>
            <a:endParaRPr lang="nb-NO"/>
          </a:p>
        </c:txPr>
        <c:crossAx val="622481136"/>
        <c:crosses val="autoZero"/>
        <c:crossBetween val="between"/>
        <c:minorUnit val="0.5"/>
      </c:valAx>
      <c:spPr>
        <a:noFill/>
        <a:ln w="12700" cmpd="sng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nb-NO"/>
          </a:p>
        </c:txPr>
      </c:legendEntry>
      <c:layout>
        <c:manualLayout>
          <c:xMode val="edge"/>
          <c:yMode val="edge"/>
          <c:x val="0.20790615291303224"/>
          <c:y val="0.92192760981305255"/>
          <c:w val="0.58418758672855298"/>
          <c:h val="4.8466654333719758E-2"/>
        </c:manualLayout>
      </c:layout>
      <c:overlay val="0"/>
      <c:spPr>
        <a:solidFill>
          <a:schemeClr val="bg1"/>
        </a:solidFill>
        <a:ln>
          <a:noFill/>
        </a:ln>
        <a:effectLst>
          <a:outerShdw sx="1000" sy="1000" algn="tl" rotWithShape="0">
            <a:prstClr val="black"/>
          </a:outerShdw>
        </a:effectLst>
      </c:spPr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81312926762071E-2"/>
          <c:y val="0.10111512221651914"/>
          <c:w val="0.92802568754733405"/>
          <c:h val="0.749129173769298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'produksjonsdata-Sm3'!$C$2:$D$2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7E33-4BF2-8E06-D162CDB23285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7E33-4BF2-8E06-D162CDB23285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7E33-4BF2-8E06-D162CDB23285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7E33-4BF2-8E06-D162CDB23285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7E33-4BF2-8E06-D162CDB23285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7E33-4BF2-8E06-D162CDB2328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7E33-4BF2-8E06-D162CDB23285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E-7E33-4BF2-8E06-D162CDB23285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0-7E33-4BF2-8E06-D162CDB23285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2-7E33-4BF2-8E06-D162CDB23285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4-7E33-4BF2-8E06-D162CDB2328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7E33-4BF2-8E06-D162CDB23285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1.8023893548387095</c:v>
                </c:pt>
                <c:pt idx="1">
                  <c:v>1.7915267857142856</c:v>
                </c:pt>
                <c:pt idx="2">
                  <c:v>1.7754032258064516</c:v>
                </c:pt>
                <c:pt idx="3">
                  <c:v>1.7159119999999999</c:v>
                </c:pt>
                <c:pt idx="4">
                  <c:v>1.6617774193548387</c:v>
                </c:pt>
                <c:pt idx="5">
                  <c:v>1.6678983333333333</c:v>
                </c:pt>
                <c:pt idx="6">
                  <c:v>1.7526780645161291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E33-4BF2-8E06-D162CDB23285}"/>
            </c:ext>
          </c:extLst>
        </c:ser>
        <c:ser>
          <c:idx val="1"/>
          <c:order val="1"/>
          <c:tx>
            <c:strRef>
              <c:f>'produksjonsdata-Sm3'!$E$2</c:f>
              <c:strCache>
                <c:ptCount val="1"/>
                <c:pt idx="0">
                  <c:v>Condensate </c:v>
                </c:pt>
              </c:strCache>
            </c:strRef>
          </c:tx>
          <c:spPr>
            <a:pattFill prst="smCheck">
              <a:fgClr>
                <a:srgbClr val="FF00FF"/>
              </a:fgClr>
              <a:bgClr>
                <a:schemeClr val="bg1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dag'!$E$20:$E$31</c:f>
              <c:numCache>
                <c:formatCode>0.000</c:formatCode>
                <c:ptCount val="12"/>
                <c:pt idx="0">
                  <c:v>1.2579999999999999E-2</c:v>
                </c:pt>
                <c:pt idx="1">
                  <c:v>1.3253928571428571E-2</c:v>
                </c:pt>
                <c:pt idx="2">
                  <c:v>1.2174193548387098E-2</c:v>
                </c:pt>
                <c:pt idx="3">
                  <c:v>1.2580000000000001E-2</c:v>
                </c:pt>
                <c:pt idx="4">
                  <c:v>1.2985806451612904E-2</c:v>
                </c:pt>
                <c:pt idx="5">
                  <c:v>1.2370333333333334E-2</c:v>
                </c:pt>
                <c:pt idx="6">
                  <c:v>1.014516129032258E-2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7E33-4BF2-8E06-D162CDB23285}"/>
            </c:ext>
          </c:extLst>
        </c:ser>
        <c:ser>
          <c:idx val="2"/>
          <c:order val="2"/>
          <c:tx>
            <c:strRef>
              <c:f>'produksjonsdata-Sm3'!$F$5</c:f>
              <c:strCache>
                <c:ptCount val="1"/>
                <c:pt idx="0">
                  <c:v>NGL</c:v>
                </c:pt>
              </c:strCache>
            </c:strRef>
          </c:tx>
          <c:spPr>
            <a:pattFill prst="wdUpDiag">
              <a:fgClr>
                <a:srgbClr val="FFFF00"/>
              </a:fgClr>
              <a:bgClr>
                <a:srgbClr val="002060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dag'!$F$20:$F$31</c:f>
              <c:numCache>
                <c:formatCode>0.000</c:formatCode>
                <c:ptCount val="12"/>
                <c:pt idx="0">
                  <c:v>0.30678967741935481</c:v>
                </c:pt>
                <c:pt idx="1">
                  <c:v>0.29855035714285716</c:v>
                </c:pt>
                <c:pt idx="2">
                  <c:v>0.30476064516129031</c:v>
                </c:pt>
                <c:pt idx="3">
                  <c:v>0.26711533333333332</c:v>
                </c:pt>
                <c:pt idx="4">
                  <c:v>0.17104741935483869</c:v>
                </c:pt>
                <c:pt idx="5">
                  <c:v>0.16333033333333333</c:v>
                </c:pt>
                <c:pt idx="6">
                  <c:v>0.27229612903225808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E33-4BF2-8E06-D162CDB23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22478392"/>
        <c:axId val="622483880"/>
      </c:barChart>
      <c:lineChart>
        <c:grouping val="standard"/>
        <c:varyColors val="0"/>
        <c:ser>
          <c:idx val="4"/>
          <c:order val="3"/>
          <c:tx>
            <c:strRef>
              <c:f>'produksjonsdata-Sm3'!$A$52</c:f>
              <c:strCache>
                <c:ptCount val="1"/>
                <c:pt idx="0">
                  <c:v>Forecast </c:v>
                </c:pt>
              </c:strCache>
            </c:strRef>
          </c:tx>
          <c:spPr>
            <a:ln>
              <a:noFill/>
              <a:prstDash val="sysDash"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8064A2">
                    <a:shade val="95000"/>
                    <a:satMod val="105000"/>
                  </a:srgbClr>
                </a:solidFill>
              </a:ln>
            </c:spPr>
          </c:marker>
          <c:val>
            <c:numRef>
              <c:f>'produksjonsdata-per dag'!$M$20:$M$31</c:f>
              <c:numCache>
                <c:formatCode>0.000</c:formatCode>
                <c:ptCount val="12"/>
                <c:pt idx="0">
                  <c:v>2.1172412390909985</c:v>
                </c:pt>
                <c:pt idx="1">
                  <c:v>2.0973318528367857</c:v>
                </c:pt>
                <c:pt idx="2">
                  <c:v>2.092161881197764</c:v>
                </c:pt>
                <c:pt idx="3">
                  <c:v>1.945205331934758</c:v>
                </c:pt>
                <c:pt idx="4">
                  <c:v>1.8071001165709879</c:v>
                </c:pt>
                <c:pt idx="5">
                  <c:v>2.0095590942074781</c:v>
                </c:pt>
                <c:pt idx="6">
                  <c:v>2.0564599657327061</c:v>
                </c:pt>
                <c:pt idx="7">
                  <c:v>2.0558696269457446</c:v>
                </c:pt>
                <c:pt idx="8">
                  <c:v>2.0399175877083113</c:v>
                </c:pt>
                <c:pt idx="9">
                  <c:v>2.0853290288738835</c:v>
                </c:pt>
                <c:pt idx="10">
                  <c:v>2.1418781357712691</c:v>
                </c:pt>
                <c:pt idx="11">
                  <c:v>2.1724895524300263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7E33-4BF2-8E06-D162CDB23285}"/>
            </c:ext>
          </c:extLst>
        </c:ser>
        <c:ser>
          <c:idx val="3"/>
          <c:order val="4"/>
          <c:tx>
            <c:strRef>
              <c:f>'produksjonsdata-Sm3'!$A$54</c:f>
              <c:strCache>
                <c:ptCount val="1"/>
                <c:pt idx="0">
                  <c:v>Daily production 2020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val>
            <c:numRef>
              <c:f>'produksjonsdata-per dag'!$G$8:$G$19</c:f>
              <c:numCache>
                <c:formatCode>0.000</c:formatCode>
                <c:ptCount val="12"/>
                <c:pt idx="0">
                  <c:v>1.9772919354838707</c:v>
                </c:pt>
                <c:pt idx="1">
                  <c:v>2.1015106896551723</c:v>
                </c:pt>
                <c:pt idx="2">
                  <c:v>2.0574387096774189</c:v>
                </c:pt>
                <c:pt idx="3">
                  <c:v>2.0920540000000001</c:v>
                </c:pt>
                <c:pt idx="4">
                  <c:v>2.0363367741935483</c:v>
                </c:pt>
                <c:pt idx="5">
                  <c:v>1.8572273333333336</c:v>
                </c:pt>
                <c:pt idx="6">
                  <c:v>2.0683954838709675</c:v>
                </c:pt>
                <c:pt idx="7">
                  <c:v>2.0215248387096771</c:v>
                </c:pt>
                <c:pt idx="8">
                  <c:v>1.770635</c:v>
                </c:pt>
                <c:pt idx="9">
                  <c:v>1.8780722580645162</c:v>
                </c:pt>
                <c:pt idx="10">
                  <c:v>2.0308313333333334</c:v>
                </c:pt>
                <c:pt idx="11">
                  <c:v>2.1288606451612906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7E33-4BF2-8E06-D162CDB23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78392"/>
        <c:axId val="622483880"/>
      </c:lineChart>
      <c:dateAx>
        <c:axId val="622478392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3880"/>
        <c:crosses val="autoZero"/>
        <c:auto val="0"/>
        <c:lblOffset val="100"/>
        <c:baseTimeUnit val="months"/>
      </c:dateAx>
      <c:valAx>
        <c:axId val="6224838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nb-NO"/>
          </a:p>
        </c:txPr>
        <c:crossAx val="622478392"/>
        <c:crosses val="autoZero"/>
        <c:crossBetween val="between"/>
        <c:minorUnit val="0.5"/>
      </c:valAx>
      <c:spPr>
        <a:ln w="12700">
          <a:solidFill>
            <a:srgbClr val="00206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8706787485407594"/>
          <c:y val="0.93038639148540359"/>
          <c:w val="0.61767691283656156"/>
          <c:h val="4.8466654333719723E-2"/>
        </c:manualLayout>
      </c:layout>
      <c:overlay val="0"/>
      <c:spPr>
        <a:solidFill>
          <a:sysClr val="window" lastClr="FFFFFF"/>
        </a:solidFill>
        <a:ln>
          <a:noFill/>
        </a:ln>
        <a:effectLst>
          <a:outerShdw dist="38100" sx="1000" sy="1000" algn="tl" rotWithShape="0">
            <a:sysClr val="window" lastClr="FFFFFF">
              <a:lumMod val="50000"/>
            </a:sysClr>
          </a:outerShdw>
        </a:effectLst>
      </c:spPr>
      <c:txPr>
        <a:bodyPr/>
        <a:lstStyle/>
        <a:p>
          <a:pPr>
            <a:defRPr sz="1400" b="1" i="0" baseline="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2560670903793"/>
          <c:y val="0.12740242482206909"/>
          <c:w val="0.87594162560723265"/>
          <c:h val="0.72673983972255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'produksjonsdata-Sm3'!$A$50</c:f>
              <c:strCache>
                <c:ptCount val="1"/>
                <c:pt idx="0">
                  <c:v>Daily production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A21E-4042-8CCB-D4105AF7B9CE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A21E-4042-8CCB-D4105AF7B9C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A21E-4042-8CCB-D4105AF7B9C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A21E-4042-8CCB-D4105AF7B9CE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A21E-4042-8CCB-D4105AF7B9CE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A21E-4042-8CCB-D4105AF7B9CE}"/>
              </c:ext>
            </c:extLst>
          </c:dPt>
          <c:dPt>
            <c:idx val="6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D-A21E-4042-8CCB-D4105AF7B9CE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A21E-4042-8CCB-D4105AF7B9CE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A21E-4042-8CCB-D4105AF7B9CE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3-A21E-4042-8CCB-D4105AF7B9CE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5-A21E-4042-8CCB-D4105AF7B9CE}"/>
              </c:ext>
            </c:extLst>
          </c:dPt>
          <c:dPt>
            <c:idx val="11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17-A21E-4042-8CCB-D4105AF7B9CE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dag'!$I$20:$I$31</c:f>
              <c:numCache>
                <c:formatCode>0.000</c:formatCode>
                <c:ptCount val="12"/>
                <c:pt idx="0">
                  <c:v>330.22580645161293</c:v>
                </c:pt>
                <c:pt idx="1">
                  <c:v>321.14285714285717</c:v>
                </c:pt>
                <c:pt idx="2">
                  <c:v>318.06451612903226</c:v>
                </c:pt>
                <c:pt idx="3">
                  <c:v>312.73333333333335</c:v>
                </c:pt>
                <c:pt idx="4">
                  <c:v>280.48387096774195</c:v>
                </c:pt>
                <c:pt idx="5">
                  <c:v>261.7</c:v>
                </c:pt>
                <c:pt idx="6">
                  <c:v>311.87096774193549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21E-4042-8CCB-D4105AF7B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5"/>
        <c:axId val="461177136"/>
        <c:axId val="461181056"/>
      </c:barChart>
      <c:lineChart>
        <c:grouping val="standard"/>
        <c:varyColors val="0"/>
        <c:ser>
          <c:idx val="2"/>
          <c:order val="1"/>
          <c:tx>
            <c:strRef>
              <c:f>'produksjonsdata-Sm3'!$A$62</c:f>
              <c:strCache>
                <c:ptCount val="1"/>
                <c:pt idx="0">
                  <c:v>Forecast 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dag'!$H$20:$H$31</c:f>
              <c:numCache>
                <c:formatCode>0.000</c:formatCode>
                <c:ptCount val="12"/>
                <c:pt idx="0">
                  <c:v>321.84045074107485</c:v>
                </c:pt>
                <c:pt idx="1">
                  <c:v>321.16772058727537</c:v>
                </c:pt>
                <c:pt idx="2">
                  <c:v>318.75137413594678</c:v>
                </c:pt>
                <c:pt idx="3">
                  <c:v>275.72011018079098</c:v>
                </c:pt>
                <c:pt idx="4">
                  <c:v>273.81983516002185</c:v>
                </c:pt>
                <c:pt idx="5">
                  <c:v>285.08323469706954</c:v>
                </c:pt>
                <c:pt idx="6">
                  <c:v>316.32614467928187</c:v>
                </c:pt>
                <c:pt idx="7">
                  <c:v>312.55813582692639</c:v>
                </c:pt>
                <c:pt idx="8">
                  <c:v>287.9306111378819</c:v>
                </c:pt>
                <c:pt idx="9">
                  <c:v>331.28439737853716</c:v>
                </c:pt>
                <c:pt idx="10">
                  <c:v>330.72963263961134</c:v>
                </c:pt>
                <c:pt idx="11">
                  <c:v>334.2371780238546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A21E-4042-8CCB-D4105AF7B9CE}"/>
            </c:ext>
          </c:extLst>
        </c:ser>
        <c:ser>
          <c:idx val="1"/>
          <c:order val="2"/>
          <c:tx>
            <c:strRef>
              <c:f>'produksjonsdata-Sm3'!$A$54</c:f>
              <c:strCache>
                <c:ptCount val="1"/>
                <c:pt idx="0">
                  <c:v>Daily production 2020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dag'!$I$8:$I$19</c:f>
              <c:numCache>
                <c:formatCode>0.000</c:formatCode>
                <c:ptCount val="12"/>
                <c:pt idx="0">
                  <c:v>338.12903225806451</c:v>
                </c:pt>
                <c:pt idx="1">
                  <c:v>340.72413793103448</c:v>
                </c:pt>
                <c:pt idx="2">
                  <c:v>345.67741935483872</c:v>
                </c:pt>
                <c:pt idx="3">
                  <c:v>302.83333333333331</c:v>
                </c:pt>
                <c:pt idx="4">
                  <c:v>264.22580645161293</c:v>
                </c:pt>
                <c:pt idx="5">
                  <c:v>279.66666666666669</c:v>
                </c:pt>
                <c:pt idx="6">
                  <c:v>305.70967741935482</c:v>
                </c:pt>
                <c:pt idx="7">
                  <c:v>286.70967741935482</c:v>
                </c:pt>
                <c:pt idx="8">
                  <c:v>277.06666666666666</c:v>
                </c:pt>
                <c:pt idx="9">
                  <c:v>289.35483870967744</c:v>
                </c:pt>
                <c:pt idx="10">
                  <c:v>320.5</c:v>
                </c:pt>
                <c:pt idx="11">
                  <c:v>331.96774193548384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A21E-4042-8CCB-D4105AF7B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177136"/>
        <c:axId val="461181056"/>
      </c:lineChart>
      <c:dateAx>
        <c:axId val="461177136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81056"/>
        <c:crosses val="autoZero"/>
        <c:auto val="1"/>
        <c:lblOffset val="100"/>
        <c:baseTimeUnit val="months"/>
      </c:dateAx>
      <c:valAx>
        <c:axId val="4611810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77136"/>
        <c:crosses val="autoZero"/>
        <c:crossBetween val="between"/>
        <c:minorUnit val="0.5"/>
      </c:valAx>
      <c:spPr>
        <a:ln w="12700">
          <a:solidFill>
            <a:sysClr val="windowText" lastClr="000000"/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0.58277</cdr:x>
      <cdr:y>0.34587</cdr:y>
    </cdr:from>
    <cdr:to>
      <cdr:x>0.62798</cdr:x>
      <cdr:y>0.61814</cdr:y>
    </cdr:to>
    <cdr:sp macro="" textlink="">
      <cdr:nvSpPr>
        <cdr:cNvPr id="2" name="TekstSylinder 1"/>
        <cdr:cNvSpPr txBox="1"/>
      </cdr:nvSpPr>
      <cdr:spPr>
        <a:xfrm xmlns:a="http://schemas.openxmlformats.org/drawingml/2006/main" rot="16200000">
          <a:off x="5767727" y="3208822"/>
          <a:ext cx="1954826" cy="503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/>
            <a:t>Preliminary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0.04892</cdr:x>
      <cdr:y>0.04793</cdr:y>
    </cdr:from>
    <cdr:to>
      <cdr:x>0.19053</cdr:x>
      <cdr:y>0.09101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452854" y="286168"/>
          <a:ext cx="1310769" cy="257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bbl/day</a:t>
          </a:r>
        </a:p>
      </cdr:txBody>
    </cdr:sp>
  </cdr:relSizeAnchor>
  <cdr:relSizeAnchor xmlns:cdr="http://schemas.openxmlformats.org/drawingml/2006/chartDrawing">
    <cdr:from>
      <cdr:x>0.53127</cdr:x>
      <cdr:y>0.40045</cdr:y>
    </cdr:from>
    <cdr:to>
      <cdr:x>0.57681</cdr:x>
      <cdr:y>0.64012</cdr:y>
    </cdr:to>
    <cdr:sp macro="" textlink="">
      <cdr:nvSpPr>
        <cdr:cNvPr id="4" name="TekstSylinder 3"/>
        <cdr:cNvSpPr txBox="1"/>
      </cdr:nvSpPr>
      <cdr:spPr>
        <a:xfrm xmlns:a="http://schemas.openxmlformats.org/drawingml/2006/main" rot="16200000">
          <a:off x="3851335" y="2534063"/>
          <a:ext cx="1252058" cy="368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Preliminary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0.50012</cdr:x>
      <cdr:y>0.003</cdr:y>
    </cdr:from>
    <cdr:to>
      <cdr:x>0.50503</cdr:x>
      <cdr:y>0.04495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654644" y="17882"/>
          <a:ext cx="45719" cy="25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0.04807</cdr:x>
      <cdr:y>0.05118</cdr:y>
    </cdr:from>
    <cdr:to>
      <cdr:x>0.19339</cdr:x>
      <cdr:y>0.11439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445402" y="305115"/>
          <a:ext cx="1346440" cy="376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Sm³/day</a:t>
          </a:r>
        </a:p>
      </cdr:txBody>
    </cdr:sp>
  </cdr:relSizeAnchor>
  <cdr:relSizeAnchor xmlns:cdr="http://schemas.openxmlformats.org/drawingml/2006/chartDrawing">
    <cdr:from>
      <cdr:x>0.57074</cdr:x>
      <cdr:y>0.36612</cdr:y>
    </cdr:from>
    <cdr:to>
      <cdr:x>0.61473</cdr:x>
      <cdr:y>0.59277</cdr:y>
    </cdr:to>
    <cdr:sp macro="" textlink="">
      <cdr:nvSpPr>
        <cdr:cNvPr id="5" name="TekstSylinder 4"/>
        <cdr:cNvSpPr txBox="1"/>
      </cdr:nvSpPr>
      <cdr:spPr>
        <a:xfrm xmlns:a="http://schemas.openxmlformats.org/drawingml/2006/main" rot="16200000">
          <a:off x="4189510" y="2322227"/>
          <a:ext cx="1181674" cy="354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Preliminary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1A3D9C5C-E5C6-4A79-B330-5CDB5FF9F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7370461-B6C3-4F2A-877D-8E3BC8904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8DCF3C2-9F50-45DE-BBFD-1DF87277A49F}" type="datetime1">
              <a:rPr lang="en-GB"/>
              <a:pPr>
                <a:defRPr/>
              </a:pPr>
              <a:t>18/08/2021</a:t>
            </a:fld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026B10-7C89-4EF6-9516-77283B6E0A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6035164-CEA9-4448-B838-4C181A3691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163BF1-B61E-4C52-97E4-1075D5A77F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6B0632FB-C182-4993-9ADA-FF14463231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848CD4B-A610-4114-9AC0-88FEF8C300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10DB705-D1E4-4119-9590-03E2E9E390E1}" type="datetime1">
              <a:rPr lang="en-GB"/>
              <a:pPr>
                <a:defRPr/>
              </a:pPr>
              <a:t>18/08/2021</a:t>
            </a:fld>
            <a:endParaRPr lang="en-GB" dirty="0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77BAD0FE-B8FC-462F-8762-733D4264B8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dirty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1E766DD3-771D-4FC4-8949-2994172E7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i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FD898FA-15F9-43E7-8D35-D0203C1ED8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ABAEA80-D271-46FA-AD3B-6EAD365C6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3AFE4B-050F-43B7-BB9A-8F2A38BC3B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79EF939C-5C0D-4DBC-B2B7-B17A3FFEAD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D7D2FC8D-7705-4410-8EA1-C9C6B7B4A8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E7F883C-954B-4ACA-8E9B-315EECB72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54EFA-1598-4365-89A1-A8AB151DB83F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E208290E-7942-428E-A4BA-A633117E7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5965D887-D578-48C4-9B22-348DC48C5C9F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C398D66C-A994-4B56-B428-BED90ADA8B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DEA5D47A-83F6-4454-BD16-0B15A66567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213463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B1F11FAA-9F8E-4DF4-8E8D-95BDF5F1E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8370A4AA-6415-45A7-800A-B3469CAE5F0F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97CFAFB-1A88-478F-9AC7-BD858D0161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03A89999-F65C-4EF5-95EA-F25055393F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8767529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6537E8E9-2DE5-4F10-A9F1-4CF8108E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0612" r="7260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A470FE2A-82F7-4E90-B2E3-1E83E7CE26C9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83AE036-D86F-4C6B-B5A3-FA7D94C0F7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7B08DD2-02DD-4B62-9D6A-D10986FCA2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8531712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8EDA7FA6-FA14-4F12-8672-4899E7AF8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b="3574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0C94B91D-266D-43D2-A64C-F742714731EE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140FAAC-B07A-4611-8DE2-4C85B55970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5B94930-C85E-41F8-B628-185114787D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8660078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10C54B3E-9931-47D4-9EB1-348241F94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7E2851E-5743-4F37-B4EB-5DC0A8A75706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93D6002-09AA-4CA8-978F-10322AFB11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2FBD6DB-E311-41AA-A4F5-D0A5BF4D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7577673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F4921AE2-9D71-484D-B14A-6A872449A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A0101C24-7112-4F20-9BE9-2966897F3DB0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41004D0E-8C56-4533-8FF8-18329E4152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CB4C422-88A5-4459-8350-6E2F0424F2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877185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6E4BD159-9181-4C12-AC92-8B93B3917160}"/>
              </a:ext>
            </a:extLst>
          </p:cNvPr>
          <p:cNvSpPr/>
          <p:nvPr userDrawn="1"/>
        </p:nvSpPr>
        <p:spPr>
          <a:xfrm>
            <a:off x="0" y="2165350"/>
            <a:ext cx="9144000" cy="469265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BD4F19"/>
              </a:solidFill>
            </a:endParaRPr>
          </a:p>
        </p:txBody>
      </p:sp>
      <p:sp>
        <p:nvSpPr>
          <p:cNvPr id="5" name="Rektangel 7">
            <a:extLst>
              <a:ext uri="{FF2B5EF4-FFF2-40B4-BE49-F238E27FC236}">
                <a16:creationId xmlns:a16="http://schemas.microsoft.com/office/drawing/2014/main" id="{A2A606D8-47A6-40A3-92D9-F30EF6DC0BF2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384CAF4-BE22-4FF9-ADE5-A081C2478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19B2CCCA-CBCF-4611-B0E4-996B462CAA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9A73B8B4-4EE3-48B2-8D49-C1656E6E76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749425"/>
            <a:ext cx="3203575" cy="365125"/>
          </a:xfrm>
        </p:spPr>
        <p:txBody>
          <a:bodyPr lIns="108000" tIns="36000" rIns="108000" bIns="36000" anchor="t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04666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A3D10F8-2369-434A-8BFC-A41A71433CA0}"/>
              </a:ext>
            </a:extLst>
          </p:cNvPr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sp>
        <p:nvSpPr>
          <p:cNvPr id="4" name="Rektangel 6">
            <a:extLst>
              <a:ext uri="{FF2B5EF4-FFF2-40B4-BE49-F238E27FC236}">
                <a16:creationId xmlns:a16="http://schemas.microsoft.com/office/drawing/2014/main" id="{A4989409-43DC-4DA9-B723-CBBA7D0F958A}"/>
              </a:ext>
            </a:extLst>
          </p:cNvPr>
          <p:cNvSpPr/>
          <p:nvPr userDrawn="1"/>
        </p:nvSpPr>
        <p:spPr>
          <a:xfrm>
            <a:off x="0" y="2886075"/>
            <a:ext cx="9144000" cy="1700213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BD4F19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678E3447-1C2B-4FFA-B733-1ACA80544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288"/>
            <a:ext cx="9144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359AC0D-409F-4A49-AEDC-52FC519548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3259562"/>
            <a:ext cx="6334100" cy="82177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1805112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7200" y="1260968"/>
            <a:ext cx="7869600" cy="4616304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19D80C1-00D4-4C0F-871F-18AD7961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DBFC3-5D4B-4DC9-985A-74B727D10724}" type="datetime1">
              <a:rPr lang="en-GB"/>
              <a:pPr>
                <a:defRPr/>
              </a:pPr>
              <a:t>18/08/2021</a:t>
            </a:fld>
            <a:endParaRPr lang="en-GB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B09D0D7A-4552-4689-AF36-0315AE85B9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DEBA-1D41-448E-B1D4-1EB0B8C27C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Plassholder for bunntekst 6">
            <a:extLst>
              <a:ext uri="{FF2B5EF4-FFF2-40B4-BE49-F238E27FC236}">
                <a16:creationId xmlns:a16="http://schemas.microsoft.com/office/drawing/2014/main" id="{EE73FFB1-F1BE-4957-BD19-CCF5B83998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712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7200" y="1080000"/>
            <a:ext cx="3816000" cy="461630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90800" y="1080000"/>
            <a:ext cx="3816000" cy="46163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FE6DF8A9-4AE6-4D28-9D44-4AAFD955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288F-6B9E-4D0C-9F23-D2B9B07DEE9D}" type="datetime1">
              <a:rPr lang="en-GB"/>
              <a:pPr>
                <a:defRPr/>
              </a:pPr>
              <a:t>18/08/2021</a:t>
            </a:fld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12C174-7FC7-4E4A-B320-A0088A55D2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9142A-9F83-4BD9-8DD6-8AC93A583D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09A34898-A3F2-45E3-B877-48D146863E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478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443E92B5-077A-4DCF-B249-0F75EABBF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C421B-B66C-4F55-976D-DD4C1B601CD8}" type="datetime1">
              <a:rPr lang="en-GB"/>
              <a:pPr>
                <a:defRPr/>
              </a:pPr>
              <a:t>18/08/2021</a:t>
            </a:fld>
            <a:endParaRPr lang="en-GB" dirty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5B22BCBD-4884-4ECC-8EE1-19830338F3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703B-1B9C-4475-BE6E-5F797CA8D4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C2713C11-45C7-44C3-97FA-475E2780AE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56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68D60271-A5F8-4B1B-9F1A-7ED4C5C3E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/>
          <a:stretch>
            <a:fillRect/>
          </a:stretch>
        </p:blipFill>
        <p:spPr bwMode="auto">
          <a:xfrm>
            <a:off x="-15875" y="0"/>
            <a:ext cx="552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11345205-4C3C-43BA-A28F-A12B41030481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2A7AC9D-487F-41E3-A936-8FB06AD47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6A15A322-F810-4157-9654-8C4595E4F1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2519942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4F64A3FA-B41C-467A-BD88-35C3DE60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0716D-B68F-4B02-A466-6F75AC6394F8}" type="datetime1">
              <a:rPr lang="en-GB"/>
              <a:pPr>
                <a:defRPr/>
              </a:pPr>
              <a:t>18/08/2021</a:t>
            </a:fld>
            <a:endParaRPr lang="en-GB" dirty="0"/>
          </a:p>
        </p:txBody>
      </p:sp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1D498862-83B8-4062-9438-FC087083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EBB4-BEDA-4FDD-A580-C2BD9C4EF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lassholder for bunntekst 5">
            <a:extLst>
              <a:ext uri="{FF2B5EF4-FFF2-40B4-BE49-F238E27FC236}">
                <a16:creationId xmlns:a16="http://schemas.microsoft.com/office/drawing/2014/main" id="{D48DC914-C814-47F7-8F0D-FB45BD38FC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84A193-CBEB-4930-B06E-33942F2AC50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defTabSz="457200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rgbClr val="BE4F19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5pPr>
            <a:lvl6pPr marL="4572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6pPr>
            <a:lvl7pPr marL="9144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7pPr>
            <a:lvl8pPr marL="13716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8pPr>
            <a:lvl9pPr marL="18288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dirty="0"/>
              <a:t>Find facts about the Norwegian continental shelf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ECE3829-E82B-4BA5-A78A-B550FA7A142A}"/>
              </a:ext>
            </a:extLst>
          </p:cNvPr>
          <p:cNvSpPr/>
          <p:nvPr userDrawn="1"/>
        </p:nvSpPr>
        <p:spPr>
          <a:xfrm>
            <a:off x="-9525" y="1268413"/>
            <a:ext cx="9153525" cy="5589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F5B09E-FF37-4BA9-90B2-1BFBF93F79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940425" y="5253038"/>
            <a:ext cx="788988" cy="113347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5C38395-F22F-4974-8EB7-C733493126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3875" y="1512888"/>
            <a:ext cx="1968500" cy="262890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471D504-F1C8-48AA-9C37-0DCF64DA70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288" y="1512888"/>
            <a:ext cx="3151187" cy="259238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7E6A4BC-9914-49E2-9D15-7C295CBE48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27450" y="1512888"/>
            <a:ext cx="3001963" cy="158273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1878C1E-2C51-47AC-BFAA-F64EFC0F37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5288" y="4292600"/>
            <a:ext cx="3159125" cy="20939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3198826-1048-478B-A697-8671B710CF4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27450" y="3284538"/>
            <a:ext cx="3001963" cy="176688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20EBC1C-6A14-4472-9112-39093FEDB06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27450" y="5264150"/>
            <a:ext cx="2005013" cy="112236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F80A809-D50F-448F-82AA-CD660499208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94513" y="4351338"/>
            <a:ext cx="1422400" cy="203041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48E66C8E-DDBF-4673-9EDE-36A3983C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B12B8-7952-45CD-9B84-EC67E6D21DA6}" type="datetime1">
              <a:rPr lang="en-GB"/>
              <a:pPr>
                <a:defRPr/>
              </a:pPr>
              <a:t>18/08/2021</a:t>
            </a:fld>
            <a:endParaRPr lang="en-GB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298FCB17-473D-4D99-A679-E45459607D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C80D1-39FB-41F7-9CF6-727AE7DD68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36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30EF4AD7-438A-481C-B144-1400B1383E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r="11839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34E27813-DBF0-4B85-8A69-87454EC7744C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641E15F-CA04-45E7-9821-09C05E6B92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9784F395-86EF-41C1-B2A1-8B4038893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461097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EBFDAB2C-E905-42C0-A3ED-AA51435B8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30977"/>
          <a:stretch>
            <a:fillRect/>
          </a:stretch>
        </p:blipFill>
        <p:spPr bwMode="auto">
          <a:xfrm>
            <a:off x="0" y="0"/>
            <a:ext cx="55070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339C5187-022D-45FA-AFAF-849117CBA9E7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A7B23EB-FACC-420F-A717-12CB63DCEA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A00C544A-C120-4C3C-9449-F50C8F354D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035719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9665BA7C-07ED-40BA-B905-C55E1686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1364"/>
          <a:stretch>
            <a:fillRect/>
          </a:stretch>
        </p:blipFill>
        <p:spPr bwMode="auto">
          <a:xfrm>
            <a:off x="0" y="0"/>
            <a:ext cx="55070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2E28FB1B-D30B-44CD-9AB1-F2E1669941B3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E0C0BAE-4544-4495-808F-70BB6C8C69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4551D07-A495-4C83-8AFD-1E58941375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392337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DCCE580F-6722-40D4-B64B-96DBA8B52E51}"/>
              </a:ext>
            </a:extLst>
          </p:cNvPr>
          <p:cNvSpPr/>
          <p:nvPr userDrawn="1"/>
        </p:nvSpPr>
        <p:spPr>
          <a:xfrm>
            <a:off x="0" y="0"/>
            <a:ext cx="5511800" cy="685800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E408B9D9-EC87-4401-A9D1-C849555FAA94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4E240B8-62A9-4100-BE76-074C0E7C4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7BF78FFD-873E-4B62-8B37-05B5707428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  <p:sp>
        <p:nvSpPr>
          <p:cNvPr id="8" name="Plassholder for dato 13">
            <a:extLst>
              <a:ext uri="{FF2B5EF4-FFF2-40B4-BE49-F238E27FC236}">
                <a16:creationId xmlns:a16="http://schemas.microsoft.com/office/drawing/2014/main" id="{674B9065-1E03-462D-BCD9-745DBD23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4513" y="4959350"/>
            <a:ext cx="3203575" cy="365125"/>
          </a:xfrm>
        </p:spPr>
        <p:txBody>
          <a:bodyPr lIns="108000" tIns="36000" rIns="108000" bIns="36000" anchor="t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Plassholder for lysbildenummer 15">
            <a:extLst>
              <a:ext uri="{FF2B5EF4-FFF2-40B4-BE49-F238E27FC236}">
                <a16:creationId xmlns:a16="http://schemas.microsoft.com/office/drawing/2014/main" id="{1BC720EA-30C6-4336-ABC6-63DEEBB725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8F25-3D91-4CB8-9FCE-62319218F0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65361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AD35C0F1-6B7E-4B00-819D-5769E79DD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3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9821E58-FD5C-408C-9F4B-0561B45368FE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68EAB19-A9DA-4C67-B70B-AC20B029F4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623C9F5B-E15A-4CAD-B3DC-DE10102492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489081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33B43F4B-C06F-4D14-9B8D-5790F15797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74724AD3-8BA5-43A3-ABC9-67A6DCFE93A4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F239084-5EB2-4C1D-89F8-D80B295909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1F38D2F5-3326-476E-9A3B-A8BF01AB21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2713817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CB32FD5E-541E-4ABB-B60B-D6C231327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9FF5C77E-2179-4D48-895F-A0F8873F0756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5EB2FB5-E2DC-4A86-83CD-D80DE5F658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9C57D143-16D5-41AE-AE1E-226BB6F555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23236122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14C10A8B-F539-4893-AE34-A30F0F9BD2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5887A3EE-E9DF-46AF-B8E2-92622E4C4E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6588" y="1262063"/>
            <a:ext cx="787082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0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Klikk for å redigere tekststiler i malen</a:t>
            </a:r>
          </a:p>
          <a:p>
            <a:pPr lvl="1"/>
            <a:r>
              <a:rPr lang="en-GB" altLang="nb-NO"/>
              <a:t>Andre nivå</a:t>
            </a:r>
          </a:p>
          <a:p>
            <a:pPr lvl="2"/>
            <a:r>
              <a:rPr lang="en-GB" altLang="nb-NO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FCDC1A-3462-47C0-9AD0-CE815EA96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950" y="6356350"/>
            <a:ext cx="1323975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2FF2D8-5060-4AD0-B480-2AAF5EA08476}" type="datetime1">
              <a:rPr lang="en-GB"/>
              <a:pPr>
                <a:defRPr/>
              </a:pPr>
              <a:t>18/08/2021</a:t>
            </a:fld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2CAA70-058E-489C-B74E-6816F7C41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6588" y="6356350"/>
            <a:ext cx="3603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A73A2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A139C4-1D48-47E0-91D5-3F2CBB8432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F7131DCE-AB8E-41A4-B936-1DC2EE4E2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AD9476D-CCA2-4D1E-8365-106FD7F3400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296863"/>
            <a:ext cx="4603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61" r:id="rId1"/>
    <p:sldLayoutId id="2147486562" r:id="rId2"/>
    <p:sldLayoutId id="2147486563" r:id="rId3"/>
    <p:sldLayoutId id="2147486564" r:id="rId4"/>
    <p:sldLayoutId id="2147486565" r:id="rId5"/>
    <p:sldLayoutId id="2147486566" r:id="rId6"/>
    <p:sldLayoutId id="2147486567" r:id="rId7"/>
    <p:sldLayoutId id="2147486568" r:id="rId8"/>
    <p:sldLayoutId id="2147486569" r:id="rId9"/>
    <p:sldLayoutId id="2147486570" r:id="rId10"/>
    <p:sldLayoutId id="2147486571" r:id="rId11"/>
    <p:sldLayoutId id="2147486572" r:id="rId12"/>
    <p:sldLayoutId id="2147486573" r:id="rId13"/>
    <p:sldLayoutId id="2147486574" r:id="rId14"/>
    <p:sldLayoutId id="2147486575" r:id="rId15"/>
    <p:sldLayoutId id="2147486576" r:id="rId16"/>
    <p:sldLayoutId id="2147486559" r:id="rId17"/>
    <p:sldLayoutId id="2147486560" r:id="rId18"/>
    <p:sldLayoutId id="2147486577" r:id="rId19"/>
    <p:sldLayoutId id="2147486578" r:id="rId20"/>
    <p:sldLayoutId id="2147486579" r:id="rId21"/>
  </p:sldLayoutIdLst>
  <p:hf hdr="0" dt="0"/>
  <p:txStyles>
    <p:titleStyle>
      <a:lvl1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rgbClr val="BE4F19"/>
          </a:solidFill>
          <a:latin typeface="Calibri"/>
          <a:ea typeface="ＭＳ Ｐゴシック" charset="-128"/>
          <a:cs typeface="Calibri"/>
        </a:defRPr>
      </a:lvl1pPr>
      <a:lvl2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6pPr>
      <a:lvl7pPr marL="9144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7pPr>
      <a:lvl8pPr marL="13716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8pPr>
      <a:lvl9pPr marL="18288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9pPr>
    </p:titleStyle>
    <p:bodyStyle>
      <a:lvl1pPr marL="179388" indent="-179388" algn="l" defTabSz="457200" rtl="0" eaLnBrk="0" fontAlgn="base" hangingPunct="0">
        <a:spcBef>
          <a:spcPts val="9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3952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6111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790575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marL="971550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2">
            <a:extLst>
              <a:ext uri="{FF2B5EF4-FFF2-40B4-BE49-F238E27FC236}">
                <a16:creationId xmlns:a16="http://schemas.microsoft.com/office/drawing/2014/main" id="{F55D02EA-1CD7-416C-88C1-49700476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13" y="2192338"/>
            <a:ext cx="3203575" cy="2287587"/>
          </a:xfrm>
        </p:spPr>
        <p:txBody>
          <a:bodyPr/>
          <a:lstStyle/>
          <a:p>
            <a:pPr eaLnBrk="1" hangingPunct="1"/>
            <a:r>
              <a:rPr lang="en-US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Monthly Production from NCS 2021 compared with prognosis and 2020</a:t>
            </a:r>
            <a:endParaRPr lang="en-GB" altLang="nb-NO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3555" name="Subtitle 23">
            <a:extLst>
              <a:ext uri="{FF2B5EF4-FFF2-40B4-BE49-F238E27FC236}">
                <a16:creationId xmlns:a16="http://schemas.microsoft.com/office/drawing/2014/main" id="{AAB41E4E-B343-46A6-A206-BA0C36E43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4513" y="4479925"/>
            <a:ext cx="3203575" cy="307975"/>
          </a:xfrm>
        </p:spPr>
        <p:txBody>
          <a:bodyPr/>
          <a:lstStyle/>
          <a:p>
            <a:pPr eaLnBrk="1" hangingPunct="1"/>
            <a:r>
              <a:rPr lang="en-GB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Updated to July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9B69BF74-6967-4790-8024-ADBEC732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Production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July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2021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DBE06AE-62F5-4905-87BC-F429EE1D5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585912"/>
            <a:ext cx="7715250" cy="3686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>
            <a:extLst>
              <a:ext uri="{FF2B5EF4-FFF2-40B4-BE49-F238E27FC236}">
                <a16:creationId xmlns:a16="http://schemas.microsoft.com/office/drawing/2014/main" id="{F27A5811-1A70-470D-922E-860B36AF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296863"/>
            <a:ext cx="7870825" cy="900112"/>
          </a:xfrm>
        </p:spPr>
        <p:txBody>
          <a:bodyPr/>
          <a:lstStyle/>
          <a:p>
            <a:pPr eaLnBrk="1" hangingPunct="1"/>
            <a:r>
              <a:rPr lang="en-GB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Oil production 2021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295909"/>
              </p:ext>
            </p:extLst>
          </p:nvPr>
        </p:nvGraphicFramePr>
        <p:xfrm>
          <a:off x="559323" y="1437380"/>
          <a:ext cx="7953160" cy="512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>
            <a:extLst>
              <a:ext uri="{FF2B5EF4-FFF2-40B4-BE49-F238E27FC236}">
                <a16:creationId xmlns:a16="http://schemas.microsoft.com/office/drawing/2014/main" id="{39B7FC3B-98DA-4AB2-8563-EAF7B177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38" y="296863"/>
            <a:ext cx="7870825" cy="900112"/>
          </a:xfrm>
        </p:spPr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Liquid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production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2021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234183"/>
              </p:ext>
            </p:extLst>
          </p:nvPr>
        </p:nvGraphicFramePr>
        <p:xfrm>
          <a:off x="744538" y="1336955"/>
          <a:ext cx="8081301" cy="5224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>
            <a:extLst>
              <a:ext uri="{FF2B5EF4-FFF2-40B4-BE49-F238E27FC236}">
                <a16:creationId xmlns:a16="http://schemas.microsoft.com/office/drawing/2014/main" id="{D9B3A70D-DC3F-45A3-AD39-DF07D756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80" y="308089"/>
            <a:ext cx="7870825" cy="900112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production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2021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993600"/>
              </p:ext>
            </p:extLst>
          </p:nvPr>
        </p:nvGraphicFramePr>
        <p:xfrm>
          <a:off x="323528" y="1304198"/>
          <a:ext cx="8064896" cy="5213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ysark (bokmål)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ysark (engelsk).potx" id="{C2E5303F-18A0-485C-A734-C3C9AAFAD115}" vid="{6B655AF8-584E-4A55-9DD8-A03CDAC6387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B1A1E488B9B84394B71BFCA87C4769" ma:contentTypeVersion="10" ma:contentTypeDescription="Opprett et nytt dokument." ma:contentTypeScope="" ma:versionID="7e11159bee1b6660e09c490430961e13">
  <xsd:schema xmlns:xsd="http://www.w3.org/2001/XMLSchema" xmlns:xs="http://www.w3.org/2001/XMLSchema" xmlns:p="http://schemas.microsoft.com/office/2006/metadata/properties" xmlns:ns3="0d5c3087-156b-4c12-90db-3fdf05b7bd9e" targetNamespace="http://schemas.microsoft.com/office/2006/metadata/properties" ma:root="true" ma:fieldsID="1ae089bcc975c2bd1e258e064c4aa1bd" ns3:_="">
    <xsd:import namespace="0d5c3087-156b-4c12-90db-3fdf05b7bd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3087-156b-4c12-90db-3fdf05b7b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DC32C9-F5F9-4982-B9A2-6E150696EC19}">
  <ds:schemaRefs>
    <ds:schemaRef ds:uri="0d5c3087-156b-4c12-90db-3fdf05b7bd9e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8CF598C-FB3C-494C-B4C9-B570F235A3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c3087-156b-4c12-90db-3fdf05b7b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44FF7C-C255-4B77-818D-63B198A165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Lysark (engelsk)</Template>
  <TotalTime>794</TotalTime>
  <Words>44</Words>
  <Application>Microsoft Office PowerPoint</Application>
  <PresentationFormat>Skjermfremvisning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Monthly Production from NCS 2021 compared with prognosis and 2020</vt:lpstr>
      <vt:lpstr>Production July 2021</vt:lpstr>
      <vt:lpstr>Oil production 2021</vt:lpstr>
      <vt:lpstr>Liquid production 2021</vt:lpstr>
      <vt:lpstr>Gas production 2021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Production from NCS 2016 compared with prognosis and 2015</dc:title>
  <dc:creator>Rovik Inger Margrethe</dc:creator>
  <cp:lastModifiedBy>Bjørøen Arne</cp:lastModifiedBy>
  <cp:revision>107</cp:revision>
  <cp:lastPrinted>2021-03-18T12:31:23Z</cp:lastPrinted>
  <dcterms:created xsi:type="dcterms:W3CDTF">2016-05-19T11:45:21Z</dcterms:created>
  <dcterms:modified xsi:type="dcterms:W3CDTF">2021-08-18T10:56:53Z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