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62" r:id="rId3"/>
    <p:sldId id="263" r:id="rId4"/>
    <p:sldId id="257" r:id="rId5"/>
    <p:sldId id="260" r:id="rId6"/>
    <p:sldId id="259" r:id="rId7"/>
    <p:sldId id="261" r:id="rId8"/>
    <p:sldId id="25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02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95688" y="3814763"/>
            <a:ext cx="4419600" cy="1143000"/>
          </a:xfrm>
          <a:effectLst/>
        </p:spPr>
        <p:txBody>
          <a:bodyPr/>
          <a:lstStyle>
            <a:lvl1pPr algn="l">
              <a:defRPr sz="1900" b="0">
                <a:solidFill>
                  <a:srgbClr val="F8F8F8"/>
                </a:solidFill>
              </a:defRPr>
            </a:lvl1pPr>
          </a:lstStyle>
          <a:p>
            <a:r>
              <a:rPr lang="en-US"/>
              <a:t>Click to 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000">
                <a:solidFill>
                  <a:srgbClr val="F8F8F8"/>
                </a:solidFill>
              </a:defRPr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000">
                <a:solidFill>
                  <a:srgbClr val="F8F8F8"/>
                </a:solidFill>
              </a:defRPr>
            </a:lvl1pPr>
          </a:lstStyle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000">
                <a:solidFill>
                  <a:srgbClr val="F8F8F8"/>
                </a:solidFill>
              </a:defRPr>
            </a:lvl1pPr>
          </a:lstStyle>
          <a:p>
            <a:fld id="{308E3072-F38F-4C2F-B71E-DBA6D48ACED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625850" y="5105400"/>
            <a:ext cx="43719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179388" algn="ctr">
              <a:spcBef>
                <a:spcPct val="50000"/>
              </a:spcBef>
              <a:buClr>
                <a:srgbClr val="FDF6B1"/>
              </a:buClr>
              <a:buSzPct val="125000"/>
              <a:tabLst>
                <a:tab pos="514350" algn="l"/>
              </a:tabLst>
            </a:pPr>
            <a:endParaRPr lang="nb-NO" sz="2800">
              <a:solidFill>
                <a:srgbClr val="F8F8F8"/>
              </a:solidFill>
              <a:latin typeface="Arial" charset="0"/>
            </a:endParaRP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608388" y="5105400"/>
            <a:ext cx="4400550" cy="752475"/>
          </a:xfrm>
        </p:spPr>
        <p:txBody>
          <a:bodyPr/>
          <a:lstStyle>
            <a:lvl1pPr marL="0" indent="0"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26AB6-DEDE-4E54-96ED-FDDADA10E9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3513" y="188913"/>
            <a:ext cx="1943100" cy="5903912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4213" y="188913"/>
            <a:ext cx="5676900" cy="5903912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83D68-CC00-4460-9462-EE21BF85C1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C6956-13AA-4CBE-8A82-B81A61CFBC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0EC76-58D9-4885-B08D-88A830EB18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506F9-1DD4-410D-BB5A-92B3B65043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E7A5E-3370-4BEC-A158-FB574C3E9F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663DD-18C5-417E-B0F9-0D37B0E878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533E7-E331-446F-8375-DA7F85723C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53D0A-6B76-4B24-BF45-2F48B6DC63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8A9C5-1550-4FFC-96AE-CDE72A1E8A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889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Click to edit Master text styles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14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38375" y="6248400"/>
            <a:ext cx="190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148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81AD70F7-06C5-4712-ADB3-62E4F54436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800" b="1">
          <a:solidFill>
            <a:srgbClr val="FDF6B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800" b="1">
          <a:solidFill>
            <a:srgbClr val="FDF6B1"/>
          </a:solidFill>
          <a:latin typeface="Arial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800" b="1">
          <a:solidFill>
            <a:srgbClr val="FDF6B1"/>
          </a:solidFill>
          <a:latin typeface="Arial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800" b="1">
          <a:solidFill>
            <a:srgbClr val="FDF6B1"/>
          </a:solidFill>
          <a:latin typeface="Arial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800" b="1">
          <a:solidFill>
            <a:srgbClr val="FDF6B1"/>
          </a:solidFill>
          <a:latin typeface="Arial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800" b="1">
          <a:solidFill>
            <a:srgbClr val="FDF6B1"/>
          </a:solidFill>
          <a:latin typeface="Arial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800" b="1">
          <a:solidFill>
            <a:srgbClr val="FDF6B1"/>
          </a:solidFill>
          <a:latin typeface="Arial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800" b="1">
          <a:solidFill>
            <a:srgbClr val="FDF6B1"/>
          </a:solidFill>
          <a:latin typeface="Arial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800" b="1">
          <a:solidFill>
            <a:srgbClr val="FDF6B1"/>
          </a:solidFill>
          <a:latin typeface="Arial" charset="0"/>
          <a:cs typeface="Times New Roman" pitchFamily="18" charset="0"/>
        </a:defRPr>
      </a:lvl9pPr>
    </p:titleStyle>
    <p:bodyStyle>
      <a:lvl1pPr marL="179388" indent="341313" algn="l" defTabSz="520700" rtl="0" fontAlgn="base">
        <a:spcBef>
          <a:spcPct val="50000"/>
        </a:spcBef>
        <a:spcAft>
          <a:spcPct val="0"/>
        </a:spcAft>
        <a:buClr>
          <a:srgbClr val="FDF6B1"/>
        </a:buClr>
        <a:buSzPct val="125000"/>
        <a:tabLst>
          <a:tab pos="514350" algn="l"/>
        </a:tabLst>
        <a:defRPr sz="2800">
          <a:solidFill>
            <a:srgbClr val="F8F8F8"/>
          </a:solidFill>
          <a:latin typeface="+mn-lt"/>
          <a:ea typeface="+mn-ea"/>
          <a:cs typeface="+mn-cs"/>
        </a:defRPr>
      </a:lvl1pPr>
      <a:lvl2pPr marL="1084263" indent="-449263" algn="l" defTabSz="520700" rtl="0" fontAlgn="base">
        <a:spcBef>
          <a:spcPct val="50000"/>
        </a:spcBef>
        <a:spcAft>
          <a:spcPct val="0"/>
        </a:spcAft>
        <a:buClr>
          <a:srgbClr val="FDF6B1"/>
        </a:buClr>
        <a:buSzPct val="130000"/>
        <a:buChar char="•"/>
        <a:tabLst>
          <a:tab pos="514350" algn="l"/>
        </a:tabLst>
        <a:defRPr sz="2000">
          <a:solidFill>
            <a:srgbClr val="FFFFFF"/>
          </a:solidFill>
          <a:latin typeface="+mn-lt"/>
          <a:cs typeface="+mn-cs"/>
        </a:defRPr>
      </a:lvl2pPr>
      <a:lvl3pPr marL="1427163" indent="-228600" algn="l" defTabSz="520700" rtl="0" fontAlgn="base">
        <a:spcBef>
          <a:spcPct val="50000"/>
        </a:spcBef>
        <a:spcAft>
          <a:spcPct val="0"/>
        </a:spcAft>
        <a:buChar char="•"/>
        <a:tabLst>
          <a:tab pos="514350" algn="l"/>
        </a:tabLst>
        <a:defRPr sz="2400">
          <a:solidFill>
            <a:schemeClr val="bg1"/>
          </a:solidFill>
          <a:latin typeface="+mn-lt"/>
          <a:cs typeface="+mn-cs"/>
        </a:defRPr>
      </a:lvl3pPr>
      <a:lvl4pPr marL="1770063" indent="-228600" algn="l" defTabSz="520700" rtl="0" fontAlgn="base">
        <a:spcBef>
          <a:spcPct val="50000"/>
        </a:spcBef>
        <a:spcAft>
          <a:spcPct val="0"/>
        </a:spcAft>
        <a:buChar char="–"/>
        <a:tabLst>
          <a:tab pos="514350" algn="l"/>
        </a:tabLst>
        <a:defRPr sz="2000">
          <a:solidFill>
            <a:schemeClr val="bg1"/>
          </a:solidFill>
          <a:latin typeface="+mn-lt"/>
          <a:cs typeface="+mn-cs"/>
        </a:defRPr>
      </a:lvl4pPr>
      <a:lvl5pPr marL="2112963" indent="-228600" algn="l" defTabSz="520700" rtl="0" fontAlgn="base">
        <a:spcBef>
          <a:spcPct val="50000"/>
        </a:spcBef>
        <a:spcAft>
          <a:spcPct val="0"/>
        </a:spcAft>
        <a:buChar char="»"/>
        <a:tabLst>
          <a:tab pos="514350" algn="l"/>
        </a:tabLst>
        <a:defRPr sz="2000">
          <a:solidFill>
            <a:schemeClr val="bg1"/>
          </a:solidFill>
          <a:latin typeface="+mn-lt"/>
          <a:cs typeface="+mn-cs"/>
        </a:defRPr>
      </a:lvl5pPr>
      <a:lvl6pPr marL="2570163" indent="-228600" algn="l" defTabSz="520700" rtl="0" fontAlgn="base">
        <a:spcBef>
          <a:spcPct val="50000"/>
        </a:spcBef>
        <a:spcAft>
          <a:spcPct val="0"/>
        </a:spcAft>
        <a:buChar char="»"/>
        <a:tabLst>
          <a:tab pos="514350" algn="l"/>
        </a:tabLst>
        <a:defRPr sz="2000">
          <a:solidFill>
            <a:schemeClr val="bg1"/>
          </a:solidFill>
          <a:latin typeface="+mn-lt"/>
          <a:cs typeface="+mn-cs"/>
        </a:defRPr>
      </a:lvl6pPr>
      <a:lvl7pPr marL="3027363" indent="-228600" algn="l" defTabSz="520700" rtl="0" fontAlgn="base">
        <a:spcBef>
          <a:spcPct val="50000"/>
        </a:spcBef>
        <a:spcAft>
          <a:spcPct val="0"/>
        </a:spcAft>
        <a:buChar char="»"/>
        <a:tabLst>
          <a:tab pos="514350" algn="l"/>
        </a:tabLst>
        <a:defRPr sz="2000">
          <a:solidFill>
            <a:schemeClr val="bg1"/>
          </a:solidFill>
          <a:latin typeface="+mn-lt"/>
          <a:cs typeface="+mn-cs"/>
        </a:defRPr>
      </a:lvl7pPr>
      <a:lvl8pPr marL="3484563" indent="-228600" algn="l" defTabSz="520700" rtl="0" fontAlgn="base">
        <a:spcBef>
          <a:spcPct val="50000"/>
        </a:spcBef>
        <a:spcAft>
          <a:spcPct val="0"/>
        </a:spcAft>
        <a:buChar char="»"/>
        <a:tabLst>
          <a:tab pos="514350" algn="l"/>
        </a:tabLst>
        <a:defRPr sz="2000">
          <a:solidFill>
            <a:schemeClr val="bg1"/>
          </a:solidFill>
          <a:latin typeface="+mn-lt"/>
          <a:cs typeface="+mn-cs"/>
        </a:defRPr>
      </a:lvl8pPr>
      <a:lvl9pPr marL="3941763" indent="-228600" algn="l" defTabSz="520700" rtl="0" fontAlgn="base">
        <a:spcBef>
          <a:spcPct val="50000"/>
        </a:spcBef>
        <a:spcAft>
          <a:spcPct val="0"/>
        </a:spcAft>
        <a:buChar char="»"/>
        <a:tabLst>
          <a:tab pos="514350" algn="l"/>
        </a:tabLst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3400"/>
              <a:t>Geophysical Methods Group</a:t>
            </a:r>
            <a:br>
              <a:rPr lang="nb-NO" sz="3400"/>
            </a:br>
            <a:r>
              <a:rPr lang="nb-NO" sz="3400"/>
              <a:t>GeoHazards Seminar</a:t>
            </a:r>
            <a:endParaRPr lang="en-US" sz="340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nb-NO" sz="2400">
                <a:solidFill>
                  <a:srgbClr val="FFFFFF"/>
                </a:solidFill>
              </a:rPr>
              <a:t>GeoHazards Seminar held on Dec 6th 2011</a:t>
            </a:r>
          </a:p>
          <a:p>
            <a:pPr>
              <a:lnSpc>
                <a:spcPct val="80000"/>
              </a:lnSpc>
            </a:pPr>
            <a:r>
              <a:rPr lang="nb-NO" sz="2400">
                <a:solidFill>
                  <a:srgbClr val="FFFFFF"/>
                </a:solidFill>
              </a:rPr>
              <a:t>At ”Måltidets Hus” across the road from the NPD</a:t>
            </a:r>
          </a:p>
          <a:p>
            <a:pPr>
              <a:lnSpc>
                <a:spcPct val="80000"/>
              </a:lnSpc>
            </a:pPr>
            <a:r>
              <a:rPr lang="nb-NO" sz="2400">
                <a:solidFill>
                  <a:srgbClr val="FFFFFF"/>
                </a:solidFill>
              </a:rPr>
              <a:t>80+ attendees</a:t>
            </a:r>
          </a:p>
          <a:p>
            <a:pPr>
              <a:lnSpc>
                <a:spcPct val="80000"/>
              </a:lnSpc>
            </a:pPr>
            <a:r>
              <a:rPr lang="nb-NO" sz="2400">
                <a:solidFill>
                  <a:srgbClr val="FFFFFF"/>
                </a:solidFill>
              </a:rPr>
              <a:t>Organising Committee</a:t>
            </a:r>
          </a:p>
          <a:p>
            <a:pPr lvl="1">
              <a:lnSpc>
                <a:spcPct val="80000"/>
              </a:lnSpc>
            </a:pPr>
            <a:r>
              <a:rPr lang="nb-NO" sz="1800"/>
              <a:t>Tim Austin - ConocoPhillips</a:t>
            </a:r>
          </a:p>
          <a:p>
            <a:pPr lvl="1">
              <a:lnSpc>
                <a:spcPct val="80000"/>
              </a:lnSpc>
            </a:pPr>
            <a:r>
              <a:rPr lang="nb-NO" sz="1800"/>
              <a:t>Odd Fuglestad - GDF Suez</a:t>
            </a:r>
          </a:p>
          <a:p>
            <a:pPr lvl="1">
              <a:lnSpc>
                <a:spcPct val="80000"/>
              </a:lnSpc>
            </a:pPr>
            <a:r>
              <a:rPr lang="nb-NO" sz="1800"/>
              <a:t>Thomas Tvedt - Eon RhurGas</a:t>
            </a:r>
          </a:p>
          <a:p>
            <a:pPr lvl="1">
              <a:lnSpc>
                <a:spcPct val="80000"/>
              </a:lnSpc>
            </a:pPr>
            <a:r>
              <a:rPr lang="nb-NO" sz="1800"/>
              <a:t>Annemieke Van den Beukal – Shell (took over from Geir Jansson)</a:t>
            </a:r>
          </a:p>
          <a:p>
            <a:pPr lvl="1">
              <a:lnSpc>
                <a:spcPct val="80000"/>
              </a:lnSpc>
            </a:pPr>
            <a:r>
              <a:rPr lang="nb-NO" sz="1800"/>
              <a:t>Tone Helene Aanestad - NPD</a:t>
            </a:r>
            <a:endParaRPr lang="en-US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Workshop Progam -  morning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53006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1400" b="1">
                <a:ea typeface="宋体" charset="-122"/>
              </a:rPr>
              <a:t>Introduction:</a:t>
            </a:r>
          </a:p>
          <a:p>
            <a:pPr>
              <a:lnSpc>
                <a:spcPct val="80000"/>
              </a:lnSpc>
            </a:pPr>
            <a:r>
              <a:rPr lang="en-US" altLang="zh-CN" sz="1400">
                <a:ea typeface="宋体" charset="-122"/>
              </a:rPr>
              <a:t>08:30 – 08:40: Introduction and HSE</a:t>
            </a:r>
          </a:p>
          <a:p>
            <a:pPr>
              <a:lnSpc>
                <a:spcPct val="80000"/>
              </a:lnSpc>
            </a:pPr>
            <a:r>
              <a:rPr lang="en-US" altLang="zh-CN" sz="1400">
                <a:ea typeface="宋体" charset="-122"/>
              </a:rPr>
              <a:t>08:40 – 09:00: Setting the scene</a:t>
            </a:r>
            <a:r>
              <a:rPr lang="en-US" altLang="zh-CN" sz="1400" b="1">
                <a:ea typeface="宋体" charset="-122"/>
              </a:rPr>
              <a:t>, Fritjov Riis,  NPD </a:t>
            </a:r>
          </a:p>
          <a:p>
            <a:pPr>
              <a:lnSpc>
                <a:spcPct val="80000"/>
              </a:lnSpc>
            </a:pPr>
            <a:r>
              <a:rPr lang="en-US" altLang="zh-CN" sz="1400">
                <a:ea typeface="宋体" charset="-122"/>
              </a:rPr>
              <a:t>09:00 – 09:20: What is a GeoHazard – A drilling perspective</a:t>
            </a:r>
            <a:r>
              <a:rPr lang="en-US" altLang="zh-CN" sz="1400" b="1">
                <a:ea typeface="宋体" charset="-122"/>
              </a:rPr>
              <a:t>, Terje Skar ,ConocoPhillips </a:t>
            </a:r>
          </a:p>
          <a:p>
            <a:pPr>
              <a:lnSpc>
                <a:spcPct val="80000"/>
              </a:lnSpc>
            </a:pPr>
            <a:endParaRPr lang="en-US" altLang="zh-CN" sz="1400" b="1">
              <a:ea typeface="宋体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1400" b="1">
                <a:ea typeface="宋体" charset="-122"/>
              </a:rPr>
              <a:t>Acquisition and Processing Technology:</a:t>
            </a:r>
          </a:p>
          <a:p>
            <a:pPr>
              <a:lnSpc>
                <a:spcPct val="80000"/>
              </a:lnSpc>
            </a:pPr>
            <a:r>
              <a:rPr lang="en-US" altLang="zh-CN" sz="1400">
                <a:ea typeface="宋体" charset="-122"/>
              </a:rPr>
              <a:t>09:20 – 09:40: Site Survey Geophysical Acquisition – A recent history and an idealized future</a:t>
            </a:r>
            <a:r>
              <a:rPr lang="en-US" altLang="zh-CN" sz="1400" b="1">
                <a:ea typeface="宋体" charset="-122"/>
              </a:rPr>
              <a:t>,   Gavin Douglas, Fugro Geoconsulting</a:t>
            </a:r>
          </a:p>
          <a:p>
            <a:pPr>
              <a:lnSpc>
                <a:spcPct val="80000"/>
              </a:lnSpc>
            </a:pPr>
            <a:r>
              <a:rPr lang="en-US" altLang="zh-CN" sz="1400">
                <a:ea typeface="宋体" charset="-122"/>
              </a:rPr>
              <a:t>09:40 – 10:00: High resolution PCable 3D seismic acquisition from shallow to deep water in shallow gas hydrate areas.</a:t>
            </a:r>
            <a:r>
              <a:rPr lang="en-US" altLang="zh-CN" sz="1400" b="1">
                <a:ea typeface="宋体" charset="-122"/>
              </a:rPr>
              <a:t> Stefan Buenz, UiT</a:t>
            </a:r>
          </a:p>
          <a:p>
            <a:pPr>
              <a:lnSpc>
                <a:spcPct val="80000"/>
              </a:lnSpc>
            </a:pPr>
            <a:endParaRPr lang="en-US" altLang="zh-CN" sz="1400" b="1">
              <a:ea typeface="宋体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1400">
                <a:ea typeface="宋体" charset="-122"/>
              </a:rPr>
              <a:t>10:00 – 10:30: Break and poster display</a:t>
            </a:r>
          </a:p>
          <a:p>
            <a:pPr>
              <a:lnSpc>
                <a:spcPct val="80000"/>
              </a:lnSpc>
            </a:pPr>
            <a:endParaRPr lang="en-US" altLang="zh-CN" sz="1400">
              <a:ea typeface="宋体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1400">
                <a:ea typeface="宋体" charset="-122"/>
              </a:rPr>
              <a:t>10:30 – 10:50: Integrated solutions for Geohazard surveys</a:t>
            </a:r>
            <a:r>
              <a:rPr lang="en-US" altLang="zh-CN" sz="1400" b="1">
                <a:ea typeface="宋体" charset="-122"/>
              </a:rPr>
              <a:t>. Robert Soubaras, Yves Lafet, Shuki Ronen*, Bob Dowle, Dominique Boitier, Roar Nygaard, CGGVeritas</a:t>
            </a:r>
          </a:p>
          <a:p>
            <a:pPr>
              <a:lnSpc>
                <a:spcPct val="80000"/>
              </a:lnSpc>
            </a:pPr>
            <a:r>
              <a:rPr lang="en-US" altLang="zh-CN" sz="1400">
                <a:ea typeface="宋体" charset="-122"/>
              </a:rPr>
              <a:t>10:50 – 11:10: Ghost-free seismic acquisition – a step change in data resolution and interpretability</a:t>
            </a:r>
            <a:r>
              <a:rPr lang="en-US" altLang="zh-CN" sz="1400" b="1">
                <a:ea typeface="宋体" charset="-122"/>
              </a:rPr>
              <a:t>, Per Eivind Dhelie, PGS</a:t>
            </a:r>
          </a:p>
          <a:p>
            <a:pPr>
              <a:lnSpc>
                <a:spcPct val="80000"/>
              </a:lnSpc>
            </a:pPr>
            <a:r>
              <a:rPr lang="en-US" altLang="zh-CN" sz="1400">
                <a:ea typeface="宋体" charset="-122"/>
              </a:rPr>
              <a:t>11:10 – 11:30:	Processing of high resolution seismic data</a:t>
            </a:r>
            <a:r>
              <a:rPr lang="en-US" altLang="zh-CN" sz="1400" b="1">
                <a:ea typeface="宋体" charset="-122"/>
              </a:rPr>
              <a:t>, Ian Stennett, Gardline </a:t>
            </a:r>
          </a:p>
          <a:p>
            <a:pPr>
              <a:lnSpc>
                <a:spcPct val="80000"/>
              </a:lnSpc>
            </a:pPr>
            <a:r>
              <a:rPr lang="en-US" altLang="zh-CN" sz="1400">
                <a:ea typeface="宋体" charset="-122"/>
              </a:rPr>
              <a:t>11:30 – 11:50: Advances in 2D and 3D GeoHazard Processing</a:t>
            </a:r>
            <a:r>
              <a:rPr lang="en-US" altLang="zh-CN" sz="1400" b="1">
                <a:ea typeface="宋体" charset="-122"/>
              </a:rPr>
              <a:t>, Andy Cowlard, Fugro Seismic Imaging</a:t>
            </a:r>
          </a:p>
          <a:p>
            <a:pPr>
              <a:lnSpc>
                <a:spcPct val="80000"/>
              </a:lnSpc>
            </a:pPr>
            <a:r>
              <a:rPr lang="en-US" altLang="zh-CN" sz="1400">
                <a:ea typeface="宋体" charset="-122"/>
              </a:rPr>
              <a:t>11:50 – 12:10: 3D Hi-res seismic in deep water. Best practices</a:t>
            </a:r>
            <a:r>
              <a:rPr lang="en-US" altLang="zh-CN" sz="1400" b="1">
                <a:ea typeface="宋体" charset="-122"/>
              </a:rPr>
              <a:t> Floris Striijbos or Rian de Jong, Shell </a:t>
            </a:r>
          </a:p>
          <a:p>
            <a:pPr>
              <a:lnSpc>
                <a:spcPct val="80000"/>
              </a:lnSpc>
            </a:pPr>
            <a:endParaRPr 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Workshop Progam -  afternoon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9144000" cy="41036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1600" b="1">
                <a:ea typeface="宋体" charset="-122"/>
              </a:rPr>
              <a:t>Analysis and case studies</a:t>
            </a:r>
            <a:r>
              <a:rPr lang="en-US" altLang="zh-CN" sz="1600">
                <a:ea typeface="宋体" charset="-122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altLang="zh-CN" sz="1600">
                <a:ea typeface="宋体" charset="-122"/>
              </a:rPr>
              <a:t>13:30 – 13:50:	Integrated Geohazard assessment – The case for correlation, calibration and careful consideration, </a:t>
            </a:r>
            <a:r>
              <a:rPr lang="en-US" altLang="zh-CN" sz="1600" b="1">
                <a:ea typeface="宋体" charset="-122"/>
              </a:rPr>
              <a:t>Michael Clare and Stephen Thomas, Fugro Geoconsulting</a:t>
            </a:r>
            <a:r>
              <a:rPr lang="en-US" altLang="zh-CN" sz="1600">
                <a:ea typeface="宋体" charset="-122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zh-CN" sz="1600">
                <a:ea typeface="宋体" charset="-122"/>
              </a:rPr>
              <a:t>13:50 – 14:10: Submarine landslides offshore Norway – summary of observations and implications. </a:t>
            </a:r>
            <a:r>
              <a:rPr lang="en-US" altLang="zh-CN" sz="1600" b="1">
                <a:ea typeface="宋体" charset="-122"/>
              </a:rPr>
              <a:t>Jan Sverre Laberg, UiT</a:t>
            </a:r>
          </a:p>
          <a:p>
            <a:pPr>
              <a:lnSpc>
                <a:spcPct val="80000"/>
              </a:lnSpc>
            </a:pPr>
            <a:endParaRPr lang="en-US" altLang="zh-CN" sz="1600">
              <a:ea typeface="宋体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1600">
                <a:ea typeface="宋体" charset="-122"/>
              </a:rPr>
              <a:t>14:10 – 14:30: Break and poster display</a:t>
            </a:r>
          </a:p>
          <a:p>
            <a:pPr>
              <a:lnSpc>
                <a:spcPct val="80000"/>
              </a:lnSpc>
            </a:pPr>
            <a:endParaRPr lang="en-US" altLang="zh-CN" sz="1600">
              <a:ea typeface="宋体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1600">
                <a:ea typeface="宋体" charset="-122"/>
              </a:rPr>
              <a:t>14:30 - 14:50: Geohazard investigations using seismic techniques – current approaches and applications, </a:t>
            </a:r>
            <a:r>
              <a:rPr lang="en-US" altLang="zh-CN" sz="1600" b="1">
                <a:ea typeface="宋体" charset="-122"/>
              </a:rPr>
              <a:t>Richard Orren and Francis Buckley,  Senergy</a:t>
            </a:r>
          </a:p>
          <a:p>
            <a:pPr>
              <a:lnSpc>
                <a:spcPct val="80000"/>
              </a:lnSpc>
            </a:pPr>
            <a:r>
              <a:rPr lang="en-US" altLang="zh-CN" sz="1600">
                <a:ea typeface="宋体" charset="-122"/>
              </a:rPr>
              <a:t>14:50 – 15:10:	Limitations in HR2D seismic: not understood then and not understood now, </a:t>
            </a:r>
            <a:r>
              <a:rPr lang="en-US" altLang="zh-CN" sz="1600" b="1">
                <a:ea typeface="宋体" charset="-122"/>
              </a:rPr>
              <a:t>Karen Ware, Andy Malone and RPS Energy Geohazards Group</a:t>
            </a:r>
          </a:p>
          <a:p>
            <a:pPr>
              <a:lnSpc>
                <a:spcPct val="80000"/>
              </a:lnSpc>
            </a:pPr>
            <a:r>
              <a:rPr lang="en-US" altLang="zh-CN" sz="1600">
                <a:ea typeface="宋体" charset="-122"/>
              </a:rPr>
              <a:t>15:10 – 15:40: Statoil’s experience with geohazards evaluation on the NCS, </a:t>
            </a:r>
            <a:r>
              <a:rPr lang="en-US" altLang="zh-CN" sz="1600" b="1">
                <a:ea typeface="宋体" charset="-122"/>
              </a:rPr>
              <a:t>Dag Lundquist, Statoil</a:t>
            </a:r>
          </a:p>
          <a:p>
            <a:pPr>
              <a:lnSpc>
                <a:spcPct val="80000"/>
              </a:lnSpc>
            </a:pPr>
            <a:r>
              <a:rPr lang="en-US" altLang="zh-CN" sz="1600">
                <a:ea typeface="宋体" charset="-122"/>
              </a:rPr>
              <a:t>15:40 – 15:50: Summary and wrap-up.</a:t>
            </a:r>
          </a:p>
          <a:p>
            <a:pPr>
              <a:lnSpc>
                <a:spcPct val="80000"/>
              </a:lnSpc>
            </a:pPr>
            <a:endParaRPr lang="en-US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Feedback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7772400" cy="41036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nb-NO"/>
              <a:t>Lot of positive feedback on the day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nb-NO"/>
              <a:t>Questionaire response from 17 attendees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nb-NO"/>
              <a:t>All said Seminar met expectations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nb-NO"/>
              <a:t>All thought it was a good program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nb-NO"/>
              <a:t>More oil company experience presentations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nb-NO"/>
              <a:t>Venue and timing were good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nb-NO"/>
              <a:t>Some potential for follow-up projects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3400"/>
              <a:t>Did the seminar meet your expectations?</a:t>
            </a:r>
            <a:endParaRPr lang="en-US" sz="3400"/>
          </a:p>
        </p:txBody>
      </p:sp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455738"/>
            <a:ext cx="8135938" cy="4565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Was there anything we should add or take away from the program?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3838" y="1268413"/>
            <a:ext cx="6030912" cy="50784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3400"/>
              <a:t>Was the venue and timing satisfactory?</a:t>
            </a:r>
            <a:endParaRPr lang="en-US" sz="3400"/>
          </a:p>
        </p:txBody>
      </p:sp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1268413"/>
            <a:ext cx="5832475" cy="50466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/>
              <a:t>Do you feel there are any of the Geohazard topics that could mature into a FORCE project or further specific seminar?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8975" y="1381125"/>
            <a:ext cx="7196138" cy="4927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p_Blue_Gradient">
  <a:themeElements>
    <a:clrScheme name="">
      <a:dk1>
        <a:srgbClr val="000000"/>
      </a:dk1>
      <a:lt1>
        <a:srgbClr val="000099"/>
      </a:lt1>
      <a:dk2>
        <a:srgbClr val="000000"/>
      </a:dk2>
      <a:lt2>
        <a:srgbClr val="003366"/>
      </a:lt2>
      <a:accent1>
        <a:srgbClr val="00CC99"/>
      </a:accent1>
      <a:accent2>
        <a:srgbClr val="3333CC"/>
      </a:accent2>
      <a:accent3>
        <a:srgbClr val="AAAAC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op_Blue_Gradient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p_Blue_Gradien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p_Blue_Gradien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_Blue_Gradien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_Blue_Gradien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_Blue_Gradie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_Blue_Gradie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_Blue_Gradie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3366"/>
    </a:dk1>
    <a:lt1>
      <a:srgbClr val="FFFFFF"/>
    </a:lt1>
    <a:dk2>
      <a:srgbClr val="0000CC"/>
    </a:dk2>
    <a:lt2>
      <a:srgbClr val="000000"/>
    </a:lt2>
    <a:accent1>
      <a:srgbClr val="00CC99"/>
    </a:accent1>
    <a:accent2>
      <a:srgbClr val="3333CC"/>
    </a:accent2>
    <a:accent3>
      <a:srgbClr val="AAAAE2"/>
    </a:accent3>
    <a:accent4>
      <a:srgbClr val="DADADA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8CE4EE7DFE264FA2AEAB204A8D54BA" ma:contentTypeVersion="7" ma:contentTypeDescription="Opprett et nytt dokument." ma:contentTypeScope="" ma:versionID="58cf933b22559499fcfe3e220d057586">
  <xsd:schema xmlns:xsd="http://www.w3.org/2001/XMLSchema" xmlns:xs="http://www.w3.org/2001/XMLSchema" xmlns:p="http://schemas.microsoft.com/office/2006/metadata/properties" xmlns:ns2="2ae5ca6d-bcb8-4ec0-a8a7-29506e365b54" xmlns:ns3="c74d52cd-2ee0-4c46-a9b5-7f4054c7c5be" targetNamespace="http://schemas.microsoft.com/office/2006/metadata/properties" ma:root="true" ma:fieldsID="a71b4b86781ac573582f3674c4655a82" ns2:_="" ns3:_="">
    <xsd:import namespace="2ae5ca6d-bcb8-4ec0-a8a7-29506e365b54"/>
    <xsd:import namespace="c74d52cd-2ee0-4c46-a9b5-7f4054c7c5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5ca6d-bcb8-4ec0-a8a7-29506e365b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4d52cd-2ee0-4c46-a9b5-7f4054c7c5b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3183A2-ED16-49C6-91F2-4A2915101600}"/>
</file>

<file path=customXml/itemProps2.xml><?xml version="1.0" encoding="utf-8"?>
<ds:datastoreItem xmlns:ds="http://schemas.openxmlformats.org/officeDocument/2006/customXml" ds:itemID="{C3FB827A-C8A6-48AA-A5CF-2AAF2D23F4DC}"/>
</file>

<file path=customXml/itemProps3.xml><?xml version="1.0" encoding="utf-8"?>
<ds:datastoreItem xmlns:ds="http://schemas.openxmlformats.org/officeDocument/2006/customXml" ds:itemID="{2B1C8F2E-2464-4A1D-A410-13768E5B3165}"/>
</file>

<file path=docProps/app.xml><?xml version="1.0" encoding="utf-8"?>
<Properties xmlns="http://schemas.openxmlformats.org/officeDocument/2006/extended-properties" xmlns:vt="http://schemas.openxmlformats.org/officeDocument/2006/docPropsVTypes">
  <Template>Cop_Blue_Gradient</Template>
  <TotalTime>129</TotalTime>
  <Words>317</Words>
  <Application>Microsoft Office PowerPoint</Application>
  <PresentationFormat>Skjermfremvisning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宋体</vt:lpstr>
      <vt:lpstr>Arial</vt:lpstr>
      <vt:lpstr>Times New Roman</vt:lpstr>
      <vt:lpstr>Cop_Blue_Gradient</vt:lpstr>
      <vt:lpstr>Geophysical Methods Group GeoHazards Seminar</vt:lpstr>
      <vt:lpstr>Workshop Progam -  morning</vt:lpstr>
      <vt:lpstr>Workshop Progam -  afternoon</vt:lpstr>
      <vt:lpstr>Feedback</vt:lpstr>
      <vt:lpstr>Did the seminar meet your expectations?</vt:lpstr>
      <vt:lpstr>Was there anything we should add or take away from the program?</vt:lpstr>
      <vt:lpstr>Was the venue and timing satisfactory?</vt:lpstr>
      <vt:lpstr>Do you feel there are any of the Geohazard topics that could mature into a FORCE project or further specific seminar?</vt:lpstr>
    </vt:vector>
  </TitlesOfParts>
  <Company>ConocoPhillips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Geophysical Methods Group GeoHazards Seminar</dc:title>
  <dc:creator>Austin</dc:creator>
  <cp:lastModifiedBy>Mydland Tone Helene</cp:lastModifiedBy>
  <cp:revision>4</cp:revision>
  <dcterms:created xsi:type="dcterms:W3CDTF">2012-02-07T17:44:58Z</dcterms:created>
  <dcterms:modified xsi:type="dcterms:W3CDTF">2019-03-12T13:24:47Z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0x010100928CE4EE7DFE264FA2AEAB204A8D54BA</vt:lpwstr>
  </property>
</Properties>
</file>