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7099300" cy="10234613"/>
  <p:defaultTextStyle>
    <a:defPPr>
      <a:defRPr lang="nn-NO"/>
    </a:defPPr>
    <a:lvl1pPr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3657265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4266808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4876353" algn="l" defTabSz="609545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4F19"/>
    <a:srgbClr val="BE4F19"/>
    <a:srgbClr val="C86329"/>
    <a:srgbClr val="AD4919"/>
    <a:srgbClr val="FFFFFF"/>
    <a:srgbClr val="E0E1DD"/>
    <a:srgbClr val="EDEDED"/>
    <a:srgbClr val="F2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Objects="1">
      <p:cViewPr varScale="1">
        <p:scale>
          <a:sx n="94" d="100"/>
          <a:sy n="94" d="100"/>
        </p:scale>
        <p:origin x="6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120" d="100"/>
          <a:sy n="120" d="100"/>
        </p:scale>
        <p:origin x="496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øen Arne" userId="77caff36-2c7f-4bf1-afb9-b9a4690d1a7c" providerId="ADAL" clId="{47550828-18C5-4390-863E-A54F76FE973A}"/>
    <pc:docChg chg="custSel addSld modSld modNotesMaster modHandout">
      <pc:chgData name="Bjørøen Arne" userId="77caff36-2c7f-4bf1-afb9-b9a4690d1a7c" providerId="ADAL" clId="{47550828-18C5-4390-863E-A54F76FE973A}" dt="2021-09-21T10:51:23.869" v="38"/>
      <pc:docMkLst>
        <pc:docMk/>
      </pc:docMkLst>
      <pc:sldChg chg="modNotes">
        <pc:chgData name="Bjørøen Arne" userId="77caff36-2c7f-4bf1-afb9-b9a4690d1a7c" providerId="ADAL" clId="{47550828-18C5-4390-863E-A54F76FE973A}" dt="2021-09-21T10:51:23.869" v="38"/>
        <pc:sldMkLst>
          <pc:docMk/>
          <pc:sldMk cId="0" sldId="258"/>
        </pc:sldMkLst>
      </pc:sldChg>
      <pc:sldChg chg="addSp modSp mod">
        <pc:chgData name="Bjørøen Arne" userId="77caff36-2c7f-4bf1-afb9-b9a4690d1a7c" providerId="ADAL" clId="{47550828-18C5-4390-863E-A54F76FE973A}" dt="2021-09-21T10:48:08.414" v="14" actId="14100"/>
        <pc:sldMkLst>
          <pc:docMk/>
          <pc:sldMk cId="0" sldId="260"/>
        </pc:sldMkLst>
        <pc:picChg chg="add mod">
          <ac:chgData name="Bjørøen Arne" userId="77caff36-2c7f-4bf1-afb9-b9a4690d1a7c" providerId="ADAL" clId="{47550828-18C5-4390-863E-A54F76FE973A}" dt="2021-09-21T10:48:08.414" v="14" actId="14100"/>
          <ac:picMkLst>
            <pc:docMk/>
            <pc:sldMk cId="0" sldId="260"/>
            <ac:picMk id="4" creationId="{0F5AC668-C262-4C64-9060-13126C8C4654}"/>
          </ac:picMkLst>
        </pc:picChg>
      </pc:sldChg>
      <pc:sldChg chg="addSp delSp modSp new mod">
        <pc:chgData name="Bjørøen Arne" userId="77caff36-2c7f-4bf1-afb9-b9a4690d1a7c" providerId="ADAL" clId="{47550828-18C5-4390-863E-A54F76FE973A}" dt="2021-09-21T10:49:15.974" v="22" actId="14100"/>
        <pc:sldMkLst>
          <pc:docMk/>
          <pc:sldMk cId="1647224907" sldId="261"/>
        </pc:sldMkLst>
        <pc:spChg chg="mod">
          <ac:chgData name="Bjørøen Arne" userId="77caff36-2c7f-4bf1-afb9-b9a4690d1a7c" providerId="ADAL" clId="{47550828-18C5-4390-863E-A54F76FE973A}" dt="2021-09-20T11:20:07.099" v="9"/>
          <ac:spMkLst>
            <pc:docMk/>
            <pc:sldMk cId="1647224907" sldId="261"/>
            <ac:spMk id="2" creationId="{00AA972F-B19E-4F22-9373-756DA9BE6C76}"/>
          </ac:spMkLst>
        </pc:spChg>
        <pc:spChg chg="del">
          <ac:chgData name="Bjørøen Arne" userId="77caff36-2c7f-4bf1-afb9-b9a4690d1a7c" providerId="ADAL" clId="{47550828-18C5-4390-863E-A54F76FE973A}" dt="2021-09-20T11:19:18.432" v="3" actId="478"/>
          <ac:spMkLst>
            <pc:docMk/>
            <pc:sldMk cId="1647224907" sldId="261"/>
            <ac:spMk id="3" creationId="{F8260740-F8D6-426C-8DCE-6A47E5A56446}"/>
          </ac:spMkLst>
        </pc:spChg>
        <pc:spChg chg="del">
          <ac:chgData name="Bjørøen Arne" userId="77caff36-2c7f-4bf1-afb9-b9a4690d1a7c" providerId="ADAL" clId="{47550828-18C5-4390-863E-A54F76FE973A}" dt="2021-09-20T11:19:20.504" v="4" actId="478"/>
          <ac:spMkLst>
            <pc:docMk/>
            <pc:sldMk cId="1647224907" sldId="261"/>
            <ac:spMk id="4" creationId="{1BF215E3-1519-4A60-9C93-D568F334B71C}"/>
          </ac:spMkLst>
        </pc:spChg>
        <pc:spChg chg="del">
          <ac:chgData name="Bjørøen Arne" userId="77caff36-2c7f-4bf1-afb9-b9a4690d1a7c" providerId="ADAL" clId="{47550828-18C5-4390-863E-A54F76FE973A}" dt="2021-09-21T10:48:25.605" v="15" actId="478"/>
          <ac:spMkLst>
            <pc:docMk/>
            <pc:sldMk cId="1647224907" sldId="261"/>
            <ac:spMk id="6" creationId="{F00E0738-388F-472B-9D4B-A4A841CCE3B2}"/>
          </ac:spMkLst>
        </pc:spChg>
        <pc:graphicFrameChg chg="add mod">
          <ac:chgData name="Bjørøen Arne" userId="77caff36-2c7f-4bf1-afb9-b9a4690d1a7c" providerId="ADAL" clId="{47550828-18C5-4390-863E-A54F76FE973A}" dt="2021-09-21T10:49:15.974" v="22" actId="14100"/>
          <ac:graphicFrameMkLst>
            <pc:docMk/>
            <pc:sldMk cId="1647224907" sldId="261"/>
            <ac:graphicFrameMk id="7" creationId="{00000000-0008-0000-0300-000002000000}"/>
          </ac:graphicFrameMkLst>
        </pc:graphicFrameChg>
      </pc:sldChg>
      <pc:sldChg chg="addSp delSp modSp new mod">
        <pc:chgData name="Bjørøen Arne" userId="77caff36-2c7f-4bf1-afb9-b9a4690d1a7c" providerId="ADAL" clId="{47550828-18C5-4390-863E-A54F76FE973A}" dt="2021-09-21T10:50:13.377" v="30" actId="1076"/>
        <pc:sldMkLst>
          <pc:docMk/>
          <pc:sldMk cId="2159327329" sldId="262"/>
        </pc:sldMkLst>
        <pc:spChg chg="mod">
          <ac:chgData name="Bjørøen Arne" userId="77caff36-2c7f-4bf1-afb9-b9a4690d1a7c" providerId="ADAL" clId="{47550828-18C5-4390-863E-A54F76FE973A}" dt="2021-09-20T11:20:27.147" v="10"/>
          <ac:spMkLst>
            <pc:docMk/>
            <pc:sldMk cId="2159327329" sldId="262"/>
            <ac:spMk id="2" creationId="{BB6A091D-FCB2-41AC-9F0C-60CE8A026717}"/>
          </ac:spMkLst>
        </pc:spChg>
        <pc:spChg chg="del">
          <ac:chgData name="Bjørøen Arne" userId="77caff36-2c7f-4bf1-afb9-b9a4690d1a7c" providerId="ADAL" clId="{47550828-18C5-4390-863E-A54F76FE973A}" dt="2021-09-20T11:19:24.041" v="5" actId="478"/>
          <ac:spMkLst>
            <pc:docMk/>
            <pc:sldMk cId="2159327329" sldId="262"/>
            <ac:spMk id="3" creationId="{3E345D0C-350D-4401-ADB0-1AC35F5F8117}"/>
          </ac:spMkLst>
        </pc:spChg>
        <pc:spChg chg="del">
          <ac:chgData name="Bjørøen Arne" userId="77caff36-2c7f-4bf1-afb9-b9a4690d1a7c" providerId="ADAL" clId="{47550828-18C5-4390-863E-A54F76FE973A}" dt="2021-09-20T11:19:26.097" v="6" actId="478"/>
          <ac:spMkLst>
            <pc:docMk/>
            <pc:sldMk cId="2159327329" sldId="262"/>
            <ac:spMk id="4" creationId="{08D86B40-6B33-4676-AF8A-AC5D015AAABF}"/>
          </ac:spMkLst>
        </pc:spChg>
        <pc:spChg chg="del">
          <ac:chgData name="Bjørøen Arne" userId="77caff36-2c7f-4bf1-afb9-b9a4690d1a7c" providerId="ADAL" clId="{47550828-18C5-4390-863E-A54F76FE973A}" dt="2021-09-21T10:49:23.109" v="23" actId="478"/>
          <ac:spMkLst>
            <pc:docMk/>
            <pc:sldMk cId="2159327329" sldId="262"/>
            <ac:spMk id="6" creationId="{C72692F5-70C3-4614-8F8E-28B8D651EB77}"/>
          </ac:spMkLst>
        </pc:spChg>
        <pc:graphicFrameChg chg="add mod">
          <ac:chgData name="Bjørøen Arne" userId="77caff36-2c7f-4bf1-afb9-b9a4690d1a7c" providerId="ADAL" clId="{47550828-18C5-4390-863E-A54F76FE973A}" dt="2021-09-21T10:50:13.377" v="30" actId="1076"/>
          <ac:graphicFrameMkLst>
            <pc:docMk/>
            <pc:sldMk cId="2159327329" sldId="262"/>
            <ac:graphicFrameMk id="7" creationId="{00000000-0008-0000-0500-000002000000}"/>
          </ac:graphicFrameMkLst>
        </pc:graphicFrameChg>
      </pc:sldChg>
      <pc:sldChg chg="addSp delSp modSp new mod">
        <pc:chgData name="Bjørøen Arne" userId="77caff36-2c7f-4bf1-afb9-b9a4690d1a7c" providerId="ADAL" clId="{47550828-18C5-4390-863E-A54F76FE973A}" dt="2021-09-21T10:50:48.148" v="37" actId="478"/>
        <pc:sldMkLst>
          <pc:docMk/>
          <pc:sldMk cId="4131397422" sldId="263"/>
        </pc:sldMkLst>
        <pc:spChg chg="mod">
          <ac:chgData name="Bjørøen Arne" userId="77caff36-2c7f-4bf1-afb9-b9a4690d1a7c" providerId="ADAL" clId="{47550828-18C5-4390-863E-A54F76FE973A}" dt="2021-09-20T11:20:47.483" v="11"/>
          <ac:spMkLst>
            <pc:docMk/>
            <pc:sldMk cId="4131397422" sldId="263"/>
            <ac:spMk id="2" creationId="{92BC6409-927C-49CE-B64C-A74D14564EE8}"/>
          </ac:spMkLst>
        </pc:spChg>
        <pc:spChg chg="del">
          <ac:chgData name="Bjørøen Arne" userId="77caff36-2c7f-4bf1-afb9-b9a4690d1a7c" providerId="ADAL" clId="{47550828-18C5-4390-863E-A54F76FE973A}" dt="2021-09-20T11:19:30.082" v="7" actId="478"/>
          <ac:spMkLst>
            <pc:docMk/>
            <pc:sldMk cId="4131397422" sldId="263"/>
            <ac:spMk id="3" creationId="{42803B32-BF47-40C1-AA29-4CC32F8CF24E}"/>
          </ac:spMkLst>
        </pc:spChg>
        <pc:spChg chg="del">
          <ac:chgData name="Bjørøen Arne" userId="77caff36-2c7f-4bf1-afb9-b9a4690d1a7c" providerId="ADAL" clId="{47550828-18C5-4390-863E-A54F76FE973A}" dt="2021-09-20T11:19:31.886" v="8" actId="478"/>
          <ac:spMkLst>
            <pc:docMk/>
            <pc:sldMk cId="4131397422" sldId="263"/>
            <ac:spMk id="4" creationId="{00F65836-B128-4E79-8438-DE44C9D85903}"/>
          </ac:spMkLst>
        </pc:spChg>
        <pc:spChg chg="del">
          <ac:chgData name="Bjørøen Arne" userId="77caff36-2c7f-4bf1-afb9-b9a4690d1a7c" providerId="ADAL" clId="{47550828-18C5-4390-863E-A54F76FE973A}" dt="2021-09-21T10:50:48.148" v="37" actId="478"/>
          <ac:spMkLst>
            <pc:docMk/>
            <pc:sldMk cId="4131397422" sldId="263"/>
            <ac:spMk id="6" creationId="{7CD8E61F-94CE-415B-A2DF-C3D034B3433C}"/>
          </ac:spMkLst>
        </pc:spChg>
        <pc:graphicFrameChg chg="add mod">
          <ac:chgData name="Bjørøen Arne" userId="77caff36-2c7f-4bf1-afb9-b9a4690d1a7c" providerId="ADAL" clId="{47550828-18C5-4390-863E-A54F76FE973A}" dt="2021-09-21T10:50:41.363" v="36"/>
          <ac:graphicFrameMkLst>
            <pc:docMk/>
            <pc:sldMk cId="4131397422" sldId="263"/>
            <ac:graphicFrameMk id="7" creationId="{00000000-0008-0000-0700-000002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s://oljedirektoratet-my.sharepoint.com/personal/arne_bjoroen_npd_no/Documents/Dokumenter/Prod%20tall/Aug%2021/Prod_data_pressemelding-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46688994886543"/>
          <c:y val="0.14772381792682771"/>
          <c:w val="0.87342172147902863"/>
          <c:h val="0.69159864812683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9D0A-4CBA-831A-DBD0435422FA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9D0A-4CBA-831A-DBD0435422FA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9D0A-4CBA-831A-DBD0435422FA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9D0A-4CBA-831A-DBD0435422FA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9D0A-4CBA-831A-DBD0435422FA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9D0A-4CBA-831A-DBD0435422FA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9D0A-4CBA-831A-DBD0435422F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9D0A-4CBA-831A-DBD0435422FA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0-9D0A-4CBA-831A-DBD0435422FA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9D0A-4CBA-831A-DBD0435422FA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9D0A-4CBA-831A-DBD0435422F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9D0A-4CBA-831A-DBD0435422FA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1.8115200000000002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D0A-4CBA-831A-DBD043542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622481136"/>
        <c:axId val="622483096"/>
      </c:barChart>
      <c:lineChart>
        <c:grouping val="standard"/>
        <c:varyColors val="0"/>
        <c:ser>
          <c:idx val="0"/>
          <c:order val="1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 w="66675">
              <a:noFill/>
              <a:prstDash val="sysDot"/>
            </a:ln>
            <a:effectLst>
              <a:outerShdw sx="1000" sy="1000" algn="tl" rotWithShape="0">
                <a:prstClr val="black"/>
              </a:outerShdw>
            </a:effectLst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>
                <a:outerShdw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dag'!$C$20:$C$31</c:f>
              <c:numCache>
                <c:formatCode>0.000</c:formatCode>
                <c:ptCount val="12"/>
                <c:pt idx="0">
                  <c:v>1.8041377252428146</c:v>
                </c:pt>
                <c:pt idx="1">
                  <c:v>1.7853115606162251</c:v>
                </c:pt>
                <c:pt idx="2">
                  <c:v>1.7847148153634538</c:v>
                </c:pt>
                <c:pt idx="3">
                  <c:v>1.6712998914179638</c:v>
                </c:pt>
                <c:pt idx="4">
                  <c:v>1.5910816836840289</c:v>
                </c:pt>
                <c:pt idx="5">
                  <c:v>1.7364778745751708</c:v>
                </c:pt>
                <c:pt idx="6">
                  <c:v>1.7522631306133101</c:v>
                </c:pt>
                <c:pt idx="7">
                  <c:v>1.7602852324990865</c:v>
                </c:pt>
                <c:pt idx="8">
                  <c:v>1.753439045452537</c:v>
                </c:pt>
                <c:pt idx="9">
                  <c:v>1.7657813852501556</c:v>
                </c:pt>
                <c:pt idx="10">
                  <c:v>1.8206639959817976</c:v>
                </c:pt>
                <c:pt idx="11">
                  <c:v>1.8454685765393857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9D0A-4CBA-831A-DBD0435422FA}"/>
            </c:ext>
          </c:extLst>
        </c:ser>
        <c:ser>
          <c:idx val="2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 w="66675">
              <a:noFill/>
              <a:prstDash val="solid"/>
            </a:ln>
            <a:effectLst>
              <a:outerShdw blurRad="50800" dist="38100" dir="2700000" sx="1000" sy="1000" algn="tl" rotWithShape="0">
                <a:prstClr val="black"/>
              </a:outerShdw>
            </a:effectLst>
          </c:spPr>
          <c:marker>
            <c:symbol val="circle"/>
            <c:size val="8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>
                <a:outerShdw blurRad="50800" dist="38100" dir="2700000" sx="1000" sy="1000" algn="tl" rotWithShape="0">
                  <a:prstClr val="black"/>
                </a:outerShdw>
              </a:effectLst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dag'!$D$8:$D$19</c:f>
              <c:numCache>
                <c:formatCode>0.000</c:formatCode>
                <c:ptCount val="12"/>
                <c:pt idx="0">
                  <c:v>1.6536612903225807</c:v>
                </c:pt>
                <c:pt idx="1">
                  <c:v>1.7605493103448278</c:v>
                </c:pt>
                <c:pt idx="2">
                  <c:v>1.7074306451612902</c:v>
                </c:pt>
                <c:pt idx="3">
                  <c:v>1.7614096666666665</c:v>
                </c:pt>
                <c:pt idx="4">
                  <c:v>1.7534896774193547</c:v>
                </c:pt>
                <c:pt idx="5">
                  <c:v>1.542937</c:v>
                </c:pt>
                <c:pt idx="6">
                  <c:v>1.7453735483870969</c:v>
                </c:pt>
                <c:pt idx="7">
                  <c:v>1.7248803225806451</c:v>
                </c:pt>
                <c:pt idx="8">
                  <c:v>1.4848593333333333</c:v>
                </c:pt>
                <c:pt idx="9">
                  <c:v>1.6151096774193547</c:v>
                </c:pt>
                <c:pt idx="10">
                  <c:v>1.7318466666666665</c:v>
                </c:pt>
                <c:pt idx="11">
                  <c:v>1.8143606451612906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9D0A-4CBA-831A-DBD043542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81136"/>
        <c:axId val="622483096"/>
      </c:lineChart>
      <c:dateAx>
        <c:axId val="622481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nb-NO"/>
          </a:p>
        </c:txPr>
        <c:crossAx val="622483096"/>
        <c:crosses val="autoZero"/>
        <c:auto val="1"/>
        <c:lblOffset val="100"/>
        <c:baseTimeUnit val="months"/>
      </c:dateAx>
      <c:valAx>
        <c:axId val="622483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200"/>
                  <a:t>Mill. bbl/day </a:t>
                </a:r>
              </a:p>
            </c:rich>
          </c:tx>
          <c:layout>
            <c:manualLayout>
              <c:xMode val="edge"/>
              <c:yMode val="edge"/>
              <c:x val="1.7739231153141338E-2"/>
              <c:y val="7.1391118245941923E-2"/>
            </c:manualLayout>
          </c:layout>
          <c:overlay val="0"/>
        </c:title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 i="0" baseline="0"/>
            </a:pPr>
            <a:endParaRPr lang="nb-NO"/>
          </a:p>
        </c:txPr>
        <c:crossAx val="622481136"/>
        <c:crosses val="autoZero"/>
        <c:crossBetween val="between"/>
        <c:minorUnit val="0.5"/>
      </c:valAx>
      <c:spPr>
        <a:noFill/>
        <a:ln w="12700" cmpd="sng">
          <a:solidFill>
            <a:schemeClr val="tx1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1"/>
        <c:txPr>
          <a:bodyPr/>
          <a:lstStyle/>
          <a:p>
            <a:pPr>
              <a:defRPr sz="1400" b="1"/>
            </a:pPr>
            <a:endParaRPr lang="nb-NO"/>
          </a:p>
        </c:txPr>
      </c:legendEntry>
      <c:legendEntry>
        <c:idx val="2"/>
        <c:txPr>
          <a:bodyPr/>
          <a:lstStyle/>
          <a:p>
            <a:pPr>
              <a:defRPr sz="1400" b="1"/>
            </a:pPr>
            <a:endParaRPr lang="nb-NO"/>
          </a:p>
        </c:txPr>
      </c:legendEntry>
      <c:layout>
        <c:manualLayout>
          <c:xMode val="edge"/>
          <c:yMode val="edge"/>
          <c:x val="0.20790615291303224"/>
          <c:y val="0.92192760981305255"/>
          <c:w val="0.58418758672855298"/>
          <c:h val="4.8466654333719758E-2"/>
        </c:manualLayout>
      </c:layout>
      <c:overlay val="0"/>
      <c:spPr>
        <a:solidFill>
          <a:schemeClr val="bg1"/>
        </a:solidFill>
        <a:ln>
          <a:noFill/>
        </a:ln>
        <a:effectLst>
          <a:outerShdw sx="1000" sy="1000" algn="tl" rotWithShape="0">
            <a:prstClr val="black"/>
          </a:outerShdw>
        </a:effectLst>
      </c:spPr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481312926762071E-2"/>
          <c:y val="0.10111512221651914"/>
          <c:w val="0.92802568754733405"/>
          <c:h val="0.749129173769298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'produksjonsdata-Sm3'!$C$2:$D$2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2D050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9E02-4719-B6CC-6069DFE83E83}"/>
              </c:ext>
            </c:extLst>
          </c:dPt>
          <c:dPt>
            <c:idx val="1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9E02-4719-B6CC-6069DFE83E83}"/>
              </c:ext>
            </c:extLst>
          </c:dPt>
          <c:dPt>
            <c:idx val="2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5-9E02-4719-B6CC-6069DFE83E83}"/>
              </c:ext>
            </c:extLst>
          </c:dPt>
          <c:dPt>
            <c:idx val="3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7-9E02-4719-B6CC-6069DFE83E83}"/>
              </c:ext>
            </c:extLst>
          </c:dPt>
          <c:dPt>
            <c:idx val="4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9-9E02-4719-B6CC-6069DFE83E83}"/>
              </c:ext>
            </c:extLst>
          </c:dPt>
          <c:dPt>
            <c:idx val="5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B-9E02-4719-B6CC-6069DFE83E83}"/>
              </c:ext>
            </c:extLst>
          </c:dPt>
          <c:dPt>
            <c:idx val="6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D-9E02-4719-B6CC-6069DFE83E8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9E02-4719-B6CC-6069DFE83E83}"/>
              </c:ext>
            </c:extLst>
          </c:dPt>
          <c:dPt>
            <c:idx val="8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0-9E02-4719-B6CC-6069DFE83E83}"/>
              </c:ext>
            </c:extLst>
          </c:dPt>
          <c:dPt>
            <c:idx val="9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2-9E02-4719-B6CC-6069DFE83E83}"/>
              </c:ext>
            </c:extLst>
          </c:dPt>
          <c:dPt>
            <c:idx val="10"/>
            <c:invertIfNegative val="0"/>
            <c:bubble3D val="0"/>
            <c:spPr>
              <a:solidFill>
                <a:srgbClr val="38A8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14-9E02-4719-B6CC-6069DFE83E83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9E02-4719-B6CC-6069DFE83E83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dag'!$D$20:$D$31</c:f>
              <c:numCache>
                <c:formatCode>0.000</c:formatCode>
                <c:ptCount val="12"/>
                <c:pt idx="0">
                  <c:v>1.8023893548387095</c:v>
                </c:pt>
                <c:pt idx="1">
                  <c:v>1.7915267857142856</c:v>
                </c:pt>
                <c:pt idx="2">
                  <c:v>1.7754032258064516</c:v>
                </c:pt>
                <c:pt idx="3">
                  <c:v>1.7159119999999999</c:v>
                </c:pt>
                <c:pt idx="4">
                  <c:v>1.6617774193548387</c:v>
                </c:pt>
                <c:pt idx="5">
                  <c:v>1.6685273333333335</c:v>
                </c:pt>
                <c:pt idx="6">
                  <c:v>1.7530838709677421</c:v>
                </c:pt>
                <c:pt idx="7">
                  <c:v>1.8115200000000002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9E02-4719-B6CC-6069DFE83E83}"/>
            </c:ext>
          </c:extLst>
        </c:ser>
        <c:ser>
          <c:idx val="1"/>
          <c:order val="1"/>
          <c:tx>
            <c:strRef>
              <c:f>'produksjonsdata-Sm3'!$E$2</c:f>
              <c:strCache>
                <c:ptCount val="1"/>
                <c:pt idx="0">
                  <c:v>Condensate </c:v>
                </c:pt>
              </c:strCache>
            </c:strRef>
          </c:tx>
          <c:spPr>
            <a:pattFill prst="smCheck">
              <a:fgClr>
                <a:srgbClr val="FF00FF"/>
              </a:fgClr>
              <a:bgClr>
                <a:schemeClr val="bg1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dag'!$E$20:$E$31</c:f>
              <c:numCache>
                <c:formatCode>0.000</c:formatCode>
                <c:ptCount val="12"/>
                <c:pt idx="0">
                  <c:v>1.2579999999999999E-2</c:v>
                </c:pt>
                <c:pt idx="1">
                  <c:v>1.3253928571428571E-2</c:v>
                </c:pt>
                <c:pt idx="2">
                  <c:v>1.2174193548387098E-2</c:v>
                </c:pt>
                <c:pt idx="3">
                  <c:v>1.2580000000000001E-2</c:v>
                </c:pt>
                <c:pt idx="4">
                  <c:v>1.2985806451612904E-2</c:v>
                </c:pt>
                <c:pt idx="5">
                  <c:v>1.2370333333333334E-2</c:v>
                </c:pt>
                <c:pt idx="6">
                  <c:v>1.2782903225806452E-2</c:v>
                </c:pt>
                <c:pt idx="7">
                  <c:v>1.014516129032258E-2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9E02-4719-B6CC-6069DFE83E83}"/>
            </c:ext>
          </c:extLst>
        </c:ser>
        <c:ser>
          <c:idx val="2"/>
          <c:order val="2"/>
          <c:tx>
            <c:strRef>
              <c:f>'produksjonsdata-Sm3'!$F$5</c:f>
              <c:strCache>
                <c:ptCount val="1"/>
                <c:pt idx="0">
                  <c:v>NGL</c:v>
                </c:pt>
              </c:strCache>
            </c:strRef>
          </c:tx>
          <c:spPr>
            <a:pattFill prst="wdUpDiag">
              <a:fgClr>
                <a:srgbClr val="FFFF00"/>
              </a:fgClr>
              <a:bgClr>
                <a:srgbClr val="002060"/>
              </a:bgClr>
            </a:patt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0" h="0"/>
            </a:sp3d>
          </c:spPr>
          <c:invertIfNegative val="0"/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dag'!$F$20:$F$31</c:f>
              <c:numCache>
                <c:formatCode>0.000</c:formatCode>
                <c:ptCount val="12"/>
                <c:pt idx="0">
                  <c:v>0.30678967741935481</c:v>
                </c:pt>
                <c:pt idx="1">
                  <c:v>0.29855035714285716</c:v>
                </c:pt>
                <c:pt idx="2">
                  <c:v>0.30476064516129031</c:v>
                </c:pt>
                <c:pt idx="3">
                  <c:v>0.26711533333333332</c:v>
                </c:pt>
                <c:pt idx="4">
                  <c:v>0.17104741935483869</c:v>
                </c:pt>
                <c:pt idx="5">
                  <c:v>0.16333033333333333</c:v>
                </c:pt>
                <c:pt idx="6">
                  <c:v>0.26864387096774195</c:v>
                </c:pt>
                <c:pt idx="7">
                  <c:v>0.29197774193548393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E02-4719-B6CC-6069DFE83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622478392"/>
        <c:axId val="622483880"/>
      </c:barChart>
      <c:lineChart>
        <c:grouping val="standard"/>
        <c:varyColors val="0"/>
        <c:ser>
          <c:idx val="4"/>
          <c:order val="3"/>
          <c:tx>
            <c:strRef>
              <c:f>'produksjonsdata-Sm3'!$A$52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  <a:prstDash val="sysDash"/>
            </a:ln>
          </c:spPr>
          <c:marker>
            <c:symbol val="diamond"/>
            <c:size val="10"/>
            <c:spPr>
              <a:solidFill>
                <a:srgbClr val="C00000"/>
              </a:solidFill>
              <a:ln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val>
            <c:numRef>
              <c:f>'produksjonsdata-per dag'!$M$20:$M$31</c:f>
              <c:numCache>
                <c:formatCode>0.000</c:formatCode>
                <c:ptCount val="12"/>
                <c:pt idx="0">
                  <c:v>2.1172412390909985</c:v>
                </c:pt>
                <c:pt idx="1">
                  <c:v>2.0973318528367857</c:v>
                </c:pt>
                <c:pt idx="2">
                  <c:v>2.092161881197764</c:v>
                </c:pt>
                <c:pt idx="3">
                  <c:v>1.945205331934758</c:v>
                </c:pt>
                <c:pt idx="4">
                  <c:v>1.8071001165709879</c:v>
                </c:pt>
                <c:pt idx="5">
                  <c:v>2.0095590942074781</c:v>
                </c:pt>
                <c:pt idx="6">
                  <c:v>2.0564599657327061</c:v>
                </c:pt>
                <c:pt idx="7">
                  <c:v>2.0558696269457446</c:v>
                </c:pt>
                <c:pt idx="8">
                  <c:v>2.0399175877083113</c:v>
                </c:pt>
                <c:pt idx="9">
                  <c:v>2.0853290288738835</c:v>
                </c:pt>
                <c:pt idx="10">
                  <c:v>2.1418781357712691</c:v>
                </c:pt>
                <c:pt idx="11">
                  <c:v>2.1724895524300263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9E02-4719-B6CC-6069DFE83E83}"/>
            </c:ext>
          </c:extLst>
        </c:ser>
        <c:ser>
          <c:idx val="3"/>
          <c:order val="4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  <a:effectLst/>
          </c:spPr>
          <c:marker>
            <c:symbol val="circle"/>
            <c:size val="9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val>
            <c:numRef>
              <c:f>'produksjonsdata-per dag'!$G$8:$G$19</c:f>
              <c:numCache>
                <c:formatCode>0.000</c:formatCode>
                <c:ptCount val="12"/>
                <c:pt idx="0">
                  <c:v>1.9772919354838707</c:v>
                </c:pt>
                <c:pt idx="1">
                  <c:v>2.1015106896551723</c:v>
                </c:pt>
                <c:pt idx="2">
                  <c:v>2.0574387096774189</c:v>
                </c:pt>
                <c:pt idx="3">
                  <c:v>2.0920540000000001</c:v>
                </c:pt>
                <c:pt idx="4">
                  <c:v>2.0363367741935483</c:v>
                </c:pt>
                <c:pt idx="5">
                  <c:v>1.8572273333333336</c:v>
                </c:pt>
                <c:pt idx="6">
                  <c:v>2.0683954838709675</c:v>
                </c:pt>
                <c:pt idx="7">
                  <c:v>2.0215248387096771</c:v>
                </c:pt>
                <c:pt idx="8">
                  <c:v>1.770635</c:v>
                </c:pt>
                <c:pt idx="9">
                  <c:v>1.8780722580645162</c:v>
                </c:pt>
                <c:pt idx="10">
                  <c:v>2.0308313333333334</c:v>
                </c:pt>
                <c:pt idx="11">
                  <c:v>2.1288606451612906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9E02-4719-B6CC-6069DFE83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478392"/>
        <c:axId val="622483880"/>
      </c:lineChart>
      <c:dateAx>
        <c:axId val="622478392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22483880"/>
        <c:crosses val="autoZero"/>
        <c:auto val="0"/>
        <c:lblOffset val="100"/>
        <c:baseTimeUnit val="months"/>
      </c:dateAx>
      <c:valAx>
        <c:axId val="62248388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nb-NO"/>
          </a:p>
        </c:txPr>
        <c:crossAx val="622478392"/>
        <c:crosses val="autoZero"/>
        <c:crossBetween val="between"/>
        <c:minorUnit val="0.5"/>
      </c:valAx>
      <c:spPr>
        <a:ln w="12700">
          <a:solidFill>
            <a:srgbClr val="00206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8706787485407594"/>
          <c:y val="0.93038639148540359"/>
          <c:w val="0.61767691283656156"/>
          <c:h val="4.8466654333719723E-2"/>
        </c:manualLayout>
      </c:layout>
      <c:overlay val="0"/>
      <c:spPr>
        <a:solidFill>
          <a:sysClr val="window" lastClr="FFFFFF"/>
        </a:solidFill>
        <a:ln>
          <a:noFill/>
        </a:ln>
        <a:effectLst>
          <a:outerShdw dist="38100" sx="1000" sy="1000" algn="tl" rotWithShape="0">
            <a:sysClr val="window" lastClr="FFFFFF">
              <a:lumMod val="50000"/>
            </a:sysClr>
          </a:outerShdw>
        </a:effectLst>
      </c:spPr>
      <c:txPr>
        <a:bodyPr/>
        <a:lstStyle/>
        <a:p>
          <a:pPr>
            <a:defRPr sz="1400" b="1" i="0" baseline="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560670903793"/>
          <c:y val="0.12740242482206909"/>
          <c:w val="0.87594162560723265"/>
          <c:h val="0.726739839722554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'produksjonsdata-Sm3'!$A$50</c:f>
              <c:strCache>
                <c:ptCount val="1"/>
                <c:pt idx="0">
                  <c:v>Daily production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F9FD-40A8-A235-91B6B4843E4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F9FD-40A8-A235-91B6B4843E4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5-F9FD-40A8-A235-91B6B4843E4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7-F9FD-40A8-A235-91B6B4843E4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F9FD-40A8-A235-91B6B4843E4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F9FD-40A8-A235-91B6B4843E4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F9FD-40A8-A235-91B6B4843E47}"/>
              </c:ext>
            </c:extLst>
          </c:dPt>
          <c:dPt>
            <c:idx val="7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F-F9FD-40A8-A235-91B6B4843E47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F9FD-40A8-A235-91B6B4843E47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3-F9FD-40A8-A235-91B6B4843E47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5-F9FD-40A8-A235-91B6B4843E47}"/>
              </c:ext>
            </c:extLst>
          </c:dPt>
          <c:dPt>
            <c:idx val="11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7-F9FD-40A8-A235-91B6B4843E47}"/>
              </c:ext>
            </c:extLst>
          </c:dPt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dag'!$I$20:$I$31</c:f>
              <c:numCache>
                <c:formatCode>0.000</c:formatCode>
                <c:ptCount val="12"/>
                <c:pt idx="0">
                  <c:v>330.22580645161293</c:v>
                </c:pt>
                <c:pt idx="1">
                  <c:v>321.14285714285717</c:v>
                </c:pt>
                <c:pt idx="2">
                  <c:v>318.06451612903226</c:v>
                </c:pt>
                <c:pt idx="3">
                  <c:v>312.73333333333335</c:v>
                </c:pt>
                <c:pt idx="4">
                  <c:v>280.48387096774195</c:v>
                </c:pt>
                <c:pt idx="5">
                  <c:v>261.7</c:v>
                </c:pt>
                <c:pt idx="6">
                  <c:v>309.35483870967744</c:v>
                </c:pt>
                <c:pt idx="7">
                  <c:v>301.32258064516128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9FD-40A8-A235-91B6B4843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-25"/>
        <c:axId val="461177136"/>
        <c:axId val="461181056"/>
      </c:barChart>
      <c:lineChart>
        <c:grouping val="standard"/>
        <c:varyColors val="0"/>
        <c:ser>
          <c:idx val="2"/>
          <c:order val="1"/>
          <c:tx>
            <c:strRef>
              <c:f>'produksjonsdata-Sm3'!$A$62</c:f>
              <c:strCache>
                <c:ptCount val="1"/>
                <c:pt idx="0">
                  <c:v>Forecast 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0"/>
            <c:spPr>
              <a:solidFill>
                <a:srgbClr val="00B050"/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dag'!$H$20:$H$31</c:f>
              <c:numCache>
                <c:formatCode>0.000</c:formatCode>
                <c:ptCount val="12"/>
                <c:pt idx="0">
                  <c:v>321.84045074107485</c:v>
                </c:pt>
                <c:pt idx="1">
                  <c:v>321.16772058727537</c:v>
                </c:pt>
                <c:pt idx="2">
                  <c:v>318.75137413594678</c:v>
                </c:pt>
                <c:pt idx="3">
                  <c:v>275.72011018079098</c:v>
                </c:pt>
                <c:pt idx="4">
                  <c:v>273.81983516002185</c:v>
                </c:pt>
                <c:pt idx="5">
                  <c:v>285.08323469706954</c:v>
                </c:pt>
                <c:pt idx="6">
                  <c:v>316.32614467928187</c:v>
                </c:pt>
                <c:pt idx="7">
                  <c:v>312.55813582692639</c:v>
                </c:pt>
                <c:pt idx="8">
                  <c:v>287.9306111378819</c:v>
                </c:pt>
                <c:pt idx="9">
                  <c:v>331.28439737853716</c:v>
                </c:pt>
                <c:pt idx="10">
                  <c:v>330.72963263961134</c:v>
                </c:pt>
                <c:pt idx="11">
                  <c:v>334.2371780238546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F9FD-40A8-A235-91B6B4843E47}"/>
            </c:ext>
          </c:extLst>
        </c:ser>
        <c:ser>
          <c:idx val="1"/>
          <c:order val="2"/>
          <c:tx>
            <c:strRef>
              <c:f>'produksjonsdata-Sm3'!$A$54</c:f>
              <c:strCache>
                <c:ptCount val="1"/>
                <c:pt idx="0">
                  <c:v>Daily production 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  <c:spPr>
              <a:solidFill>
                <a:schemeClr val="tx2">
                  <a:lumMod val="60000"/>
                  <a:lumOff val="40000"/>
                </a:schemeClr>
              </a:solidFill>
            </c:spPr>
          </c:marker>
          <c:cat>
            <c:numRef>
              <c:f>'produksjonsdata-Sm3'!$B$20:$B$31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'produksjonsdata-per dag'!$I$8:$I$19</c:f>
              <c:numCache>
                <c:formatCode>0.000</c:formatCode>
                <c:ptCount val="12"/>
                <c:pt idx="0">
                  <c:v>338.12903225806451</c:v>
                </c:pt>
                <c:pt idx="1">
                  <c:v>340.72413793103448</c:v>
                </c:pt>
                <c:pt idx="2">
                  <c:v>345.67741935483872</c:v>
                </c:pt>
                <c:pt idx="3">
                  <c:v>302.83333333333331</c:v>
                </c:pt>
                <c:pt idx="4">
                  <c:v>264.22580645161293</c:v>
                </c:pt>
                <c:pt idx="5">
                  <c:v>279.66666666666669</c:v>
                </c:pt>
                <c:pt idx="6">
                  <c:v>305.70967741935482</c:v>
                </c:pt>
                <c:pt idx="7">
                  <c:v>286.70967741935482</c:v>
                </c:pt>
                <c:pt idx="8">
                  <c:v>277.06666666666666</c:v>
                </c:pt>
                <c:pt idx="9">
                  <c:v>289.35483870967744</c:v>
                </c:pt>
                <c:pt idx="10">
                  <c:v>320.5</c:v>
                </c:pt>
                <c:pt idx="11">
                  <c:v>331.96774193548384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F9FD-40A8-A235-91B6B4843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177136"/>
        <c:axId val="461181056"/>
      </c:lineChart>
      <c:dateAx>
        <c:axId val="461177136"/>
        <c:scaling>
          <c:orientation val="minMax"/>
        </c:scaling>
        <c:delete val="0"/>
        <c:axPos val="b"/>
        <c:numFmt formatCode="[$-409]mmm;@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81056"/>
        <c:crosses val="autoZero"/>
        <c:auto val="1"/>
        <c:lblOffset val="100"/>
        <c:baseTimeUnit val="months"/>
      </c:dateAx>
      <c:valAx>
        <c:axId val="46118105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461177136"/>
        <c:crosses val="autoZero"/>
        <c:crossBetween val="between"/>
        <c:minorUnit val="0.5"/>
      </c:valAx>
      <c:spPr>
        <a:ln w="1270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1400" b="1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0.65496</cdr:x>
      <cdr:y>0.3329</cdr:y>
    </cdr:from>
    <cdr:to>
      <cdr:x>0.70017</cdr:x>
      <cdr:y>0.60517</cdr:y>
    </cdr:to>
    <cdr:sp macro="" textlink="">
      <cdr:nvSpPr>
        <cdr:cNvPr id="2" name="TekstSylinder 1"/>
        <cdr:cNvSpPr txBox="1"/>
      </cdr:nvSpPr>
      <cdr:spPr>
        <a:xfrm xmlns:a="http://schemas.openxmlformats.org/drawingml/2006/main" rot="16200000">
          <a:off x="6572089" y="3115665"/>
          <a:ext cx="1954826" cy="503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/>
            <a:t>Preliminary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0.03276</cdr:y>
    </cdr:from>
    <cdr:to>
      <cdr:x>0.14161</cdr:x>
      <cdr:y>0.07584</cdr:y>
    </cdr:to>
    <cdr:sp macro="" textlink="">
      <cdr:nvSpPr>
        <cdr:cNvPr id="3" name="TekstSylinder 2"/>
        <cdr:cNvSpPr txBox="1"/>
      </cdr:nvSpPr>
      <cdr:spPr>
        <a:xfrm xmlns:a="http://schemas.openxmlformats.org/drawingml/2006/main">
          <a:off x="-879555" y="176178"/>
          <a:ext cx="1179305" cy="2317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 dirty="0"/>
            <a:t>Mill. </a:t>
          </a:r>
          <a:r>
            <a:rPr lang="nb-NO" sz="1200" b="1" dirty="0" err="1"/>
            <a:t>bbl</a:t>
          </a:r>
          <a:r>
            <a:rPr lang="nb-NO" sz="1200" b="1" dirty="0"/>
            <a:t>/</a:t>
          </a:r>
          <a:r>
            <a:rPr lang="nb-NO" sz="1200" b="1" dirty="0" err="1"/>
            <a:t>day</a:t>
          </a:r>
          <a:endParaRPr lang="nb-NO" sz="1200" b="1" dirty="0"/>
        </a:p>
      </cdr:txBody>
    </cdr:sp>
  </cdr:relSizeAnchor>
  <cdr:relSizeAnchor xmlns:cdr="http://schemas.openxmlformats.org/drawingml/2006/chartDrawing">
    <cdr:from>
      <cdr:x>0.61581</cdr:x>
      <cdr:y>0.36225</cdr:y>
    </cdr:from>
    <cdr:to>
      <cdr:x>0.66135</cdr:x>
      <cdr:y>0.5847</cdr:y>
    </cdr:to>
    <cdr:sp macro="" textlink="">
      <cdr:nvSpPr>
        <cdr:cNvPr id="4" name="TekstSylinder 3"/>
        <cdr:cNvSpPr txBox="1"/>
      </cdr:nvSpPr>
      <cdr:spPr>
        <a:xfrm xmlns:a="http://schemas.openxmlformats.org/drawingml/2006/main" rot="16200000">
          <a:off x="4719771" y="2356981"/>
          <a:ext cx="1196441" cy="379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0.50012</cdr:x>
      <cdr:y>0.003</cdr:y>
    </cdr:from>
    <cdr:to>
      <cdr:x>0.50503</cdr:x>
      <cdr:y>0.04495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4654644" y="17882"/>
          <a:ext cx="45719" cy="25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nb-NO" sz="1100"/>
        </a:p>
      </cdr:txBody>
    </cdr:sp>
  </cdr:relSizeAnchor>
  <cdr:relSizeAnchor xmlns:cdr="http://schemas.openxmlformats.org/drawingml/2006/chartDrawing">
    <cdr:from>
      <cdr:x>0.04807</cdr:x>
      <cdr:y>0.05118</cdr:y>
    </cdr:from>
    <cdr:to>
      <cdr:x>0.19339</cdr:x>
      <cdr:y>0.11439</cdr:y>
    </cdr:to>
    <cdr:sp macro="" textlink="">
      <cdr:nvSpPr>
        <cdr:cNvPr id="6" name="TekstSylinder 5"/>
        <cdr:cNvSpPr txBox="1"/>
      </cdr:nvSpPr>
      <cdr:spPr>
        <a:xfrm xmlns:a="http://schemas.openxmlformats.org/drawingml/2006/main">
          <a:off x="445402" y="305115"/>
          <a:ext cx="1346440" cy="376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200" b="1"/>
            <a:t>Mill. Sm³/day</a:t>
          </a:r>
        </a:p>
      </cdr:txBody>
    </cdr:sp>
  </cdr:relSizeAnchor>
  <cdr:relSizeAnchor xmlns:cdr="http://schemas.openxmlformats.org/drawingml/2006/chartDrawing">
    <cdr:from>
      <cdr:x>0.64294</cdr:x>
      <cdr:y>0.39312</cdr:y>
    </cdr:from>
    <cdr:to>
      <cdr:x>0.68693</cdr:x>
      <cdr:y>0.60688</cdr:y>
    </cdr:to>
    <cdr:sp macro="" textlink="">
      <cdr:nvSpPr>
        <cdr:cNvPr id="5" name="TekstSylinder 4"/>
        <cdr:cNvSpPr txBox="1"/>
      </cdr:nvSpPr>
      <cdr:spPr>
        <a:xfrm xmlns:a="http://schemas.openxmlformats.org/drawingml/2006/main" rot="16200000">
          <a:off x="5005505" y="2527762"/>
          <a:ext cx="1159700" cy="3695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600" dirty="0"/>
            <a:t>Preliminary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BC3FD0-9F9E-7C4A-8360-726E4626C72E}" type="datetime1">
              <a:rPr lang="en-GB" smtClean="0"/>
              <a:pPr>
                <a:defRPr/>
              </a:pPr>
              <a:t>21/09/2021</a:t>
            </a:fld>
            <a:endParaRPr lang="en-GB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926F9D-67B3-3040-AC69-D202684669C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58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1B74513-C5EB-0940-8118-036119C14618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noProof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C4E058-1AB9-C748-BF71-70DF2BAC2D76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84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609545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2pPr>
    <a:lvl3pPr marL="1219088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3pPr>
    <a:lvl4pPr marL="1828633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4pPr>
    <a:lvl5pPr marL="2438176" algn="l" defTabSz="609545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3047721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65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808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53" algn="l" defTabSz="60954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C4E058-1AB9-C748-BF71-70DF2BAC2D76}" type="slidenum">
              <a:rPr lang="nb-NO" smtClean="0"/>
              <a:pPr>
                <a:defRPr/>
              </a:pPr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42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49600" y="1800000"/>
            <a:ext cx="10492800" cy="4320000"/>
          </a:xfrm>
        </p:spPr>
        <p:txBody>
          <a:bodyPr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A93571-3E5F-4EA5-8C58-DB0DABAB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28B8C-97E0-4302-ADC3-9957FACD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9F36B89-CFF4-418E-B531-312DF54F5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kort tittel og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7560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7560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7DC8046-ACB8-49BE-B698-31B38C951D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67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96100" y="2191927"/>
            <a:ext cx="4774458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6996101" y="4797000"/>
            <a:ext cx="4774686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3A1D6A44-7A1F-483E-A6DA-90FEA9C6ED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120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757B496E-95D7-4340-B558-C07979C395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0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 og valgfrit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CBB2D106-5136-47D0-BA13-7B54B0E0DD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424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noProof="0"/>
              <a:t>Klikk på ikonet for å legge til et bilde</a:t>
            </a:r>
            <a:endParaRPr lang="en-GB" noProof="0"/>
          </a:p>
        </p:txBody>
      </p:sp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4644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i="0" cap="none" spc="600" baseline="0" noProof="0" dirty="0">
                <a:solidFill>
                  <a:schemeClr val="accent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5842000"/>
            <a:ext cx="10494000" cy="899135"/>
          </a:xfrm>
        </p:spPr>
        <p:txBody>
          <a:bodyPr lIns="144000" tIns="35998" rIns="14400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accent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F83E6B5-1FA3-416F-8676-22D1249CBB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7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 txBox="1">
            <a:spLocks/>
          </p:cNvSpPr>
          <p:nvPr userDrawn="1"/>
        </p:nvSpPr>
        <p:spPr bwMode="auto">
          <a:xfrm>
            <a:off x="626400" y="1800000"/>
            <a:ext cx="10494433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lvl="0" defTabSz="540000" eaLnBrk="1" hangingPunct="1">
              <a:lnSpc>
                <a:spcPct val="80000"/>
              </a:lnSpc>
              <a:defRPr sz="3600" b="1" cap="none" spc="0" baseline="0">
                <a:solidFill>
                  <a:schemeClr val="accent1"/>
                </a:solidFill>
                <a:latin typeface="Calibri" panose="020F0502020204030204" pitchFamily="34" charset="0"/>
                <a:cs typeface="Calibri"/>
              </a:defRPr>
            </a:lvl1pPr>
            <a:lvl2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2pPr>
            <a:lvl3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3pPr>
            <a:lvl4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4pPr>
            <a:lvl5pPr eaLnBrk="1" hangingPunct="1">
              <a:lnSpc>
                <a:spcPts val="4533"/>
              </a:lnSpc>
              <a:defRPr sz="4267">
                <a:solidFill>
                  <a:srgbClr val="BE4F19"/>
                </a:solidFill>
                <a:latin typeface="Calibri" charset="0"/>
              </a:defRPr>
            </a:lvl5pPr>
            <a:lvl6pPr marL="609545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6pPr>
            <a:lvl7pPr marL="1219088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7pPr>
            <a:lvl8pPr marL="1828633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8pPr>
            <a:lvl9pPr marL="2438176" fontAlgn="base">
              <a:lnSpc>
                <a:spcPts val="4533"/>
              </a:lnSpc>
              <a:spcBef>
                <a:spcPct val="0"/>
              </a:spcBef>
              <a:spcAft>
                <a:spcPct val="0"/>
              </a:spcAft>
              <a:defRPr sz="4267">
                <a:solidFill>
                  <a:srgbClr val="BE4F19"/>
                </a:solidFill>
                <a:latin typeface="Calibri" charset="0"/>
              </a:defRPr>
            </a:lvl9pPr>
          </a:lstStyle>
          <a:p>
            <a:pPr lvl="0" algn="ctr"/>
            <a:r>
              <a:rPr lang="en-GB" sz="4400" spc="300" baseline="0" noProof="0" dirty="0"/>
              <a:t>Thank you for your attention!</a:t>
            </a:r>
          </a:p>
        </p:txBody>
      </p: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5A77165C-3C3D-469F-9671-CF1E3BFE2C1A}"/>
              </a:ext>
            </a:extLst>
          </p:cNvPr>
          <p:cNvGrpSpPr/>
          <p:nvPr userDrawn="1"/>
        </p:nvGrpSpPr>
        <p:grpSpPr>
          <a:xfrm>
            <a:off x="6646814" y="4638035"/>
            <a:ext cx="3060008" cy="467762"/>
            <a:chOff x="0" y="4901435"/>
            <a:chExt cx="12866960" cy="1966883"/>
          </a:xfrm>
        </p:grpSpPr>
        <p:pic>
          <p:nvPicPr>
            <p:cNvPr id="30" name="Grafikk 29">
              <a:extLst>
                <a:ext uri="{FF2B5EF4-FFF2-40B4-BE49-F238E27FC236}">
                  <a16:creationId xmlns:a16="http://schemas.microsoft.com/office/drawing/2014/main" id="{B2B46033-DA9F-408F-A2A8-83F825B61E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48000" y="5006466"/>
              <a:ext cx="1851533" cy="1851533"/>
            </a:xfrm>
            <a:prstGeom prst="rect">
              <a:avLst/>
            </a:prstGeom>
          </p:spPr>
        </p:pic>
        <p:pic>
          <p:nvPicPr>
            <p:cNvPr id="31" name="Grafikk 30">
              <a:extLst>
                <a:ext uri="{FF2B5EF4-FFF2-40B4-BE49-F238E27FC236}">
                  <a16:creationId xmlns:a16="http://schemas.microsoft.com/office/drawing/2014/main" id="{D3E8D3AF-3155-49F8-A3D1-D0DF33FDC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73809" y="5182409"/>
              <a:ext cx="2063776" cy="1680401"/>
            </a:xfrm>
            <a:prstGeom prst="rect">
              <a:avLst/>
            </a:prstGeom>
          </p:spPr>
        </p:pic>
        <p:pic>
          <p:nvPicPr>
            <p:cNvPr id="32" name="Grafikk 31">
              <a:extLst>
                <a:ext uri="{FF2B5EF4-FFF2-40B4-BE49-F238E27FC236}">
                  <a16:creationId xmlns:a16="http://schemas.microsoft.com/office/drawing/2014/main" id="{772B1260-F9EF-462E-A256-D157E2194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4901435"/>
              <a:ext cx="915866" cy="1961375"/>
            </a:xfrm>
            <a:prstGeom prst="rect">
              <a:avLst/>
            </a:prstGeom>
          </p:spPr>
        </p:pic>
        <p:pic>
          <p:nvPicPr>
            <p:cNvPr id="33" name="Grafikk 32">
              <a:extLst>
                <a:ext uri="{FF2B5EF4-FFF2-40B4-BE49-F238E27FC236}">
                  <a16:creationId xmlns:a16="http://schemas.microsoft.com/office/drawing/2014/main" id="{FB4C4C25-D028-491E-8B09-970AF7218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737313" y="5341176"/>
              <a:ext cx="2129647" cy="1516823"/>
            </a:xfrm>
            <a:prstGeom prst="rect">
              <a:avLst/>
            </a:prstGeom>
          </p:spPr>
        </p:pic>
        <p:pic>
          <p:nvPicPr>
            <p:cNvPr id="34" name="Grafikk 33">
              <a:extLst>
                <a:ext uri="{FF2B5EF4-FFF2-40B4-BE49-F238E27FC236}">
                  <a16:creationId xmlns:a16="http://schemas.microsoft.com/office/drawing/2014/main" id="{343DF54D-20F3-4EE3-8E06-683ACAC23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748254" y="5073755"/>
              <a:ext cx="1851533" cy="1794563"/>
            </a:xfrm>
            <a:prstGeom prst="rect">
              <a:avLst/>
            </a:prstGeom>
          </p:spPr>
        </p:pic>
      </p:grpSp>
      <p:sp>
        <p:nvSpPr>
          <p:cNvPr id="35" name="TekstSylinder 34">
            <a:extLst>
              <a:ext uri="{FF2B5EF4-FFF2-40B4-BE49-F238E27FC236}">
                <a16:creationId xmlns:a16="http://schemas.microsoft.com/office/drawing/2014/main" id="{A1887238-B605-4CF8-A3BF-014323DB27A7}"/>
              </a:ext>
            </a:extLst>
          </p:cNvPr>
          <p:cNvSpPr txBox="1"/>
          <p:nvPr userDrawn="1"/>
        </p:nvSpPr>
        <p:spPr>
          <a:xfrm>
            <a:off x="1289343" y="4277995"/>
            <a:ext cx="4015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npd.no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factpages.npd.no/no</a:t>
            </a:r>
          </a:p>
          <a:p>
            <a:pPr algn="ctr"/>
            <a:r>
              <a:rPr lang="en-GB" sz="2800" noProof="0">
                <a:solidFill>
                  <a:schemeClr val="accent1"/>
                </a:solidFill>
                <a:latin typeface="+mj-lt"/>
              </a:rPr>
              <a:t>norskpetroleum.no</a:t>
            </a:r>
          </a:p>
          <a:p>
            <a:pPr algn="ctr"/>
            <a:endParaRPr lang="en-GB" noProof="0">
              <a:solidFill>
                <a:schemeClr val="accent1"/>
              </a:solidFill>
              <a:latin typeface="+mj-lt"/>
            </a:endParaRPr>
          </a:p>
          <a:p>
            <a:pPr algn="ctr"/>
            <a:endParaRPr lang="en-GB" sz="2400" b="1" spc="300" noProof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7504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9" userDrawn="1">
          <p15:clr>
            <a:srgbClr val="FBAE40"/>
          </p15:clr>
        </p15:guide>
        <p15:guide id="2" pos="716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49600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54401" y="1800000"/>
            <a:ext cx="5088000" cy="4320000"/>
          </a:xfrm>
        </p:spPr>
        <p:txBody>
          <a:bodyPr/>
          <a:lstStyle>
            <a:lvl1pPr>
              <a:defRPr lang="nb-NO" noProof="0" dirty="0"/>
            </a:lvl1pPr>
            <a:lvl2pPr>
              <a:defRPr lang="nb-NO" noProof="0" dirty="0"/>
            </a:lvl2pPr>
            <a:lvl3pPr>
              <a:defRPr lang="nb-NO" noProof="0" dirty="0"/>
            </a:lvl3pPr>
            <a:lvl4pPr>
              <a:defRPr sz="1867"/>
            </a:lvl4pPr>
            <a:lvl5pPr>
              <a:defRPr sz="18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5BCF-C7D7-7A4B-9CE3-8AA7B3DDD583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3A2CEC6-9CE7-4C2D-BD94-43E9FE88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F038BDCE-1305-4BDB-A75E-9664D921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8" name="Plassholder for lysbildenummer 7">
            <a:extLst>
              <a:ext uri="{FF2B5EF4-FFF2-40B4-BE49-F238E27FC236}">
                <a16:creationId xmlns:a16="http://schemas.microsoft.com/office/drawing/2014/main" id="{80605166-3AB4-4976-AEA7-828A1A8C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9" name="Tittel 8">
            <a:extLst>
              <a:ext uri="{FF2B5EF4-FFF2-40B4-BE49-F238E27FC236}">
                <a16:creationId xmlns:a16="http://schemas.microsoft.com/office/drawing/2014/main" id="{8E5DB4D2-1593-4653-921D-EC1E0EC9C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noProof="0"/>
              <a:t>Klikk for å redigere tittelstil</a:t>
            </a:r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070C9F-03EC-4BEF-A78C-6729D90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DC8EE4-8A72-4580-8035-43D931AA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1916204-71DF-4587-9574-54C255FF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1980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ctr"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8400" y="2925928"/>
            <a:ext cx="10494000" cy="480000"/>
          </a:xfrm>
        </p:spPr>
        <p:txBody>
          <a:bodyPr lIns="144000" tIns="35998" rIns="144000"/>
          <a:lstStyle>
            <a:lvl1pPr marL="0" indent="0" algn="ctr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22D0DE6-CCA7-4D68-B05E-8699648E6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12456" y="323447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øy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498938" y="2191927"/>
            <a:ext cx="4271620" cy="228820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7499353" y="4479754"/>
            <a:ext cx="4271433" cy="965469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4392CA1-EEE5-4863-9D49-FF7F3AA339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695324" y="261228"/>
            <a:ext cx="9792675" cy="1044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695324" y="1300162"/>
            <a:ext cx="9792675" cy="400645"/>
          </a:xfrm>
        </p:spPr>
        <p:txBody>
          <a:bodyPr lIns="144000" tIns="35998" rIns="144000"/>
          <a:lstStyle>
            <a:lvl1pPr marL="0" indent="0" algn="l"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72C2E12-460E-427C-ACFC-9EDD2C7E5F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792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6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/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6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B383AFA-62BD-4260-A77C-6AA72A5F78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1750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8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nstre midtstilt tittelside med h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849000" y="2421000"/>
            <a:ext cx="10494000" cy="936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lang="nb-NO" sz="4800" b="0" i="0" cap="none" spc="600" baseline="0" noProof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noProof="0"/>
              <a:t>Klikk for å redigere tittelstil</a:t>
            </a:r>
            <a:endParaRPr lang="en-GB" noProof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849000" y="3501000"/>
            <a:ext cx="10494000" cy="1080135"/>
          </a:xfrm>
        </p:spPr>
        <p:txBody>
          <a:bodyPr lIns="144000" tIns="35998" rIns="14400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spc="600" baseline="0">
                <a:solidFill>
                  <a:schemeClr val="bg1"/>
                </a:solidFill>
              </a:defRPr>
            </a:lvl1pPr>
            <a:lvl2pPr marL="60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noProof="0"/>
              <a:t>Klikk for å redigere undertittelstil i malen</a:t>
            </a:r>
            <a:endParaRPr lang="en-GB" noProof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88E998F-8227-4873-A26A-97ABF112D3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8677" y="334800"/>
            <a:ext cx="568645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900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8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848787" y="333375"/>
            <a:ext cx="9639214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848786" y="1800000"/>
            <a:ext cx="10494433" cy="4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4" tIns="46800" rIns="91434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50498" y="6356351"/>
            <a:ext cx="1765300" cy="365125"/>
          </a:xfrm>
          <a:prstGeom prst="rect">
            <a:avLst/>
          </a:prstGeom>
        </p:spPr>
        <p:txBody>
          <a:bodyPr vert="horz" lIns="90000" tIns="45717" rIns="91434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1A6FC36-44A0-DD4E-BF01-61F1A0088B2B}" type="datetime1">
              <a:rPr lang="en-GB" noProof="0" smtClean="0"/>
              <a:pPr>
                <a:defRPr/>
              </a:pPr>
              <a:t>21/09/2021</a:t>
            </a:fld>
            <a:endParaRPr lang="en-GB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862736" y="6350002"/>
            <a:ext cx="480483" cy="365125"/>
          </a:xfrm>
          <a:prstGeom prst="rect">
            <a:avLst/>
          </a:prstGeom>
        </p:spPr>
        <p:txBody>
          <a:bodyPr vert="horz" lIns="90000" tIns="45717" rIns="0" bIns="4571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588D286-E44A-F344-AC03-AA90C50A06B2}" type="slidenum">
              <a:rPr lang="en-GB" noProof="0" smtClean="0"/>
              <a:pPr>
                <a:defRPr/>
              </a:pPr>
              <a:t>‹#›</a:t>
            </a:fld>
            <a:endParaRPr lang="en-GB" noProof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3"/>
          </p:nvPr>
        </p:nvSpPr>
        <p:spPr>
          <a:xfrm>
            <a:off x="3216000" y="6350001"/>
            <a:ext cx="5760000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endParaRPr lang="en-GB" noProof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36A34D96-C191-4173-8BE1-6A0AE909383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060269" y="337449"/>
            <a:ext cx="565887" cy="9314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5" r:id="rId4"/>
    <p:sldLayoutId id="2147483684" r:id="rId5"/>
    <p:sldLayoutId id="2147483683" r:id="rId6"/>
    <p:sldLayoutId id="2147483697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699" r:id="rId13"/>
  </p:sldLayoutIdLst>
  <p:hf hdr="0" dt="0"/>
  <p:txStyles>
    <p:titleStyle>
      <a:lvl1pPr algn="l" defTabSz="540000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kern="1200" cap="none" spc="0" baseline="0">
          <a:solidFill>
            <a:schemeClr val="accent1"/>
          </a:solidFill>
          <a:latin typeface="Calibri" panose="020F0502020204030204" pitchFamily="34" charset="0"/>
          <a:ea typeface="ＭＳ Ｐゴシック" charset="-128"/>
          <a:cs typeface="Calibri"/>
        </a:defRPr>
      </a:lvl1pPr>
      <a:lvl2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2pPr>
      <a:lvl3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3pPr>
      <a:lvl4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4pPr>
      <a:lvl5pPr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5pPr>
      <a:lvl6pPr marL="609545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6pPr>
      <a:lvl7pPr marL="1219088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7pPr>
      <a:lvl8pPr marL="1828633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8pPr>
      <a:lvl9pPr marL="2438176" algn="l" defTabSz="609545" rtl="0" eaLnBrk="1" fontAlgn="base" hangingPunct="1">
        <a:lnSpc>
          <a:spcPts val="4533"/>
        </a:lnSpc>
        <a:spcBef>
          <a:spcPct val="0"/>
        </a:spcBef>
        <a:spcAft>
          <a:spcPct val="0"/>
        </a:spcAft>
        <a:defRPr sz="4267">
          <a:solidFill>
            <a:srgbClr val="BE4F19"/>
          </a:solidFill>
          <a:latin typeface="Calibri" charset="0"/>
          <a:ea typeface="ＭＳ Ｐゴシック" charset="-128"/>
        </a:defRPr>
      </a:lvl9pPr>
    </p:titleStyle>
    <p:bodyStyle>
      <a:lvl1pPr marL="270000" indent="-270000" algn="l" defTabSz="5400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tabLst/>
        <a:defRPr sz="24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54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81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08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4pPr>
      <a:lvl5pPr marL="1350000" indent="-270000" algn="l" defTabSz="540000" rtl="0" eaLnBrk="1" fontAlgn="base" hangingPunct="1">
        <a:spcBef>
          <a:spcPts val="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itchFamily="34" charset="0"/>
          <a:ea typeface="ＭＳ Ｐゴシック" charset="-128"/>
          <a:cs typeface="Calibri" pitchFamily="34" charset="0"/>
        </a:defRPr>
      </a:lvl5pPr>
      <a:lvl6pPr marL="335249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036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0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124" indent="-304772" algn="l" defTabSz="60954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4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8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3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76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21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65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08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53" algn="l" defTabSz="60954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71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E94296C-6203-4784-98BB-6D24F9D1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2961000"/>
            <a:ext cx="7560000" cy="936000"/>
          </a:xfrm>
        </p:spPr>
        <p:txBody>
          <a:bodyPr/>
          <a:lstStyle/>
          <a:p>
            <a:r>
              <a:rPr lang="en-US" altLang="nb-NO" sz="4400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Monthly Production from NCS 2021 compared with prognosis and 2020</a:t>
            </a:r>
            <a:endParaRPr lang="en-GB" sz="4400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16D2A6C-C3B9-4B1E-903C-41C3C7C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491" y="4149080"/>
            <a:ext cx="7560000" cy="1080135"/>
          </a:xfrm>
        </p:spPr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Updated to August</a:t>
            </a:r>
          </a:p>
          <a:p>
            <a:endParaRPr lang="en-GB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 August 2021</a:t>
            </a:r>
            <a:endParaRPr lang="en-GB" dirty="0"/>
          </a:p>
        </p:txBody>
      </p:sp>
      <p:sp>
        <p:nvSpPr>
          <p:cNvPr id="2" name="Plassholder for lysbildenummer 1">
            <a:extLst>
              <a:ext uri="{FF2B5EF4-FFF2-40B4-BE49-F238E27FC236}">
                <a16:creationId xmlns:a16="http://schemas.microsoft.com/office/drawing/2014/main" id="{62948560-243A-4A78-8581-55F377937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8D286-E44A-F344-AC03-AA90C50A06B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0F5AC668-C262-4C64-9060-13126C8C4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3" y="1556792"/>
            <a:ext cx="9497463" cy="42484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AA972F-B19E-4F22-9373-756DA9BE6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Oil production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5C67FD7-787C-4E6A-84C1-231B6355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3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658925"/>
              </p:ext>
            </p:extLst>
          </p:nvPr>
        </p:nvGraphicFramePr>
        <p:xfrm>
          <a:off x="767408" y="1177633"/>
          <a:ext cx="8496944" cy="5475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722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6A091D-FCB2-41AC-9F0C-60CE8A02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Liquid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FA4509A-87E5-4399-B8E6-8C39D6FBB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4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189483"/>
              </p:ext>
            </p:extLst>
          </p:nvPr>
        </p:nvGraphicFramePr>
        <p:xfrm>
          <a:off x="879555" y="1336598"/>
          <a:ext cx="8327840" cy="537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32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BC6409-927C-49CE-B64C-A74D1456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Gas </a:t>
            </a:r>
            <a:r>
              <a:rPr lang="nb-NO" altLang="nb-NO" dirty="0" err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production</a:t>
            </a:r>
            <a:r>
              <a:rPr lang="nb-NO" altLang="nb-NO" dirty="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2021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10346CB-2002-49F3-A3D8-5211F7DC8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5772C-A7F2-374D-A5C6-CA1CDA40CF8F}" type="slidenum">
              <a:rPr lang="en-GB" noProof="0" smtClean="0"/>
              <a:pPr>
                <a:defRPr/>
              </a:pPr>
              <a:t>5</a:t>
            </a:fld>
            <a:endParaRPr lang="en-GB" noProof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98216"/>
              </p:ext>
            </p:extLst>
          </p:nvPr>
        </p:nvGraphicFramePr>
        <p:xfrm>
          <a:off x="479376" y="1196752"/>
          <a:ext cx="8399848" cy="5425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13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ysark (bokmål)">
  <a:themeElements>
    <a:clrScheme name="Egendefinert 1">
      <a:dk1>
        <a:sysClr val="windowText" lastClr="000000"/>
      </a:dk1>
      <a:lt1>
        <a:sysClr val="window" lastClr="FFFFFF"/>
      </a:lt1>
      <a:dk2>
        <a:srgbClr val="004459"/>
      </a:dk2>
      <a:lt2>
        <a:srgbClr val="E5E4E0"/>
      </a:lt2>
      <a:accent1>
        <a:srgbClr val="0E7782"/>
      </a:accent1>
      <a:accent2>
        <a:srgbClr val="F99B0C"/>
      </a:accent2>
      <a:accent3>
        <a:srgbClr val="BC4F07"/>
      </a:accent3>
      <a:accent4>
        <a:srgbClr val="568E14"/>
      </a:accent4>
      <a:accent5>
        <a:srgbClr val="54B7C6"/>
      </a:accent5>
      <a:accent6>
        <a:srgbClr val="CEA24E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ysark bredformat (engelsk).potx" id="{78BA0F4D-AA5B-408C-8062-5439E29ACE32}" vid="{08DF2285-3A6E-41AA-8243-EE0B1F075C5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Lysark bredformat (engelsk)</Template>
  <TotalTime>11</TotalTime>
  <Words>48</Words>
  <Application>Microsoft Office PowerPoint</Application>
  <PresentationFormat>Widescreen</PresentationFormat>
  <Paragraphs>17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Lysark (bokmål)</vt:lpstr>
      <vt:lpstr>Monthly Production from NCS 2021 compared with prognosis and 2020</vt:lpstr>
      <vt:lpstr>Production August 2021</vt:lpstr>
      <vt:lpstr>Oil production 2021</vt:lpstr>
      <vt:lpstr>Liquid production 2021</vt:lpstr>
      <vt:lpstr>Gas production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Production from NCS 2021 compared with prognosis and 2020</dc:title>
  <dc:creator>Bjørøen Arne</dc:creator>
  <cp:lastModifiedBy>Bjørøen Arne</cp:lastModifiedBy>
  <cp:revision>1</cp:revision>
  <cp:lastPrinted>2021-09-21T10:51:36Z</cp:lastPrinted>
  <dcterms:created xsi:type="dcterms:W3CDTF">2021-09-20T11:14:56Z</dcterms:created>
  <dcterms:modified xsi:type="dcterms:W3CDTF">2021-09-21T10:52:05Z</dcterms:modified>
</cp:coreProperties>
</file>