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4" r:id="rId4"/>
  </p:sldMasterIdLst>
  <p:notesMasterIdLst>
    <p:notesMasterId r:id="rId26"/>
  </p:notesMasterIdLst>
  <p:sldIdLst>
    <p:sldId id="267" r:id="rId5"/>
    <p:sldId id="313" r:id="rId6"/>
    <p:sldId id="260" r:id="rId7"/>
    <p:sldId id="307" r:id="rId8"/>
    <p:sldId id="275" r:id="rId9"/>
    <p:sldId id="265" r:id="rId10"/>
    <p:sldId id="308" r:id="rId11"/>
    <p:sldId id="276" r:id="rId12"/>
    <p:sldId id="277" r:id="rId13"/>
    <p:sldId id="258" r:id="rId14"/>
    <p:sldId id="281" r:id="rId15"/>
    <p:sldId id="309" r:id="rId16"/>
    <p:sldId id="270" r:id="rId17"/>
    <p:sldId id="271" r:id="rId18"/>
    <p:sldId id="272" r:id="rId19"/>
    <p:sldId id="278" r:id="rId20"/>
    <p:sldId id="310" r:id="rId21"/>
    <p:sldId id="259" r:id="rId22"/>
    <p:sldId id="263" r:id="rId23"/>
    <p:sldId id="279" r:id="rId24"/>
    <p:sldId id="269" r:id="rId2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pos="75" userDrawn="1">
          <p15:clr>
            <a:srgbClr val="A4A3A4"/>
          </p15:clr>
        </p15:guide>
        <p15:guide id="5" orient="horz" pos="73" userDrawn="1">
          <p15:clr>
            <a:srgbClr val="A4A3A4"/>
          </p15:clr>
        </p15:guide>
        <p15:guide id="6" orient="horz" pos="1321" userDrawn="1">
          <p15:clr>
            <a:srgbClr val="A4A3A4"/>
          </p15:clr>
        </p15:guide>
        <p15:guide id="7" pos="420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26F01-1D16-1689-44B4-A8033B95BAAA}" v="7" dt="2019-09-26T12:55:28.146"/>
    <p1510:client id="{F9FCBEA6-8286-FCA4-4A74-E01D9D700F32}" v="4" dt="2019-09-26T07:24:54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>
        <p:guide orient="horz" pos="572"/>
        <p:guide pos="61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82"/>
    </p:cViewPr>
  </p:sorterViewPr>
  <p:notesViewPr>
    <p:cSldViewPr snapToGrid="0">
      <p:cViewPr varScale="1">
        <p:scale>
          <a:sx n="69" d="100"/>
          <a:sy n="69" d="100"/>
        </p:scale>
        <p:origin x="3096" y="72"/>
      </p:cViewPr>
      <p:guideLst>
        <p:guide orient="horz" pos="3126"/>
        <p:guide pos="2162"/>
        <p:guide orient="horz" pos="1253"/>
        <p:guide pos="75"/>
        <p:guide orient="horz" pos="73"/>
        <p:guide orient="horz" pos="1321"/>
        <p:guide pos="42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E19B9-99CA-42B9-80E1-E8B98B498882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F2D9F-258B-4954-8943-79104B1E52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1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03587" cy="1858962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36525" y="2097088"/>
            <a:ext cx="6591300" cy="700940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1918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01267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5376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331495"/>
          </a:xfrm>
        </p:spPr>
        <p:txBody>
          <a:bodyPr/>
          <a:lstStyle/>
          <a:p>
            <a:endParaRPr lang="nb-NO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0313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185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28987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33149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90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46969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7894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61898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7856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28987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2" y="2097088"/>
            <a:ext cx="6553201" cy="7331495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7229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28987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237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0482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9"/>
            <a:ext cx="6553200" cy="723395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214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30575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2</a:t>
            </a:fld>
            <a:endParaRPr lang="nb-NO"/>
          </a:p>
        </p:txBody>
      </p:sp>
      <p:sp>
        <p:nvSpPr>
          <p:cNvPr id="5" name="Plassholder for notater 2">
            <a:extLst>
              <a:ext uri="{FF2B5EF4-FFF2-40B4-BE49-F238E27FC236}">
                <a16:creationId xmlns:a16="http://schemas.microsoft.com/office/drawing/2014/main" id="{B59AC9F1-0855-438C-94AA-17EF3D79C2B2}"/>
              </a:ext>
            </a:extLst>
          </p:cNvPr>
          <p:cNvSpPr txBox="1">
            <a:spLocks/>
          </p:cNvSpPr>
          <p:nvPr/>
        </p:nvSpPr>
        <p:spPr>
          <a:xfrm>
            <a:off x="103187" y="2104851"/>
            <a:ext cx="6591300" cy="70094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6024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116073"/>
          </a:xfrm>
        </p:spPr>
        <p:txBody>
          <a:bodyPr/>
          <a:lstStyle/>
          <a:p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20</a:t>
            </a:fld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C6362B2-8EAA-4ECF-B53C-E65E4D39D6AB}"/>
              </a:ext>
            </a:extLst>
          </p:cNvPr>
          <p:cNvSpPr txBox="1"/>
          <p:nvPr/>
        </p:nvSpPr>
        <p:spPr>
          <a:xfrm>
            <a:off x="3679904" y="122665"/>
            <a:ext cx="3061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Syns at det som er gulet ut bør</a:t>
            </a:r>
          </a:p>
          <a:p>
            <a:r>
              <a:rPr lang="nb-NO" dirty="0"/>
              <a:t>tas ut. </a:t>
            </a:r>
          </a:p>
        </p:txBody>
      </p:sp>
    </p:spTree>
    <p:extLst>
      <p:ext uri="{BB962C8B-B14F-4D97-AF65-F5344CB8AC3E}">
        <p14:creationId xmlns:p14="http://schemas.microsoft.com/office/powerpoint/2010/main" val="1104169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764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30575" cy="18732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02400" cy="6914158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72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279775" cy="18446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489364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60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733149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196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77424"/>
            <a:ext cx="6553200" cy="735116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9578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58872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618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8"/>
            <a:ext cx="6553200" cy="688651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F2D9F-258B-4954-8943-79104B1E52A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8353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9063" y="115888"/>
            <a:ext cx="3313112" cy="18637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063" y="2097089"/>
            <a:ext cx="6553200" cy="7331496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</p:spPr>
        <p:txBody>
          <a:bodyPr/>
          <a:lstStyle/>
          <a:p>
            <a:fld id="{9D0F2D9F-258B-4954-8943-79104B1E52A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312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264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503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615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27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35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009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033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766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030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26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90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0B14-ECA5-4530-A284-9C9317C4D8DB}" type="datetimeFigureOut">
              <a:rPr lang="nb-NO" smtClean="0"/>
              <a:t>26.09.2019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F823D-7647-482C-BFBB-5C87D54813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496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innendørs, bord, vindu, sitter&#10;&#10;Automatisk generert beskrivelse">
            <a:extLst>
              <a:ext uri="{FF2B5EF4-FFF2-40B4-BE49-F238E27FC236}">
                <a16:creationId xmlns:a16="http://schemas.microsoft.com/office/drawing/2014/main" id="{F1919544-2C74-4969-A324-21DFD3A14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Undertittel 9">
            <a:extLst>
              <a:ext uri="{FF2B5EF4-FFF2-40B4-BE49-F238E27FC236}">
                <a16:creationId xmlns:a16="http://schemas.microsoft.com/office/drawing/2014/main" id="{EF96E6C9-E4CF-4179-82C9-0B7A933C4A58}"/>
              </a:ext>
            </a:extLst>
          </p:cNvPr>
          <p:cNvSpPr>
            <a:spLocks noGrp="1"/>
          </p:cNvSpPr>
          <p:nvPr/>
        </p:nvSpPr>
        <p:spPr bwMode="auto">
          <a:xfrm>
            <a:off x="2252238" y="3122983"/>
            <a:ext cx="3532116" cy="30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t" anchorCtr="0" compatLnSpc="1">
            <a:prstTxWarp prst="textNoShape">
              <a:avLst/>
            </a:prstTxWarp>
          </a:bodyPr>
          <a:lstStyle>
            <a:lvl1pPr marL="0" indent="0" algn="ctr" defTabSz="457170" rtl="0" eaLnBrk="1" fontAlgn="base" hangingPunct="1">
              <a:spcBef>
                <a:spcPts val="900"/>
              </a:spcBef>
              <a:spcAft>
                <a:spcPct val="0"/>
              </a:spcAft>
              <a:buClr>
                <a:srgbClr val="A73A26"/>
              </a:buClr>
              <a:buSzPct val="100000"/>
              <a:buFont typeface="Arial" charset="0"/>
              <a:buNone/>
              <a:tabLst/>
              <a:defRPr sz="1800" kern="1200">
                <a:solidFill>
                  <a:srgbClr val="616365"/>
                </a:solidFill>
                <a:latin typeface="Calibri"/>
                <a:ea typeface="ＭＳ Ｐゴシック" charset="-128"/>
                <a:cs typeface="Calibri"/>
              </a:defRPr>
            </a:lvl1pPr>
            <a:lvl2pPr marL="457170" indent="0" algn="ctr" defTabSz="45717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73A26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-128"/>
                <a:cs typeface="Calibri"/>
              </a:defRPr>
            </a:lvl2pPr>
            <a:lvl3pPr marL="914339" indent="0" algn="ctr" defTabSz="45717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73A26"/>
              </a:buClr>
              <a:buSzPct val="100000"/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/>
                <a:ea typeface="ＭＳ Ｐゴシック" charset="-128"/>
                <a:cs typeface="Calibri"/>
              </a:defRPr>
            </a:lvl3pPr>
            <a:lvl4pPr marL="1371509" indent="0" algn="ctr" defTabSz="45717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73A26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4pPr>
            <a:lvl5pPr marL="1828678" indent="0" algn="ctr" defTabSz="45717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73A2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5pPr>
            <a:lvl6pPr marL="2285848" indent="0" algn="ctr" defTabSz="45717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17" indent="0" algn="ctr" defTabSz="45717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186" indent="0" algn="ctr" defTabSz="45717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356" indent="0" algn="ctr" defTabSz="45717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>
                <a:solidFill>
                  <a:schemeClr val="tx1"/>
                </a:solidFill>
                <a:latin typeface="+mn-lt"/>
                <a:ea typeface="ＭＳ Ｐゴシック"/>
              </a:rPr>
              <a:t>27. september 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0930A3B-3BB7-488D-87BF-868ABC7A6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28" y="599569"/>
            <a:ext cx="868336" cy="72938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0E2406C-64FE-44C1-93B1-24641FE4798A}"/>
              </a:ext>
            </a:extLst>
          </p:cNvPr>
          <p:cNvSpPr txBox="1"/>
          <p:nvPr/>
        </p:nvSpPr>
        <p:spPr>
          <a:xfrm>
            <a:off x="1826292" y="1430553"/>
            <a:ext cx="4384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Arial Narrow" panose="020B0606020202030204" pitchFamily="34" charset="0"/>
              </a:rPr>
              <a:t>Ressursrapporten</a:t>
            </a:r>
            <a:br>
              <a:rPr lang="nb-NO" sz="4000" b="1" dirty="0">
                <a:latin typeface="Arial Narrow" panose="020B0606020202030204" pitchFamily="34" charset="0"/>
              </a:rPr>
            </a:br>
            <a:r>
              <a:rPr lang="nb-NO" sz="4000" b="1" dirty="0">
                <a:latin typeface="Arial Narrow" panose="020B0606020202030204" pitchFamily="34" charset="0"/>
              </a:rPr>
              <a:t>for funn og felt 2019</a:t>
            </a:r>
          </a:p>
        </p:txBody>
      </p:sp>
    </p:spTree>
    <p:extLst>
      <p:ext uri="{BB962C8B-B14F-4D97-AF65-F5344CB8AC3E}">
        <p14:creationId xmlns:p14="http://schemas.microsoft.com/office/powerpoint/2010/main" val="126772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LEGO, leke&#10;&#10;Automatisk generert beskrivelse">
            <a:extLst>
              <a:ext uri="{FF2B5EF4-FFF2-40B4-BE49-F238E27FC236}">
                <a16:creationId xmlns:a16="http://schemas.microsoft.com/office/drawing/2014/main" id="{59AB3C97-F848-408D-804B-B3A902189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41011" b="19192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78D9690-08F7-43F9-9A7B-BB079C101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E58BEBE1-020A-4DF1-88D0-BE39AD66B5A6}"/>
              </a:ext>
            </a:extLst>
          </p:cNvPr>
          <p:cNvSpPr>
            <a:spLocks noGrp="1"/>
          </p:cNvSpPr>
          <p:nvPr/>
        </p:nvSpPr>
        <p:spPr bwMode="auto">
          <a:xfrm>
            <a:off x="922802" y="394351"/>
            <a:ext cx="9126719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/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Store muligheter i funnporteføljen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1147209-FF87-43ED-B042-D5001402B82C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18945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5">
            <a:extLst>
              <a:ext uri="{FF2B5EF4-FFF2-40B4-BE49-F238E27FC236}">
                <a16:creationId xmlns:a16="http://schemas.microsoft.com/office/drawing/2014/main" id="{3C2FB182-E614-4503-B2DA-2065E12DD853}"/>
              </a:ext>
            </a:extLst>
          </p:cNvPr>
          <p:cNvSpPr>
            <a:spLocks noGrp="1"/>
          </p:cNvSpPr>
          <p:nvPr/>
        </p:nvSpPr>
        <p:spPr bwMode="auto">
          <a:xfrm>
            <a:off x="885853" y="335675"/>
            <a:ext cx="10004289" cy="72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Det er lønnsomt å bygge ut stadig mindre funn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0ECB3DF-00DA-493A-8C2E-108311C69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AA4B287-D2CD-419B-B0F4-488DC2C78BE9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F545B73-1393-4C3F-895B-3C1DBC961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00" y="1863141"/>
            <a:ext cx="9019905" cy="416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68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5">
            <a:extLst>
              <a:ext uri="{FF2B5EF4-FFF2-40B4-BE49-F238E27FC236}">
                <a16:creationId xmlns:a16="http://schemas.microsoft.com/office/drawing/2014/main" id="{BFD8210D-B6BC-46C6-8EBA-D20F425E2983}"/>
              </a:ext>
            </a:extLst>
          </p:cNvPr>
          <p:cNvSpPr>
            <a:spLocks noGrp="1"/>
          </p:cNvSpPr>
          <p:nvPr/>
        </p:nvSpPr>
        <p:spPr bwMode="auto">
          <a:xfrm>
            <a:off x="912445" y="373935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Mange funn – mange muligheter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E59183D-2AC1-4E66-9427-BF57EB75A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CD4B8EB-1737-4CB0-BC7A-F400AF028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1" y="2148125"/>
            <a:ext cx="10941058" cy="358461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04D14C1-E06A-4876-8FC4-AC3D79B76E2B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0296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B62EEB6-1F6B-4B7A-B33C-1445AE34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8D0FFAF4-F037-49F7-A70B-F2B346172436}"/>
              </a:ext>
            </a:extLst>
          </p:cNvPr>
          <p:cNvSpPr>
            <a:spLocks noGrp="1"/>
          </p:cNvSpPr>
          <p:nvPr/>
        </p:nvSpPr>
        <p:spPr bwMode="auto">
          <a:xfrm>
            <a:off x="907529" y="203191"/>
            <a:ext cx="8736656" cy="11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Innfasinger er framtiden – infrastrukturen må utnyttes</a:t>
            </a:r>
          </a:p>
        </p:txBody>
      </p:sp>
      <p:pic>
        <p:nvPicPr>
          <p:cNvPr id="6" name="Bilde 5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17A63363-9F8E-4296-A3FC-81B97CCE3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2" y="1598706"/>
            <a:ext cx="10248440" cy="497237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1D4A441-B941-462E-A668-77B242A6DDC4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69767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33F51ED-7CA3-42E8-A5FC-E606C1C2E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864ED8F-0F48-46BE-B35A-7F13C197F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E053433A-26A5-4E83-835B-E17B97BC53A2}"/>
              </a:ext>
            </a:extLst>
          </p:cNvPr>
          <p:cNvSpPr>
            <a:spLocks noGrp="1"/>
          </p:cNvSpPr>
          <p:nvPr/>
        </p:nvSpPr>
        <p:spPr bwMode="auto">
          <a:xfrm>
            <a:off x="362461" y="403104"/>
            <a:ext cx="591395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/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De utfordrende fatene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CC385B8-53D7-49D4-AA26-CF760CEC7017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457406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8F1D2D5-C789-4E09-8107-DD46D7AD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C8FA0455-046B-4DD5-BF3D-E8DA9B4A638C}"/>
              </a:ext>
            </a:extLst>
          </p:cNvPr>
          <p:cNvSpPr>
            <a:spLocks noGrp="1"/>
          </p:cNvSpPr>
          <p:nvPr/>
        </p:nvSpPr>
        <p:spPr bwMode="auto">
          <a:xfrm>
            <a:off x="881781" y="132081"/>
            <a:ext cx="8963259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Mye olje og gass i tette reservoar </a:t>
            </a:r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A8BAC864-30C2-46BF-84F4-D4054F194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46" y="1367692"/>
            <a:ext cx="8602394" cy="517487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7A6F3CB-E32D-43F8-BED2-73DF706C737F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491792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vann, himmel, utendørs, skip&#10;&#10;Automatisk generert beskrivelse">
            <a:extLst>
              <a:ext uri="{FF2B5EF4-FFF2-40B4-BE49-F238E27FC236}">
                <a16:creationId xmlns:a16="http://schemas.microsoft.com/office/drawing/2014/main" id="{650EF508-E6D3-4531-BB70-E1FCF183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"/>
            <a:ext cx="12192000" cy="6853187"/>
          </a:xfrm>
          <a:prstGeom prst="rect">
            <a:avLst/>
          </a:prstGeom>
        </p:spPr>
      </p:pic>
      <p:sp>
        <p:nvSpPr>
          <p:cNvPr id="2" name="Tittel 5">
            <a:extLst>
              <a:ext uri="{FF2B5EF4-FFF2-40B4-BE49-F238E27FC236}">
                <a16:creationId xmlns:a16="http://schemas.microsoft.com/office/drawing/2014/main" id="{0913E9A6-DC5A-496F-B82B-68F940E2E2FC}"/>
              </a:ext>
            </a:extLst>
          </p:cNvPr>
          <p:cNvSpPr>
            <a:spLocks noGrp="1"/>
          </p:cNvSpPr>
          <p:nvPr/>
        </p:nvSpPr>
        <p:spPr bwMode="auto">
          <a:xfrm>
            <a:off x="982663" y="377375"/>
            <a:ext cx="9104313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Et betydelig EOR-potensial</a:t>
            </a:r>
            <a:endParaRPr lang="nb-NO" sz="4000" dirty="0">
              <a:solidFill>
                <a:schemeClr val="tx1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4818194-56DD-4227-AE66-33D27191B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89C7E24-4E5F-4591-BF1E-22E1B3BEF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083" y="2699982"/>
            <a:ext cx="3678724" cy="300466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6101CA7-2FD2-499B-9695-CE058F9197C1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314779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5">
            <a:extLst>
              <a:ext uri="{FF2B5EF4-FFF2-40B4-BE49-F238E27FC236}">
                <a16:creationId xmlns:a16="http://schemas.microsoft.com/office/drawing/2014/main" id="{3C2FB182-E614-4503-B2DA-2065E12DD853}"/>
              </a:ext>
            </a:extLst>
          </p:cNvPr>
          <p:cNvSpPr>
            <a:spLocks noGrp="1"/>
          </p:cNvSpPr>
          <p:nvPr/>
        </p:nvSpPr>
        <p:spPr bwMode="auto">
          <a:xfrm>
            <a:off x="884240" y="377375"/>
            <a:ext cx="997963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Nå er det på tide med feltpiloter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0ECB3DF-00DA-493A-8C2E-108311C69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3CD016F-714B-49E4-A1DA-B9894484B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47" y="1195625"/>
            <a:ext cx="8073292" cy="530228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557F78A-98FB-4FFD-B8C4-3022924CB127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30683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flygende, fugl, himmel, utendørs&#10;&#10;Automatisk generert beskrivelse">
            <a:extLst>
              <a:ext uri="{FF2B5EF4-FFF2-40B4-BE49-F238E27FC236}">
                <a16:creationId xmlns:a16="http://schemas.microsoft.com/office/drawing/2014/main" id="{D229E2D7-EC23-4119-830E-6018095B4D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8" b="70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660CBE7-986D-4A4D-86F4-3F5507451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2CF02E2F-E2F0-4E1F-A5CD-F6D5FB19AA81}"/>
              </a:ext>
            </a:extLst>
          </p:cNvPr>
          <p:cNvSpPr>
            <a:spLocks noGrp="1"/>
          </p:cNvSpPr>
          <p:nvPr/>
        </p:nvSpPr>
        <p:spPr bwMode="auto">
          <a:xfrm>
            <a:off x="893127" y="378455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/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Utslipp og miljø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0CD8CBC-EDD9-4DAA-82E2-183017CC4EDC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3645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DBB9ACC-9991-443A-915E-AD76B954D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0B5167E8-C4F0-4E7F-9A0B-062B1985660D}"/>
              </a:ext>
            </a:extLst>
          </p:cNvPr>
          <p:cNvSpPr>
            <a:spLocks noGrp="1"/>
          </p:cNvSpPr>
          <p:nvPr/>
        </p:nvSpPr>
        <p:spPr bwMode="auto">
          <a:xfrm>
            <a:off x="881044" y="0"/>
            <a:ext cx="9373479" cy="107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Produksjonen øker, utslippene er stabile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D9ADE13-41C2-4E5B-82AE-772E4EDFF508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5760A10-DCA7-48F9-8FC0-1BE5261ED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9" y="1977290"/>
            <a:ext cx="9688994" cy="34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44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106808FB-2923-4F8F-9D8F-AF1AA31BB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80" y="2035585"/>
            <a:ext cx="3184689" cy="2927500"/>
          </a:xfrm>
          <a:prstGeom prst="rect">
            <a:avLst/>
          </a:prstGeom>
        </p:spPr>
      </p:pic>
      <p:pic>
        <p:nvPicPr>
          <p:cNvPr id="9" name="Bilde 8" descr="Et bilde som inneholder objekt&#10;&#10;Automatisk generert beskrivelse">
            <a:extLst>
              <a:ext uri="{FF2B5EF4-FFF2-40B4-BE49-F238E27FC236}">
                <a16:creationId xmlns:a16="http://schemas.microsoft.com/office/drawing/2014/main" id="{480ED7C5-0203-4E47-929F-EE061F380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6" y="3375800"/>
            <a:ext cx="3476804" cy="315928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074B7C4-B2C4-458E-A68E-A9C70AD9D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753B40A9-3D41-4653-98E7-A01B61CD9B01}"/>
              </a:ext>
            </a:extLst>
          </p:cNvPr>
          <p:cNvSpPr>
            <a:spLocks noGrp="1"/>
          </p:cNvSpPr>
          <p:nvPr/>
        </p:nvSpPr>
        <p:spPr bwMode="auto">
          <a:xfrm>
            <a:off x="868118" y="193950"/>
            <a:ext cx="9209136" cy="86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Over halvparten igjen</a:t>
            </a:r>
            <a:endParaRPr lang="nb-NO" sz="4000" dirty="0">
              <a:solidFill>
                <a:schemeClr val="tx1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4C7814-FAEA-478D-9164-59BBCA3E53A6}"/>
              </a:ext>
            </a:extLst>
          </p:cNvPr>
          <p:cNvSpPr txBox="1"/>
          <p:nvPr/>
        </p:nvSpPr>
        <p:spPr>
          <a:xfrm>
            <a:off x="1249532" y="2573558"/>
            <a:ext cx="254613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2018</a:t>
            </a:r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milliarder</a:t>
            </a:r>
            <a:r>
              <a:rPr lang="en-US" sz="1600" dirty="0"/>
              <a:t> </a:t>
            </a:r>
            <a:r>
              <a:rPr lang="nb-NO" sz="1600" dirty="0"/>
              <a:t>Sm</a:t>
            </a:r>
            <a:r>
              <a:rPr lang="nb-NO" sz="1600" baseline="30000" dirty="0"/>
              <a:t>3 </a:t>
            </a:r>
            <a:r>
              <a:rPr lang="en-US" sz="1600" dirty="0" err="1"/>
              <a:t>o.e</a:t>
            </a:r>
            <a:r>
              <a:rPr lang="en-US" sz="1600" dirty="0"/>
              <a:t>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9B6D6-CC23-49AE-92CB-CEFDE2984A5F}"/>
              </a:ext>
            </a:extLst>
          </p:cNvPr>
          <p:cNvSpPr txBox="1"/>
          <p:nvPr/>
        </p:nvSpPr>
        <p:spPr>
          <a:xfrm>
            <a:off x="4989579" y="1214866"/>
            <a:ext cx="2771636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1990</a:t>
            </a:r>
          </a:p>
          <a:p>
            <a:pPr algn="ctr"/>
            <a:r>
              <a:rPr lang="en-US" sz="1600" dirty="0"/>
              <a:t>(</a:t>
            </a:r>
            <a:r>
              <a:rPr lang="en-US" sz="1600" dirty="0" err="1"/>
              <a:t>milliarder</a:t>
            </a:r>
            <a:r>
              <a:rPr lang="en-US" sz="1600" dirty="0"/>
              <a:t> </a:t>
            </a:r>
            <a:r>
              <a:rPr lang="nb-NO" sz="1600" dirty="0"/>
              <a:t>Sm</a:t>
            </a:r>
            <a:r>
              <a:rPr lang="nb-NO" sz="1600" baseline="30000" dirty="0"/>
              <a:t>3 </a:t>
            </a:r>
            <a:r>
              <a:rPr lang="en-US" sz="1600" dirty="0" err="1"/>
              <a:t>o.e</a:t>
            </a:r>
            <a:r>
              <a:rPr lang="en-US" sz="1600" dirty="0"/>
              <a:t>.)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FF9A569F-418F-4062-8F42-134A717B2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92" y="5279877"/>
            <a:ext cx="2174987" cy="98747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BE3F000-E030-4CCF-9387-72253E43AB79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90197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tog&#10;&#10;Automatisk generert beskrivelse">
            <a:extLst>
              <a:ext uri="{FF2B5EF4-FFF2-40B4-BE49-F238E27FC236}">
                <a16:creationId xmlns:a16="http://schemas.microsoft.com/office/drawing/2014/main" id="{DD963476-812D-493F-926A-361D06F3C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>
          <a:xfrm>
            <a:off x="-20" y="4798"/>
            <a:ext cx="12192000" cy="6853202"/>
          </a:xfrm>
          <a:prstGeom prst="rect">
            <a:avLst/>
          </a:prstGeom>
        </p:spPr>
      </p:pic>
      <p:sp>
        <p:nvSpPr>
          <p:cNvPr id="2" name="Tittel 5">
            <a:extLst>
              <a:ext uri="{FF2B5EF4-FFF2-40B4-BE49-F238E27FC236}">
                <a16:creationId xmlns:a16="http://schemas.microsoft.com/office/drawing/2014/main" id="{3C2FB182-E614-4503-B2DA-2065E12DD853}"/>
              </a:ext>
            </a:extLst>
          </p:cNvPr>
          <p:cNvSpPr>
            <a:spLocks noGrp="1"/>
          </p:cNvSpPr>
          <p:nvPr/>
        </p:nvSpPr>
        <p:spPr bwMode="auto">
          <a:xfrm>
            <a:off x="891170" y="264934"/>
            <a:ext cx="10176323" cy="114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Turbindrift er den største </a:t>
            </a:r>
          </a:p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utslippskilden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0ECB3DF-00DA-493A-8C2E-108311C69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C2A672D-0233-4AB6-90B6-761950D73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846" y="5192747"/>
            <a:ext cx="2410926" cy="1109702"/>
          </a:xfrm>
          <a:prstGeom prst="rect">
            <a:avLst/>
          </a:prstGeom>
        </p:spPr>
      </p:pic>
      <p:pic>
        <p:nvPicPr>
          <p:cNvPr id="11" name="Bilde 10" descr="Et bilde som inneholder hjul, transport&#10;&#10;Automatisk generert beskrivelse">
            <a:extLst>
              <a:ext uri="{FF2B5EF4-FFF2-40B4-BE49-F238E27FC236}">
                <a16:creationId xmlns:a16="http://schemas.microsoft.com/office/drawing/2014/main" id="{97151FCD-EC61-41E6-B924-C5BE45EC6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93" y="323690"/>
            <a:ext cx="1720938" cy="621061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EDF2B26-365F-4CD4-93B6-380CBE14FB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41" y="1724201"/>
            <a:ext cx="4320143" cy="4588507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D4A387C-F176-485B-A366-F460FF3A88A1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304067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8E6A44B-7655-4920-A0C3-9D3EBCF69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AA8179C-8E6B-48CE-A809-32CE060F7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E2E6D5F-8ADA-477B-AC22-9979742268E3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3069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33F51ED-7CA3-42E8-A5FC-E606C1C2E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 b="36508"/>
          <a:stretch/>
        </p:blipFill>
        <p:spPr>
          <a:xfrm>
            <a:off x="20" y="-95240"/>
            <a:ext cx="12191980" cy="685799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2864ED8F-0F48-46BE-B35A-7F13C197F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E053433A-26A5-4E83-835B-E17B97BC53A2}"/>
              </a:ext>
            </a:extLst>
          </p:cNvPr>
          <p:cNvSpPr>
            <a:spLocks noGrp="1"/>
          </p:cNvSpPr>
          <p:nvPr/>
        </p:nvSpPr>
        <p:spPr bwMode="auto">
          <a:xfrm>
            <a:off x="954087" y="394351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/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Store ressurser i felt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50EED0F-8CCE-426C-816E-088D2A888EA8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09347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himmel, vann, utendørs, båt&#10;&#10;Automatisk generert beskrivelse">
            <a:extLst>
              <a:ext uri="{FF2B5EF4-FFF2-40B4-BE49-F238E27FC236}">
                <a16:creationId xmlns:a16="http://schemas.microsoft.com/office/drawing/2014/main" id="{B39BDB3B-2797-4FBF-93F2-38E32BB90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r="12202"/>
          <a:stretch/>
        </p:blipFill>
        <p:spPr>
          <a:xfrm>
            <a:off x="0" y="-1213"/>
            <a:ext cx="12191979" cy="6860438"/>
          </a:xfrm>
          <a:prstGeom prst="rect">
            <a:avLst/>
          </a:prstGeom>
        </p:spPr>
      </p:pic>
      <p:sp>
        <p:nvSpPr>
          <p:cNvPr id="2" name="Tittel 5">
            <a:extLst>
              <a:ext uri="{FF2B5EF4-FFF2-40B4-BE49-F238E27FC236}">
                <a16:creationId xmlns:a16="http://schemas.microsoft.com/office/drawing/2014/main" id="{4791DEC2-EA07-462E-ABC2-4994ECFBAAEF}"/>
              </a:ext>
            </a:extLst>
          </p:cNvPr>
          <p:cNvSpPr>
            <a:spLocks noGrp="1"/>
          </p:cNvSpPr>
          <p:nvPr/>
        </p:nvSpPr>
        <p:spPr bwMode="auto">
          <a:xfrm>
            <a:off x="869558" y="173083"/>
            <a:ext cx="886018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t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Reservene øker – Johan Sverdrup x 3</a:t>
            </a:r>
            <a:endParaRPr lang="nb-NO" sz="4000" dirty="0">
              <a:solidFill>
                <a:schemeClr val="tx1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CE5FEAF-4D1E-4826-BCCA-47F79344D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D3555CE-80BD-4587-9584-A48D77D1E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2" y="1921555"/>
            <a:ext cx="10990664" cy="458865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F426AC7E-B468-4D55-8B36-A7A9F384C188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147314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905469-D674-4BCF-89C9-BFD9C9256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98" r="1175" b="6687"/>
          <a:stretch/>
        </p:blipFill>
        <p:spPr>
          <a:xfrm>
            <a:off x="1420" y="0"/>
            <a:ext cx="12190494" cy="686549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D227EE3-850B-49AB-8A6B-E64BDA2D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8" name="Tittel 5">
            <a:extLst>
              <a:ext uri="{FF2B5EF4-FFF2-40B4-BE49-F238E27FC236}">
                <a16:creationId xmlns:a16="http://schemas.microsoft.com/office/drawing/2014/main" id="{4F904548-AAF9-43A6-9A37-443D3801A758}"/>
              </a:ext>
            </a:extLst>
          </p:cNvPr>
          <p:cNvSpPr>
            <a:spLocks noGrp="1"/>
          </p:cNvSpPr>
          <p:nvPr/>
        </p:nvSpPr>
        <p:spPr bwMode="auto">
          <a:xfrm>
            <a:off x="886699" y="363775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9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Nye reserver på gamle felt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174DBF-85BE-4110-8ADA-D6E3B02A4419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07461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074B7C4-B2C4-458E-A68E-A9C70AD9D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753B40A9-3D41-4653-98E7-A01B61CD9B01}"/>
              </a:ext>
            </a:extLst>
          </p:cNvPr>
          <p:cNvSpPr>
            <a:spLocks noGrp="1"/>
          </p:cNvSpPr>
          <p:nvPr/>
        </p:nvSpPr>
        <p:spPr bwMode="auto">
          <a:xfrm>
            <a:off x="917007" y="222180"/>
            <a:ext cx="9244990" cy="124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Alle samfunnsøkonomisk lønnsomme ressurser skal utvinnes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3549874-6FD1-48FD-80E9-D25C5E51A12F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411C688-D161-4B13-A912-1933A105E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0" y="1664677"/>
            <a:ext cx="9729391" cy="496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8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36FE06B8-E346-464F-ACB9-D430131F0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5">
            <a:extLst>
              <a:ext uri="{FF2B5EF4-FFF2-40B4-BE49-F238E27FC236}">
                <a16:creationId xmlns:a16="http://schemas.microsoft.com/office/drawing/2014/main" id="{3C2FB182-E614-4503-B2DA-2065E12DD853}"/>
              </a:ext>
            </a:extLst>
          </p:cNvPr>
          <p:cNvSpPr>
            <a:spLocks noGrp="1"/>
          </p:cNvSpPr>
          <p:nvPr/>
        </p:nvSpPr>
        <p:spPr bwMode="auto">
          <a:xfrm>
            <a:off x="689599" y="382062"/>
            <a:ext cx="10609271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bg1"/>
                </a:solidFill>
                <a:latin typeface="Arial Narrow" panose="020B0606020202030204" pitchFamily="34" charset="0"/>
              </a:rPr>
              <a:t>Brønner er det viktigste tiltaket for økt utvinning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0ECB3DF-00DA-493A-8C2E-108311C69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B25CF38-7FE5-49E2-9D11-A5114F413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379" y="2019620"/>
            <a:ext cx="4931121" cy="446347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CF27FD3-CA18-453A-AB32-3B7AE8FD6E8A}"/>
              </a:ext>
            </a:extLst>
          </p:cNvPr>
          <p:cNvSpPr txBox="1"/>
          <p:nvPr/>
        </p:nvSpPr>
        <p:spPr>
          <a:xfrm>
            <a:off x="10770432" y="5528986"/>
            <a:ext cx="128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Tallene er oppgitt i milliarder 2018-kroner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E64A427-E74D-4C32-B510-29FA3F5D982D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175187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5">
            <a:extLst>
              <a:ext uri="{FF2B5EF4-FFF2-40B4-BE49-F238E27FC236}">
                <a16:creationId xmlns:a16="http://schemas.microsoft.com/office/drawing/2014/main" id="{014FE0A8-4C49-4F45-92CB-D2EDF905F4B8}"/>
              </a:ext>
            </a:extLst>
          </p:cNvPr>
          <p:cNvSpPr>
            <a:spLocks noGrp="1"/>
          </p:cNvSpPr>
          <p:nvPr/>
        </p:nvSpPr>
        <p:spPr bwMode="auto">
          <a:xfrm>
            <a:off x="969718" y="373935"/>
            <a:ext cx="7921625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rm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000" dirty="0">
                <a:solidFill>
                  <a:schemeClr val="tx1"/>
                </a:solidFill>
                <a:latin typeface="Arial Narrow" panose="020B0606020202030204" pitchFamily="34" charset="0"/>
              </a:rPr>
              <a:t>Driftskostnadene har gått ned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FC00862-C0A8-4204-AFEF-46AC515CB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C38B923-AA23-4C10-BF23-1F67033212E1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44AF66C-DAF7-47D2-8E75-9CDE2FCB0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30" y="1695807"/>
            <a:ext cx="9482542" cy="43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3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41524862-7069-42AF-9B1D-FDC845DD5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8284" b="34753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4B1EFF6-AEAF-4264-A1F6-4775F07A7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2" y="243125"/>
            <a:ext cx="554288" cy="952500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DF446DAC-63CE-4A10-B175-5707A91119D6}"/>
              </a:ext>
            </a:extLst>
          </p:cNvPr>
          <p:cNvSpPr>
            <a:spLocks noGrp="1"/>
          </p:cNvSpPr>
          <p:nvPr/>
        </p:nvSpPr>
        <p:spPr bwMode="auto">
          <a:xfrm>
            <a:off x="889773" y="394255"/>
            <a:ext cx="8743879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35998" rIns="91434" bIns="35998" numCol="1" anchor="b" anchorCtr="0" compatLnSpc="1">
            <a:prstTxWarp prst="textNoShape">
              <a:avLst/>
            </a:prstTxWarp>
            <a:noAutofit/>
          </a:bodyPr>
          <a:lstStyle>
            <a:lvl1pPr algn="ctr" defTabSz="457170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1" kern="1200" baseline="0">
                <a:solidFill>
                  <a:srgbClr val="BD4F19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2pPr>
            <a:lvl3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3pPr>
            <a:lvl4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4pPr>
            <a:lvl5pPr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5pPr>
            <a:lvl6pPr marL="457170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6pPr>
            <a:lvl7pPr marL="91433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7pPr>
            <a:lvl8pPr marL="1371509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8pPr>
            <a:lvl9pPr marL="1828678" algn="l" defTabSz="45717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BE4F19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>
              <a:lnSpc>
                <a:spcPct val="75000"/>
              </a:lnSpc>
            </a:pPr>
            <a:r>
              <a:rPr lang="nb-NO" sz="4800" dirty="0">
                <a:solidFill>
                  <a:schemeClr val="bg1"/>
                </a:solidFill>
                <a:latin typeface="Arial Narrow" panose="020B0606020202030204" pitchFamily="34" charset="0"/>
              </a:rPr>
              <a:t>Data gir nye muligheter </a:t>
            </a:r>
            <a:endParaRPr lang="nb-NO" sz="4800" dirty="0">
              <a:solidFill>
                <a:schemeClr val="bg1"/>
              </a:solidFill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6DF6DDE-5118-4B5C-8E35-4353788B9B32}"/>
              </a:ext>
            </a:extLst>
          </p:cNvPr>
          <p:cNvSpPr txBox="1"/>
          <p:nvPr/>
        </p:nvSpPr>
        <p:spPr>
          <a:xfrm>
            <a:off x="10770432" y="1344118"/>
            <a:ext cx="14215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b-NO" sz="1700" b="1" dirty="0">
                <a:latin typeface="Arial Narrow" panose="020B0606020202030204" pitchFamily="34" charset="0"/>
              </a:rPr>
              <a:t>Ressurs-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rapporten</a:t>
            </a:r>
            <a:br>
              <a:rPr lang="nb-NO" sz="1700" b="1" dirty="0">
                <a:latin typeface="Arial Narrow" panose="020B0606020202030204" pitchFamily="34" charset="0"/>
              </a:rPr>
            </a:br>
            <a:r>
              <a:rPr lang="nb-NO" sz="1700" b="1" dirty="0">
                <a:latin typeface="Arial Narrow" panose="020B060602020203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608192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4d52cd-2ee0-4c46-a9b5-7f4054c7c5be">
      <UserInfo>
        <DisplayName>Goa Rune</DisplayName>
        <AccountId>216</AccountId>
        <AccountType/>
      </UserInfo>
      <UserInfo>
        <DisplayName>Bjørøen Arne</DisplayName>
        <AccountId>99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8CE4EE7DFE264FA2AEAB204A8D54BA" ma:contentTypeVersion="9" ma:contentTypeDescription="Opprett et nytt dokument." ma:contentTypeScope="" ma:versionID="f6d7adcdbf6d506788738ce76829e45d">
  <xsd:schema xmlns:xsd="http://www.w3.org/2001/XMLSchema" xmlns:xs="http://www.w3.org/2001/XMLSchema" xmlns:p="http://schemas.microsoft.com/office/2006/metadata/properties" xmlns:ns2="2ae5ca6d-bcb8-4ec0-a8a7-29506e365b54" xmlns:ns3="c74d52cd-2ee0-4c46-a9b5-7f4054c7c5be" targetNamespace="http://schemas.microsoft.com/office/2006/metadata/properties" ma:root="true" ma:fieldsID="f398661678de81026c1d484902516a77" ns2:_="" ns3:_="">
    <xsd:import namespace="2ae5ca6d-bcb8-4ec0-a8a7-29506e365b54"/>
    <xsd:import namespace="c74d52cd-2ee0-4c46-a9b5-7f4054c7c5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5ca6d-bcb8-4ec0-a8a7-29506e365b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4d52cd-2ee0-4c46-a9b5-7f4054c7c5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A9A5A2-4EF0-4A8C-A217-0AFDE36DCB34}">
  <ds:schemaRefs>
    <ds:schemaRef ds:uri="http://schemas.microsoft.com/office/2006/metadata/properties"/>
    <ds:schemaRef ds:uri="http://schemas.microsoft.com/office/infopath/2007/PartnerControls"/>
    <ds:schemaRef ds:uri="c74d52cd-2ee0-4c46-a9b5-7f4054c7c5be"/>
  </ds:schemaRefs>
</ds:datastoreItem>
</file>

<file path=customXml/itemProps2.xml><?xml version="1.0" encoding="utf-8"?>
<ds:datastoreItem xmlns:ds="http://schemas.openxmlformats.org/officeDocument/2006/customXml" ds:itemID="{F3FF99B8-AD1A-4006-947E-DE5B4BE50C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e5ca6d-bcb8-4ec0-a8a7-29506e365b54"/>
    <ds:schemaRef ds:uri="c74d52cd-2ee0-4c46-a9b5-7f4054c7c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4304D7-CA89-4806-926B-EA3C7A3191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177</Words>
  <Application>Microsoft Office PowerPoint</Application>
  <PresentationFormat>Widescreen</PresentationFormat>
  <Paragraphs>70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Njai Janne</dc:creator>
  <cp:lastModifiedBy>Goa Rune</cp:lastModifiedBy>
  <cp:revision>17</cp:revision>
  <cp:lastPrinted>2019-09-25T14:32:39Z</cp:lastPrinted>
  <dcterms:created xsi:type="dcterms:W3CDTF">2019-08-22T08:29:53Z</dcterms:created>
  <dcterms:modified xsi:type="dcterms:W3CDTF">2019-09-26T13:12:08Z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0x010100928CE4EE7DFE264FA2AEAB204A8D54BA</vt:lpwstr>
  </property>
</Properties>
</file>