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4" r:id="rId4"/>
  </p:sldMasterIdLst>
  <p:notesMasterIdLst>
    <p:notesMasterId r:id="rId26"/>
  </p:notesMasterIdLst>
  <p:sldIdLst>
    <p:sldId id="267" r:id="rId5"/>
    <p:sldId id="313" r:id="rId6"/>
    <p:sldId id="260" r:id="rId7"/>
    <p:sldId id="307" r:id="rId8"/>
    <p:sldId id="275" r:id="rId9"/>
    <p:sldId id="265" r:id="rId10"/>
    <p:sldId id="308" r:id="rId11"/>
    <p:sldId id="276" r:id="rId12"/>
    <p:sldId id="277" r:id="rId13"/>
    <p:sldId id="258" r:id="rId14"/>
    <p:sldId id="281" r:id="rId15"/>
    <p:sldId id="309" r:id="rId16"/>
    <p:sldId id="270" r:id="rId17"/>
    <p:sldId id="271" r:id="rId18"/>
    <p:sldId id="272" r:id="rId19"/>
    <p:sldId id="278" r:id="rId20"/>
    <p:sldId id="310" r:id="rId21"/>
    <p:sldId id="259" r:id="rId22"/>
    <p:sldId id="263" r:id="rId23"/>
    <p:sldId id="279" r:id="rId24"/>
    <p:sldId id="269" r:id="rId2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6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62" userDrawn="1">
          <p15:clr>
            <a:srgbClr val="A4A3A4"/>
          </p15:clr>
        </p15:guide>
        <p15:guide id="3" orient="horz" pos="1253" userDrawn="1">
          <p15:clr>
            <a:srgbClr val="A4A3A4"/>
          </p15:clr>
        </p15:guide>
        <p15:guide id="4" pos="75" userDrawn="1">
          <p15:clr>
            <a:srgbClr val="A4A3A4"/>
          </p15:clr>
        </p15:guide>
        <p15:guide id="5" orient="horz" pos="73" userDrawn="1">
          <p15:clr>
            <a:srgbClr val="A4A3A4"/>
          </p15:clr>
        </p15:guide>
        <p15:guide id="6" orient="horz" pos="1321" userDrawn="1">
          <p15:clr>
            <a:srgbClr val="A4A3A4"/>
          </p15:clr>
        </p15:guide>
        <p15:guide id="7" pos="420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C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77"/>
      </p:cViewPr>
      <p:guideLst>
        <p:guide orient="horz" pos="572"/>
        <p:guide pos="61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182"/>
    </p:cViewPr>
  </p:sorterViewPr>
  <p:notesViewPr>
    <p:cSldViewPr snapToGrid="0">
      <p:cViewPr varScale="1">
        <p:scale>
          <a:sx n="69" d="100"/>
          <a:sy n="69" d="100"/>
        </p:scale>
        <p:origin x="3096" y="72"/>
      </p:cViewPr>
      <p:guideLst>
        <p:guide orient="horz" pos="3126"/>
        <p:guide pos="2162"/>
        <p:guide orient="horz" pos="1253"/>
        <p:guide pos="75"/>
        <p:guide orient="horz" pos="73"/>
        <p:guide orient="horz" pos="1321"/>
        <p:guide pos="42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E19B9-99CA-42B9-80E1-E8B98B498882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F2D9F-258B-4954-8943-79104B1E52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9118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03587" cy="1858962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36525" y="2097088"/>
            <a:ext cx="6591300" cy="7009408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1918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701267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5376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7331495"/>
          </a:xfrm>
        </p:spPr>
        <p:txBody>
          <a:bodyPr/>
          <a:lstStyle/>
          <a:p>
            <a:endParaRPr lang="nb-NO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0313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658872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1855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28987" cy="18732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733149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4909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7469699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7894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761898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7856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28987" cy="18732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2" y="2097088"/>
            <a:ext cx="6553201" cy="7331495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7229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28987" cy="18732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658872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2375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658872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0482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9"/>
            <a:ext cx="6553200" cy="723395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2141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30575" cy="18732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2</a:t>
            </a:fld>
            <a:endParaRPr lang="nb-NO"/>
          </a:p>
        </p:txBody>
      </p:sp>
      <p:sp>
        <p:nvSpPr>
          <p:cNvPr id="5" name="Plassholder for notater 2">
            <a:extLst>
              <a:ext uri="{FF2B5EF4-FFF2-40B4-BE49-F238E27FC236}">
                <a16:creationId xmlns:a16="http://schemas.microsoft.com/office/drawing/2014/main" id="{B59AC9F1-0855-438C-94AA-17EF3D79C2B2}"/>
              </a:ext>
            </a:extLst>
          </p:cNvPr>
          <p:cNvSpPr txBox="1">
            <a:spLocks/>
          </p:cNvSpPr>
          <p:nvPr/>
        </p:nvSpPr>
        <p:spPr>
          <a:xfrm>
            <a:off x="103187" y="2104851"/>
            <a:ext cx="6591300" cy="70094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6024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7116073"/>
          </a:xfrm>
        </p:spPr>
        <p:txBody>
          <a:bodyPr/>
          <a:lstStyle/>
          <a:p>
            <a:endParaRPr lang="nb-NO" dirty="0">
              <a:highlight>
                <a:srgbClr val="FFFF00"/>
              </a:highlight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20</a:t>
            </a:fld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C6362B2-8EAA-4ECF-B53C-E65E4D39D6AB}"/>
              </a:ext>
            </a:extLst>
          </p:cNvPr>
          <p:cNvSpPr txBox="1"/>
          <p:nvPr/>
        </p:nvSpPr>
        <p:spPr>
          <a:xfrm>
            <a:off x="3679904" y="122665"/>
            <a:ext cx="3061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Syns at det som er gulet ut bør</a:t>
            </a:r>
          </a:p>
          <a:p>
            <a:r>
              <a:rPr lang="nb-NO" dirty="0"/>
              <a:t>tas ut. </a:t>
            </a:r>
          </a:p>
        </p:txBody>
      </p:sp>
    </p:spTree>
    <p:extLst>
      <p:ext uri="{BB962C8B-B14F-4D97-AF65-F5344CB8AC3E}">
        <p14:creationId xmlns:p14="http://schemas.microsoft.com/office/powerpoint/2010/main" val="1104169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658872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7644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30575" cy="18732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02400" cy="6914158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672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279775" cy="18446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7489364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9602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733149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1964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77424"/>
            <a:ext cx="6553200" cy="735116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9578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658872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618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6886519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8353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9"/>
            <a:ext cx="6553200" cy="7331496"/>
          </a:xfrm>
        </p:spPr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</p:spPr>
        <p:txBody>
          <a:bodyPr/>
          <a:lstStyle/>
          <a:p>
            <a:fld id="{9D0F2D9F-258B-4954-8943-79104B1E52AA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312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2646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503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615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27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35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009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033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766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0302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326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490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496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innendørs, bord, vindu, sitter&#10;&#10;Automatisk generert beskrivelse">
            <a:extLst>
              <a:ext uri="{FF2B5EF4-FFF2-40B4-BE49-F238E27FC236}">
                <a16:creationId xmlns:a16="http://schemas.microsoft.com/office/drawing/2014/main" id="{F1919544-2C74-4969-A324-21DFD3A14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5" name="Undertittel 9">
            <a:extLst>
              <a:ext uri="{FF2B5EF4-FFF2-40B4-BE49-F238E27FC236}">
                <a16:creationId xmlns:a16="http://schemas.microsoft.com/office/drawing/2014/main" id="{EF96E6C9-E4CF-4179-82C9-0B7A933C4A58}"/>
              </a:ext>
            </a:extLst>
          </p:cNvPr>
          <p:cNvSpPr>
            <a:spLocks noGrp="1"/>
          </p:cNvSpPr>
          <p:nvPr/>
        </p:nvSpPr>
        <p:spPr bwMode="auto">
          <a:xfrm>
            <a:off x="2252238" y="3529383"/>
            <a:ext cx="3532116" cy="30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t" anchorCtr="0" compatLnSpc="1">
            <a:prstTxWarp prst="textNoShape">
              <a:avLst/>
            </a:prstTxWarp>
          </a:bodyPr>
          <a:lstStyle>
            <a:lvl1pPr marL="0" indent="0" algn="ctr" defTabSz="457170" rtl="0" eaLnBrk="1" fontAlgn="base" hangingPunct="1">
              <a:spcBef>
                <a:spcPts val="900"/>
              </a:spcBef>
              <a:spcAft>
                <a:spcPct val="0"/>
              </a:spcAft>
              <a:buClr>
                <a:srgbClr val="A73A26"/>
              </a:buClr>
              <a:buSzPct val="100000"/>
              <a:buFont typeface="Arial" charset="0"/>
              <a:buNone/>
              <a:tabLst/>
              <a:defRPr sz="1800" kern="1200">
                <a:solidFill>
                  <a:srgbClr val="616365"/>
                </a:solidFill>
                <a:latin typeface="Calibri"/>
                <a:ea typeface="ＭＳ Ｐゴシック" charset="-128"/>
                <a:cs typeface="Calibri"/>
              </a:defRPr>
            </a:lvl1pPr>
            <a:lvl2pPr marL="457170" indent="0" algn="ctr" defTabSz="45717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A73A26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-128"/>
                <a:cs typeface="Calibri"/>
              </a:defRPr>
            </a:lvl2pPr>
            <a:lvl3pPr marL="914339" indent="0" algn="ctr" defTabSz="45717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A73A26"/>
              </a:buClr>
              <a:buSzPct val="100000"/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-128"/>
                <a:cs typeface="Calibri"/>
              </a:defRPr>
            </a:lvl3pPr>
            <a:lvl4pPr marL="1371509" indent="0" algn="ctr" defTabSz="45717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A73A26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4pPr>
            <a:lvl5pPr marL="1828678" indent="0" algn="ctr" defTabSz="45717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A73A26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5pPr>
            <a:lvl6pPr marL="2285848" indent="0" algn="ctr" defTabSz="45717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17" indent="0" algn="ctr" defTabSz="45717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186" indent="0" algn="ctr" defTabSz="45717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356" indent="0" algn="ctr" defTabSz="45717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dirty="0">
                <a:solidFill>
                  <a:schemeClr val="tx1"/>
                </a:solidFill>
                <a:latin typeface="+mn-lt"/>
              </a:rPr>
              <a:t>27 September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0E2406C-64FE-44C1-93B1-24641FE4798A}"/>
              </a:ext>
            </a:extLst>
          </p:cNvPr>
          <p:cNvSpPr txBox="1"/>
          <p:nvPr/>
        </p:nvSpPr>
        <p:spPr>
          <a:xfrm>
            <a:off x="1649049" y="1571232"/>
            <a:ext cx="4751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 Narrow" panose="020B0606020202030204" pitchFamily="34" charset="0"/>
              </a:rPr>
              <a:t>Resource Report for Discoveries and Fields 2019</a:t>
            </a:r>
          </a:p>
        </p:txBody>
      </p:sp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550F0921-2A75-4421-8B25-38DDB0B46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079" y="599569"/>
            <a:ext cx="1136364" cy="83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20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LEGO, leke&#10;&#10;Automatisk generert beskrivelse">
            <a:extLst>
              <a:ext uri="{FF2B5EF4-FFF2-40B4-BE49-F238E27FC236}">
                <a16:creationId xmlns:a16="http://schemas.microsoft.com/office/drawing/2014/main" id="{59AB3C97-F848-408D-804B-B3A902189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41011" b="19192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7" name="Tittel 5">
            <a:extLst>
              <a:ext uri="{FF2B5EF4-FFF2-40B4-BE49-F238E27FC236}">
                <a16:creationId xmlns:a16="http://schemas.microsoft.com/office/drawing/2014/main" id="{E58BEBE1-020A-4DF1-88D0-BE39AD66B5A6}"/>
              </a:ext>
            </a:extLst>
          </p:cNvPr>
          <p:cNvSpPr>
            <a:spLocks noGrp="1"/>
          </p:cNvSpPr>
          <p:nvPr/>
        </p:nvSpPr>
        <p:spPr bwMode="auto">
          <a:xfrm>
            <a:off x="922802" y="148492"/>
            <a:ext cx="9126719" cy="133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ts val="4800"/>
              </a:lnSpc>
            </a:pPr>
            <a:r>
              <a:rPr lang="en-US" sz="4800" dirty="0">
                <a:solidFill>
                  <a:schemeClr val="bg1"/>
                </a:solidFill>
                <a:latin typeface="Arial Narrow" panose="020B0606020202030204" pitchFamily="34" charset="0"/>
              </a:rPr>
              <a:t>Significant opportunities in the discovery portfolio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A8ABA52-80BC-46AF-A511-52320C7D368E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E06EFC1-254A-4D87-A65A-A70B1BA37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55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5">
            <a:extLst>
              <a:ext uri="{FF2B5EF4-FFF2-40B4-BE49-F238E27FC236}">
                <a16:creationId xmlns:a16="http://schemas.microsoft.com/office/drawing/2014/main" id="{3C2FB182-E614-4503-B2DA-2065E12DD853}"/>
              </a:ext>
            </a:extLst>
          </p:cNvPr>
          <p:cNvSpPr>
            <a:spLocks noGrp="1"/>
          </p:cNvSpPr>
          <p:nvPr/>
        </p:nvSpPr>
        <p:spPr bwMode="auto">
          <a:xfrm>
            <a:off x="885853" y="335675"/>
            <a:ext cx="10004289" cy="72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en-US" sz="4000" dirty="0">
                <a:solidFill>
                  <a:schemeClr val="tx1"/>
                </a:solidFill>
                <a:latin typeface="Arial Narrow" panose="020B0606020202030204" pitchFamily="34" charset="0"/>
              </a:rPr>
              <a:t>Profitable development of smaller discoveries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19375F3-7160-46BE-AC29-3C8FF95A8ED1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B3A55BE9-543F-4448-B1A1-EC76B2E4B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C57AFBF-9022-474C-B8E5-9CA96578A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6" y="1781903"/>
            <a:ext cx="9041398" cy="397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68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5">
            <a:extLst>
              <a:ext uri="{FF2B5EF4-FFF2-40B4-BE49-F238E27FC236}">
                <a16:creationId xmlns:a16="http://schemas.microsoft.com/office/drawing/2014/main" id="{BFD8210D-B6BC-46C6-8EBA-D20F425E2983}"/>
              </a:ext>
            </a:extLst>
          </p:cNvPr>
          <p:cNvSpPr>
            <a:spLocks noGrp="1"/>
          </p:cNvSpPr>
          <p:nvPr/>
        </p:nvSpPr>
        <p:spPr bwMode="auto">
          <a:xfrm>
            <a:off x="912445" y="373935"/>
            <a:ext cx="7921625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Many</a:t>
            </a: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nb-NO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discoveries</a:t>
            </a: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– </a:t>
            </a:r>
            <a:r>
              <a:rPr lang="nb-NO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many</a:t>
            </a: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nb-NO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possibilities</a:t>
            </a:r>
            <a:endParaRPr lang="nb-NO" sz="4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E66EE6E-8567-4E0F-9FDF-25A209734D18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F1147CB5-C65A-498D-BAE4-726C5BD6C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5378BFC-CB01-4FC6-ACEC-24DF35E6E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3" y="2078890"/>
            <a:ext cx="10941058" cy="358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66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5">
            <a:extLst>
              <a:ext uri="{FF2B5EF4-FFF2-40B4-BE49-F238E27FC236}">
                <a16:creationId xmlns:a16="http://schemas.microsoft.com/office/drawing/2014/main" id="{8D0FFAF4-F037-49F7-A70B-F2B346172436}"/>
              </a:ext>
            </a:extLst>
          </p:cNvPr>
          <p:cNvSpPr>
            <a:spLocks noGrp="1"/>
          </p:cNvSpPr>
          <p:nvPr/>
        </p:nvSpPr>
        <p:spPr bwMode="auto">
          <a:xfrm>
            <a:off x="907529" y="203191"/>
            <a:ext cx="8736656" cy="114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en-US" sz="4000" dirty="0">
                <a:solidFill>
                  <a:schemeClr val="tx1"/>
                </a:solidFill>
                <a:latin typeface="Arial Narrow" panose="020B0606020202030204" pitchFamily="34" charset="0"/>
              </a:rPr>
              <a:t>Phase-ins are the future – use of existing infrastructure is key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A7FDA66-E42A-4185-B5EC-68CCE542CE84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E1E0CB7A-5ACC-4836-B9F2-8B78598DF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  <p:pic>
        <p:nvPicPr>
          <p:cNvPr id="12" name="Bilde 11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95DA3066-0E46-4E9C-B818-E1CA20775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3" y="1629819"/>
            <a:ext cx="10248439" cy="49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74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33F51ED-7CA3-42E8-A5FC-E606C1C2E2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E053433A-26A5-4E83-835B-E17B97BC53A2}"/>
              </a:ext>
            </a:extLst>
          </p:cNvPr>
          <p:cNvSpPr>
            <a:spLocks noGrp="1"/>
          </p:cNvSpPr>
          <p:nvPr/>
        </p:nvSpPr>
        <p:spPr bwMode="auto">
          <a:xfrm>
            <a:off x="362461" y="403104"/>
            <a:ext cx="5913955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/>
            <a:r>
              <a:rPr lang="nb-NO" sz="4800" dirty="0">
                <a:solidFill>
                  <a:schemeClr val="bg1"/>
                </a:solidFill>
                <a:latin typeface="Arial Narrow" panose="020B0606020202030204" pitchFamily="34" charset="0"/>
              </a:rPr>
              <a:t>The </a:t>
            </a:r>
            <a:r>
              <a:rPr lang="nb-NO" sz="4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challenging</a:t>
            </a:r>
            <a:r>
              <a:rPr lang="nb-NO" sz="48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nb-NO" sz="4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barrels</a:t>
            </a:r>
            <a:endParaRPr lang="nb-NO" sz="4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859954B9-8A50-4744-82CD-D1C640A1F6B5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4F01D61D-5FC3-4E75-9C4A-64A90D328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06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C8FA0455-046B-4DD5-BF3D-E8DA9B4A638C}"/>
              </a:ext>
            </a:extLst>
          </p:cNvPr>
          <p:cNvSpPr>
            <a:spLocks noGrp="1"/>
          </p:cNvSpPr>
          <p:nvPr/>
        </p:nvSpPr>
        <p:spPr bwMode="auto">
          <a:xfrm>
            <a:off x="881781" y="132081"/>
            <a:ext cx="8963259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en-US" sz="4000" dirty="0">
                <a:solidFill>
                  <a:schemeClr val="tx1"/>
                </a:solidFill>
                <a:latin typeface="Arial Narrow" panose="020B0606020202030204" pitchFamily="34" charset="0"/>
              </a:rPr>
              <a:t>A lot of oil and gas in tight reservoirs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88FB52CE-0D72-41E9-B99B-11F6A59BA0E0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6844F0A-6C2D-4BFB-90AB-2CC4FABA3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A3354735-31A3-4000-9779-1D6D6EF8D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25" y="1344117"/>
            <a:ext cx="8496890" cy="508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92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 descr="Et bilde som inneholder vann, himmel, utendørs, skip&#10;&#10;Automatisk generert beskrivelse">
            <a:extLst>
              <a:ext uri="{FF2B5EF4-FFF2-40B4-BE49-F238E27FC236}">
                <a16:creationId xmlns:a16="http://schemas.microsoft.com/office/drawing/2014/main" id="{650EF508-E6D3-4531-BB70-E1FCF18317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6"/>
            <a:ext cx="12192000" cy="6853187"/>
          </a:xfrm>
          <a:prstGeom prst="rect">
            <a:avLst/>
          </a:prstGeom>
        </p:spPr>
      </p:pic>
      <p:sp>
        <p:nvSpPr>
          <p:cNvPr id="2" name="Tittel 5">
            <a:extLst>
              <a:ext uri="{FF2B5EF4-FFF2-40B4-BE49-F238E27FC236}">
                <a16:creationId xmlns:a16="http://schemas.microsoft.com/office/drawing/2014/main" id="{0913E9A6-DC5A-496F-B82B-68F940E2E2FC}"/>
              </a:ext>
            </a:extLst>
          </p:cNvPr>
          <p:cNvSpPr>
            <a:spLocks noGrp="1"/>
          </p:cNvSpPr>
          <p:nvPr/>
        </p:nvSpPr>
        <p:spPr bwMode="auto">
          <a:xfrm>
            <a:off x="982663" y="377375"/>
            <a:ext cx="9104313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A </a:t>
            </a:r>
            <a:r>
              <a:rPr lang="nb-NO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significant</a:t>
            </a: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EOR </a:t>
            </a:r>
            <a:r>
              <a:rPr lang="nb-NO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potential</a:t>
            </a:r>
            <a:endParaRPr lang="nb-NO" sz="4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0ADCB53-6BBE-4F28-906E-43FC652B8ED0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774ADAB-8174-44EA-A9CC-2C5B3DC82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62CDD55-6A02-46B9-8974-57A58ADBE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83" y="2676509"/>
            <a:ext cx="3678724" cy="30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79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5">
            <a:extLst>
              <a:ext uri="{FF2B5EF4-FFF2-40B4-BE49-F238E27FC236}">
                <a16:creationId xmlns:a16="http://schemas.microsoft.com/office/drawing/2014/main" id="{3C2FB182-E614-4503-B2DA-2065E12DD853}"/>
              </a:ext>
            </a:extLst>
          </p:cNvPr>
          <p:cNvSpPr>
            <a:spLocks noGrp="1"/>
          </p:cNvSpPr>
          <p:nvPr/>
        </p:nvSpPr>
        <p:spPr bwMode="auto">
          <a:xfrm>
            <a:off x="884240" y="377375"/>
            <a:ext cx="9979635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en-US" sz="4000" dirty="0">
                <a:solidFill>
                  <a:schemeClr val="tx1"/>
                </a:solidFill>
                <a:latin typeface="Arial Narrow" panose="020B0606020202030204" pitchFamily="34" charset="0"/>
              </a:rPr>
              <a:t>Now is the time for field pilot tests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D25AA2E-7969-4509-A2E8-ACFDB8ABA8F4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A2F76CB-AE33-48E0-B713-21A427F77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9E3B21F8-F919-49EE-BE7E-5144B23B1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38" y="1190478"/>
            <a:ext cx="8206154" cy="544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83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flygende, fugl, himmel, utendørs&#10;&#10;Automatisk generert beskrivelse">
            <a:extLst>
              <a:ext uri="{FF2B5EF4-FFF2-40B4-BE49-F238E27FC236}">
                <a16:creationId xmlns:a16="http://schemas.microsoft.com/office/drawing/2014/main" id="{D229E2D7-EC23-4119-830E-6018095B4D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48" b="70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2CF02E2F-E2F0-4E1F-A5CD-F6D5FB19AA81}"/>
              </a:ext>
            </a:extLst>
          </p:cNvPr>
          <p:cNvSpPr>
            <a:spLocks noGrp="1"/>
          </p:cNvSpPr>
          <p:nvPr/>
        </p:nvSpPr>
        <p:spPr bwMode="auto">
          <a:xfrm>
            <a:off x="893127" y="378455"/>
            <a:ext cx="7921625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/>
            <a:r>
              <a:rPr lang="nb-NO" sz="4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Emissions</a:t>
            </a:r>
            <a:r>
              <a:rPr lang="nb-NO" sz="4800" dirty="0">
                <a:solidFill>
                  <a:schemeClr val="bg1"/>
                </a:solidFill>
                <a:latin typeface="Arial Narrow" panose="020B0606020202030204" pitchFamily="34" charset="0"/>
              </a:rPr>
              <a:t> and </a:t>
            </a:r>
            <a:r>
              <a:rPr lang="nb-NO" sz="4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environment</a:t>
            </a:r>
            <a:endParaRPr lang="nb-NO" sz="4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EE60278-D52A-4115-BA27-0C1DF92F90C9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7161ECD-3FFE-4CB6-9734-2A28A87E1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56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0B5167E8-C4F0-4E7F-9A0B-062B1985660D}"/>
              </a:ext>
            </a:extLst>
          </p:cNvPr>
          <p:cNvSpPr>
            <a:spLocks noGrp="1"/>
          </p:cNvSpPr>
          <p:nvPr/>
        </p:nvSpPr>
        <p:spPr bwMode="auto">
          <a:xfrm>
            <a:off x="881044" y="226643"/>
            <a:ext cx="9373479" cy="107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en-US" sz="4000" dirty="0">
                <a:solidFill>
                  <a:schemeClr val="tx1"/>
                </a:solidFill>
                <a:latin typeface="Arial Narrow" panose="020B0606020202030204" pitchFamily="34" charset="0"/>
              </a:rPr>
              <a:t>Production is increasing, emissions are holding steady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87D5B30A-0D63-4B9B-B9B4-789AB3D013B8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927B1682-277A-4885-9331-A48639BCC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7F5970B-EBCD-44F1-8DD8-1FBAE2454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2" y="2134985"/>
            <a:ext cx="9860759" cy="346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44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753B40A9-3D41-4653-98E7-A01B61CD9B01}"/>
              </a:ext>
            </a:extLst>
          </p:cNvPr>
          <p:cNvSpPr>
            <a:spLocks noGrp="1"/>
          </p:cNvSpPr>
          <p:nvPr/>
        </p:nvSpPr>
        <p:spPr bwMode="auto">
          <a:xfrm>
            <a:off x="868118" y="193950"/>
            <a:ext cx="9209136" cy="86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More </a:t>
            </a:r>
            <a:r>
              <a:rPr lang="nb-NO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than</a:t>
            </a: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half </a:t>
            </a:r>
            <a:r>
              <a:rPr lang="nb-NO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left</a:t>
            </a:r>
            <a:endParaRPr lang="nb-NO" sz="4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4C7814-FAEA-478D-9164-59BBCA3E53A6}"/>
              </a:ext>
            </a:extLst>
          </p:cNvPr>
          <p:cNvSpPr txBox="1"/>
          <p:nvPr/>
        </p:nvSpPr>
        <p:spPr>
          <a:xfrm>
            <a:off x="1249532" y="2573558"/>
            <a:ext cx="254613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2018</a:t>
            </a:r>
          </a:p>
          <a:p>
            <a:pPr algn="ctr"/>
            <a:r>
              <a:rPr lang="en-US" sz="1600" dirty="0"/>
              <a:t>(billion </a:t>
            </a:r>
            <a:r>
              <a:rPr lang="nb-NO" sz="1600" dirty="0" err="1"/>
              <a:t>scm</a:t>
            </a:r>
            <a:r>
              <a:rPr lang="nb-NO" sz="1600" dirty="0"/>
              <a:t> </a:t>
            </a:r>
            <a:r>
              <a:rPr lang="nb-NO" sz="1600" dirty="0" err="1"/>
              <a:t>oe</a:t>
            </a:r>
            <a:r>
              <a:rPr lang="en-US" sz="16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39B6D6-CC23-49AE-92CB-CEFDE2984A5F}"/>
              </a:ext>
            </a:extLst>
          </p:cNvPr>
          <p:cNvSpPr txBox="1"/>
          <p:nvPr/>
        </p:nvSpPr>
        <p:spPr>
          <a:xfrm>
            <a:off x="4989579" y="1214866"/>
            <a:ext cx="2771636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1990</a:t>
            </a:r>
          </a:p>
          <a:p>
            <a:pPr algn="ctr"/>
            <a:r>
              <a:rPr lang="en-US" sz="1600" dirty="0"/>
              <a:t>(billion </a:t>
            </a:r>
            <a:r>
              <a:rPr lang="nb-NO" sz="1600" dirty="0" err="1"/>
              <a:t>scm</a:t>
            </a:r>
            <a:r>
              <a:rPr lang="nb-NO" sz="1600" dirty="0"/>
              <a:t> </a:t>
            </a:r>
            <a:r>
              <a:rPr lang="nb-NO" sz="1600" dirty="0" err="1"/>
              <a:t>oe</a:t>
            </a:r>
            <a:r>
              <a:rPr lang="en-US" sz="1600" dirty="0"/>
              <a:t>)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111DCBA-9D30-442C-A46A-F8B0E17EF94E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786B1773-C48F-42F1-A54D-4640072CC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C04CE155-FF48-4031-A53F-482F7A4A4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192" y="5279877"/>
            <a:ext cx="2257541" cy="98747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4B1D3CBD-2BED-4738-A4A3-23B5A9A44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79" y="2035585"/>
            <a:ext cx="3184689" cy="2927500"/>
          </a:xfrm>
          <a:prstGeom prst="rect">
            <a:avLst/>
          </a:prstGeom>
        </p:spPr>
      </p:pic>
      <p:pic>
        <p:nvPicPr>
          <p:cNvPr id="21" name="Bilde 20" descr="Et bilde som inneholder objekt&#10;&#10;Automatisk generert beskrivelse">
            <a:extLst>
              <a:ext uri="{FF2B5EF4-FFF2-40B4-BE49-F238E27FC236}">
                <a16:creationId xmlns:a16="http://schemas.microsoft.com/office/drawing/2014/main" id="{786CDFE4-108E-410B-AE10-D4D1CF80B5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6" y="3375799"/>
            <a:ext cx="3476804" cy="315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97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innendørs, tog&#10;&#10;Automatisk generert beskrivelse">
            <a:extLst>
              <a:ext uri="{FF2B5EF4-FFF2-40B4-BE49-F238E27FC236}">
                <a16:creationId xmlns:a16="http://schemas.microsoft.com/office/drawing/2014/main" id="{DD963476-812D-493F-926A-361D06F3C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/>
          <a:stretch/>
        </p:blipFill>
        <p:spPr>
          <a:xfrm>
            <a:off x="-20" y="4798"/>
            <a:ext cx="12192000" cy="6853202"/>
          </a:xfrm>
          <a:prstGeom prst="rect">
            <a:avLst/>
          </a:prstGeom>
        </p:spPr>
      </p:pic>
      <p:sp>
        <p:nvSpPr>
          <p:cNvPr id="2" name="Tittel 5">
            <a:extLst>
              <a:ext uri="{FF2B5EF4-FFF2-40B4-BE49-F238E27FC236}">
                <a16:creationId xmlns:a16="http://schemas.microsoft.com/office/drawing/2014/main" id="{3C2FB182-E614-4503-B2DA-2065E12DD853}"/>
              </a:ext>
            </a:extLst>
          </p:cNvPr>
          <p:cNvSpPr>
            <a:spLocks noGrp="1"/>
          </p:cNvSpPr>
          <p:nvPr/>
        </p:nvSpPr>
        <p:spPr bwMode="auto">
          <a:xfrm>
            <a:off x="891170" y="264934"/>
            <a:ext cx="10176323" cy="114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en-US" sz="4000" dirty="0">
                <a:solidFill>
                  <a:schemeClr val="tx1"/>
                </a:solidFill>
                <a:latin typeface="Arial Narrow" panose="020B0606020202030204" pitchFamily="34" charset="0"/>
              </a:rPr>
              <a:t>Turbine operation is the</a:t>
            </a:r>
          </a:p>
          <a:p>
            <a:pPr algn="l">
              <a:lnSpc>
                <a:spcPct val="75000"/>
              </a:lnSpc>
            </a:pPr>
            <a:r>
              <a:rPr lang="en-US" sz="4000" dirty="0">
                <a:solidFill>
                  <a:schemeClr val="tx1"/>
                </a:solidFill>
                <a:latin typeface="Arial Narrow" panose="020B0606020202030204" pitchFamily="34" charset="0"/>
              </a:rPr>
              <a:t>largest emission source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DFF1C37B-36E2-4BB9-97FB-46980C4350D2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1C678DFC-8C6A-4EBC-B6D5-43E699700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08BB93B-2099-4819-B201-E662FE64A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1" y="1736532"/>
            <a:ext cx="4259384" cy="4574115"/>
          </a:xfrm>
          <a:prstGeom prst="rect">
            <a:avLst/>
          </a:prstGeom>
        </p:spPr>
      </p:pic>
      <p:pic>
        <p:nvPicPr>
          <p:cNvPr id="18" name="Bilde 17" descr="Et bilde som inneholder hjul, transport&#10;&#10;Automatisk generert beskrivelse">
            <a:extLst>
              <a:ext uri="{FF2B5EF4-FFF2-40B4-BE49-F238E27FC236}">
                <a16:creationId xmlns:a16="http://schemas.microsoft.com/office/drawing/2014/main" id="{64129641-784C-4C86-97AD-E8C2B25BD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93" y="323690"/>
            <a:ext cx="1720938" cy="6210619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F10DA4F0-8835-470E-BD8B-64DC9FF471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683" y="5192747"/>
            <a:ext cx="2585550" cy="11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67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7C4ABD34-E74C-4890-8A84-754CFEDB7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2E2E6D5F-8ADA-477B-AC22-9979742268E3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9932569-4AA5-4326-A065-C6A96355C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96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33F51ED-7CA3-42E8-A5FC-E606C1C2E2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 b="36508"/>
          <a:stretch/>
        </p:blipFill>
        <p:spPr>
          <a:xfrm>
            <a:off x="20" y="-95240"/>
            <a:ext cx="12191980" cy="6857990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E053433A-26A5-4E83-835B-E17B97BC53A2}"/>
              </a:ext>
            </a:extLst>
          </p:cNvPr>
          <p:cNvSpPr>
            <a:spLocks noGrp="1"/>
          </p:cNvSpPr>
          <p:nvPr/>
        </p:nvSpPr>
        <p:spPr bwMode="auto">
          <a:xfrm>
            <a:off x="954087" y="394351"/>
            <a:ext cx="7921625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/>
            <a:r>
              <a:rPr lang="nb-NO" sz="4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Significant</a:t>
            </a:r>
            <a:r>
              <a:rPr lang="nb-NO" sz="48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nb-NO" sz="4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resources</a:t>
            </a:r>
            <a:r>
              <a:rPr lang="nb-NO" sz="4800" dirty="0">
                <a:solidFill>
                  <a:schemeClr val="bg1"/>
                </a:solidFill>
                <a:latin typeface="Arial Narrow" panose="020B0606020202030204" pitchFamily="34" charset="0"/>
              </a:rPr>
              <a:t> in </a:t>
            </a:r>
            <a:r>
              <a:rPr lang="nb-NO" sz="4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fields</a:t>
            </a:r>
            <a:endParaRPr lang="nb-NO" sz="4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7D80BD0-0594-4482-AAFF-DAD2F4B37719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238FA06-097D-4846-B013-B3D98B97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47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himmel, vann, utendørs, båt&#10;&#10;Automatisk generert beskrivelse">
            <a:extLst>
              <a:ext uri="{FF2B5EF4-FFF2-40B4-BE49-F238E27FC236}">
                <a16:creationId xmlns:a16="http://schemas.microsoft.com/office/drawing/2014/main" id="{B39BDB3B-2797-4FBF-93F2-38E32BB908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9" r="12202"/>
          <a:stretch/>
        </p:blipFill>
        <p:spPr>
          <a:xfrm>
            <a:off x="0" y="-1213"/>
            <a:ext cx="12191979" cy="6860438"/>
          </a:xfrm>
          <a:prstGeom prst="rect">
            <a:avLst/>
          </a:prstGeom>
        </p:spPr>
      </p:pic>
      <p:sp>
        <p:nvSpPr>
          <p:cNvPr id="2" name="Tittel 5">
            <a:extLst>
              <a:ext uri="{FF2B5EF4-FFF2-40B4-BE49-F238E27FC236}">
                <a16:creationId xmlns:a16="http://schemas.microsoft.com/office/drawing/2014/main" id="{4791DEC2-EA07-462E-ABC2-4994ECFBAAEF}"/>
              </a:ext>
            </a:extLst>
          </p:cNvPr>
          <p:cNvSpPr>
            <a:spLocks noGrp="1"/>
          </p:cNvSpPr>
          <p:nvPr/>
        </p:nvSpPr>
        <p:spPr bwMode="auto">
          <a:xfrm>
            <a:off x="869558" y="173083"/>
            <a:ext cx="886018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t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 Narrow" panose="020B0606020202030204" pitchFamily="34" charset="0"/>
              </a:rPr>
              <a:t>Increasing reserves –   Johan Sverdrup x 3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B952FFC-C272-4472-AF53-891489377FD6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FD1853B-A14C-44F5-B281-41578DD68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CCB84B97-838E-43FC-9598-5DBCC76E5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1" y="1913569"/>
            <a:ext cx="11234431" cy="469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14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A905469-D674-4BCF-89C9-BFD9C9256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98" r="1175" b="6687"/>
          <a:stretch/>
        </p:blipFill>
        <p:spPr>
          <a:xfrm>
            <a:off x="1420" y="0"/>
            <a:ext cx="12190494" cy="6865496"/>
          </a:xfrm>
          <a:prstGeom prst="rect">
            <a:avLst/>
          </a:prstGeom>
        </p:spPr>
      </p:pic>
      <p:sp>
        <p:nvSpPr>
          <p:cNvPr id="8" name="Tittel 5">
            <a:extLst>
              <a:ext uri="{FF2B5EF4-FFF2-40B4-BE49-F238E27FC236}">
                <a16:creationId xmlns:a16="http://schemas.microsoft.com/office/drawing/2014/main" id="{4F904548-AAF9-43A6-9A37-443D3801A758}"/>
              </a:ext>
            </a:extLst>
          </p:cNvPr>
          <p:cNvSpPr>
            <a:spLocks noGrp="1"/>
          </p:cNvSpPr>
          <p:nvPr/>
        </p:nvSpPr>
        <p:spPr bwMode="auto">
          <a:xfrm>
            <a:off x="886699" y="363775"/>
            <a:ext cx="7921625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US" sz="4000" dirty="0">
                <a:solidFill>
                  <a:schemeClr val="tx1"/>
                </a:solidFill>
                <a:latin typeface="Arial Narrow" panose="020B0606020202030204" pitchFamily="34" charset="0"/>
              </a:rPr>
              <a:t>New reserves in old fields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31DED67-8EA1-42C6-9AB7-3EDBCF2B4040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415AA60A-E04C-49EF-821E-B8C712BD3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16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753B40A9-3D41-4653-98E7-A01B61CD9B01}"/>
              </a:ext>
            </a:extLst>
          </p:cNvPr>
          <p:cNvSpPr>
            <a:spLocks noGrp="1"/>
          </p:cNvSpPr>
          <p:nvPr/>
        </p:nvSpPr>
        <p:spPr bwMode="auto">
          <a:xfrm>
            <a:off x="917007" y="222180"/>
            <a:ext cx="9244990" cy="124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en-US" sz="4000" dirty="0">
                <a:solidFill>
                  <a:schemeClr val="tx1"/>
                </a:solidFill>
                <a:latin typeface="Arial Narrow" panose="020B0606020202030204" pitchFamily="34" charset="0"/>
              </a:rPr>
              <a:t>All socio-economically profitable resources should be produced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4972C88-22F3-4D82-B19F-F1E9CD8DD8DE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AFB55E24-F480-4786-8F31-BE8920AD8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3AFD094-63F8-40CE-9B35-A717F6CE2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1" y="1623909"/>
            <a:ext cx="9841731" cy="502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87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36FE06B8-E346-464F-ACB9-D430131F0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5">
            <a:extLst>
              <a:ext uri="{FF2B5EF4-FFF2-40B4-BE49-F238E27FC236}">
                <a16:creationId xmlns:a16="http://schemas.microsoft.com/office/drawing/2014/main" id="{3C2FB182-E614-4503-B2DA-2065E12DD853}"/>
              </a:ext>
            </a:extLst>
          </p:cNvPr>
          <p:cNvSpPr>
            <a:spLocks noGrp="1"/>
          </p:cNvSpPr>
          <p:nvPr/>
        </p:nvSpPr>
        <p:spPr bwMode="auto">
          <a:xfrm>
            <a:off x="689599" y="374907"/>
            <a:ext cx="8329355" cy="104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Wells are the most important measure for improved recovery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CF27FD3-CA18-453A-AB32-3B7AE8FD6E8A}"/>
              </a:ext>
            </a:extLst>
          </p:cNvPr>
          <p:cNvSpPr txBox="1"/>
          <p:nvPr/>
        </p:nvSpPr>
        <p:spPr>
          <a:xfrm>
            <a:off x="10770432" y="5661847"/>
            <a:ext cx="1218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>
                <a:solidFill>
                  <a:schemeClr val="bg1"/>
                </a:solidFill>
              </a:rPr>
              <a:t>Figures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are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br>
              <a:rPr lang="nb-NO" sz="1400" dirty="0">
                <a:solidFill>
                  <a:schemeClr val="bg1"/>
                </a:solidFill>
              </a:rPr>
            </a:br>
            <a:r>
              <a:rPr lang="nb-NO" sz="1400" dirty="0">
                <a:solidFill>
                  <a:schemeClr val="bg1"/>
                </a:solidFill>
              </a:rPr>
              <a:t>in billion 2018-kroner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6AB9A4B-E681-4B0F-BC51-6C213A916AA0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E7D19724-2683-4FDE-9317-359BE69DE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FDE03AB8-10EC-4827-943F-E678C05C9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58" y="1997001"/>
            <a:ext cx="4883971" cy="448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87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5">
            <a:extLst>
              <a:ext uri="{FF2B5EF4-FFF2-40B4-BE49-F238E27FC236}">
                <a16:creationId xmlns:a16="http://schemas.microsoft.com/office/drawing/2014/main" id="{014FE0A8-4C49-4F45-92CB-D2EDF905F4B8}"/>
              </a:ext>
            </a:extLst>
          </p:cNvPr>
          <p:cNvSpPr>
            <a:spLocks noGrp="1"/>
          </p:cNvSpPr>
          <p:nvPr/>
        </p:nvSpPr>
        <p:spPr bwMode="auto">
          <a:xfrm>
            <a:off x="969718" y="373935"/>
            <a:ext cx="7921625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Operating </a:t>
            </a:r>
            <a:r>
              <a:rPr lang="nb-NO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costs</a:t>
            </a: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nb-NO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are</a:t>
            </a: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nb-NO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down</a:t>
            </a:r>
            <a:endParaRPr lang="nb-NO" sz="4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6F1DCE2-972C-4EAF-943C-EEB4D1892ACA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19BC0C8-AF53-4129-854C-C877B03C6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  <p:pic>
        <p:nvPicPr>
          <p:cNvPr id="12" name="Bilde 11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232EC871-A4F1-4B63-A6B3-5B8EFC3C2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30" y="1695807"/>
            <a:ext cx="9482542" cy="436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36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41524862-7069-42AF-9B1D-FDC845DD5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28284" b="34753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7" name="Tittel 5">
            <a:extLst>
              <a:ext uri="{FF2B5EF4-FFF2-40B4-BE49-F238E27FC236}">
                <a16:creationId xmlns:a16="http://schemas.microsoft.com/office/drawing/2014/main" id="{DF446DAC-63CE-4A10-B175-5707A91119D6}"/>
              </a:ext>
            </a:extLst>
          </p:cNvPr>
          <p:cNvSpPr>
            <a:spLocks noGrp="1"/>
          </p:cNvSpPr>
          <p:nvPr/>
        </p:nvSpPr>
        <p:spPr bwMode="auto">
          <a:xfrm>
            <a:off x="889773" y="394255"/>
            <a:ext cx="8743879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800" dirty="0">
                <a:solidFill>
                  <a:schemeClr val="bg1"/>
                </a:solidFill>
                <a:latin typeface="Arial Narrow" panose="020B0606020202030204" pitchFamily="34" charset="0"/>
              </a:rPr>
              <a:t>Data </a:t>
            </a:r>
            <a:r>
              <a:rPr lang="nb-NO" sz="4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provides</a:t>
            </a:r>
            <a:r>
              <a:rPr lang="nb-NO" sz="48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nb-NO" sz="4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new</a:t>
            </a:r>
            <a:r>
              <a:rPr lang="nb-NO" sz="48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nb-NO" sz="4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opportunities</a:t>
            </a:r>
            <a:endParaRPr lang="nb-NO" sz="4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D670582-7294-4424-854D-7FAE04AEF293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Resource</a:t>
            </a:r>
          </a:p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Report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E1422B0-D236-4E32-81BB-D7806249A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59" y="243126"/>
            <a:ext cx="578069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92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8CE4EE7DFE264FA2AEAB204A8D54BA" ma:contentTypeVersion="9" ma:contentTypeDescription="Opprett et nytt dokument." ma:contentTypeScope="" ma:versionID="f6d7adcdbf6d506788738ce76829e45d">
  <xsd:schema xmlns:xsd="http://www.w3.org/2001/XMLSchema" xmlns:xs="http://www.w3.org/2001/XMLSchema" xmlns:p="http://schemas.microsoft.com/office/2006/metadata/properties" xmlns:ns2="2ae5ca6d-bcb8-4ec0-a8a7-29506e365b54" xmlns:ns3="c74d52cd-2ee0-4c46-a9b5-7f4054c7c5be" targetNamespace="http://schemas.microsoft.com/office/2006/metadata/properties" ma:root="true" ma:fieldsID="f398661678de81026c1d484902516a77" ns2:_="" ns3:_="">
    <xsd:import namespace="2ae5ca6d-bcb8-4ec0-a8a7-29506e365b54"/>
    <xsd:import namespace="c74d52cd-2ee0-4c46-a9b5-7f4054c7c5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5ca6d-bcb8-4ec0-a8a7-29506e365b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4d52cd-2ee0-4c46-a9b5-7f4054c7c5b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4d52cd-2ee0-4c46-a9b5-7f4054c7c5be">
      <UserInfo>
        <DisplayName>Goa Rune</DisplayName>
        <AccountId>216</AccountId>
        <AccountType/>
      </UserInfo>
      <UserInfo>
        <DisplayName>Bjørøen Arne</DisplayName>
        <AccountId>99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FF99B8-AD1A-4006-947E-DE5B4BE50C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e5ca6d-bcb8-4ec0-a8a7-29506e365b54"/>
    <ds:schemaRef ds:uri="c74d52cd-2ee0-4c46-a9b5-7f4054c7c5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A9A5A2-4EF0-4A8C-A217-0AFDE36DCB34}">
  <ds:schemaRefs>
    <ds:schemaRef ds:uri="http://schemas.microsoft.com/office/2006/metadata/properties"/>
    <ds:schemaRef ds:uri="http://schemas.microsoft.com/office/infopath/2007/PartnerControls"/>
    <ds:schemaRef ds:uri="c74d52cd-2ee0-4c46-a9b5-7f4054c7c5be"/>
  </ds:schemaRefs>
</ds:datastoreItem>
</file>

<file path=customXml/itemProps3.xml><?xml version="1.0" encoding="utf-8"?>
<ds:datastoreItem xmlns:ds="http://schemas.openxmlformats.org/officeDocument/2006/customXml" ds:itemID="{D24304D7-CA89-4806-926B-EA3C7A3191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355</TotalTime>
  <Words>208</Words>
  <Application>Microsoft Office PowerPoint</Application>
  <PresentationFormat>Widescreen</PresentationFormat>
  <Paragraphs>90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Njai Janne</dc:creator>
  <cp:lastModifiedBy>Melberg Eldbjørg Vaage</cp:lastModifiedBy>
  <cp:revision>21</cp:revision>
  <cp:lastPrinted>2019-09-25T14:32:39Z</cp:lastPrinted>
  <dcterms:created xsi:type="dcterms:W3CDTF">2019-08-22T08:29:53Z</dcterms:created>
  <dcterms:modified xsi:type="dcterms:W3CDTF">2019-09-26T13:16:16Z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0x010100928CE4EE7DFE264FA2AEAB204A8D54BA</vt:lpwstr>
  </property>
</Properties>
</file>