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1" r:id="rId3"/>
    <p:sldId id="273" r:id="rId4"/>
    <p:sldId id="274" r:id="rId5"/>
    <p:sldId id="275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Objects="1">
      <p:cViewPr varScale="1">
        <p:scale>
          <a:sx n="94" d="100"/>
          <a:sy n="94" d="100"/>
        </p:scale>
        <p:origin x="6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516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Okt-21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Okt-21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Okt-21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7746635226846"/>
          <c:y val="0.1282724580426598"/>
          <c:w val="0.86386982778119115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EAD1-4B63-852E-0EF0858AAB4B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EAD1-4B63-852E-0EF0858AAB4B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EAD1-4B63-852E-0EF0858AAB4B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EAD1-4B63-852E-0EF0858AAB4B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EAD1-4B63-852E-0EF0858AAB4B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EAD1-4B63-852E-0EF0858AAB4B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EAD1-4B63-852E-0EF0858AAB4B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EAD1-4B63-852E-0EF0858AAB4B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EAD1-4B63-852E-0EF0858AAB4B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EAD1-4B63-852E-0EF0858AAB4B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EAD1-4B63-852E-0EF0858AAB4B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EAD1-4B63-852E-0EF0858AAB4B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1.8149693548387098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AD1-4B63-852E-0EF0858AA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78784"/>
        <c:axId val="622482704"/>
      </c:barChart>
      <c:lineChart>
        <c:grouping val="standard"/>
        <c:varyColors val="0"/>
        <c:ser>
          <c:idx val="0"/>
          <c:order val="1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EAD1-4B63-852E-0EF0858AAB4B}"/>
            </c:ext>
          </c:extLst>
        </c:ser>
        <c:ser>
          <c:idx val="2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dag'!$D$8:$D$20</c:f>
              <c:numCache>
                <c:formatCode>0.000</c:formatCode>
                <c:ptCount val="13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  <c:pt idx="12">
                  <c:v>1.8023893548387095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EAD1-4B63-852E-0EF0858AA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784"/>
        <c:axId val="622482704"/>
      </c:lineChart>
      <c:dateAx>
        <c:axId val="6224787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2704"/>
        <c:crosses val="autoZero"/>
        <c:auto val="1"/>
        <c:lblOffset val="100"/>
        <c:baseTimeUnit val="months"/>
      </c:dateAx>
      <c:valAx>
        <c:axId val="6224827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fat/dag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78784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309"/>
          <c:h val="4.8466654333719744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83602836977425E-2"/>
          <c:y val="0.10130063711881192"/>
          <c:w val="0.91573561020921768"/>
          <c:h val="0.72578011863274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'produksjonsdata-Sm3'!$C$5:$D$5</c:f>
              <c:strCache>
                <c:ptCount val="1"/>
                <c:pt idx="0">
                  <c:v>Olje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6F89-4808-8D26-298A2A136EA1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6F89-4808-8D26-298A2A136EA1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6F89-4808-8D26-298A2A136EA1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6F89-4808-8D26-298A2A136EA1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6F89-4808-8D26-298A2A136EA1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6F89-4808-8D26-298A2A136EA1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6F89-4808-8D26-298A2A136EA1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6F89-4808-8D26-298A2A136EA1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6F89-4808-8D26-298A2A136EA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6F89-4808-8D26-298A2A136EA1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6F89-4808-8D26-298A2A136EA1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6F89-4808-8D26-298A2A136EA1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1.8149693548387098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F89-4808-8D26-298A2A136EA1}"/>
            </c:ext>
          </c:extLst>
        </c:ser>
        <c:ser>
          <c:idx val="1"/>
          <c:order val="1"/>
          <c:tx>
            <c:strRef>
              <c:f>'produksjonsdata-Sm3'!$E$5</c:f>
              <c:strCache>
                <c:ptCount val="1"/>
                <c:pt idx="0">
                  <c:v>Kondensat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1.0483333333333334E-2</c:v>
                </c:pt>
                <c:pt idx="9">
                  <c:v>9.536451612903226E-3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F89-4808-8D26-298A2A136EA1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0.24321333333333331</c:v>
                </c:pt>
                <c:pt idx="9">
                  <c:v>0.23739677419354838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F89-4808-8D26-298A2A136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85448"/>
        <c:axId val="622485840"/>
      </c:barChart>
      <c:lineChart>
        <c:grouping val="standard"/>
        <c:varyColors val="0"/>
        <c:ser>
          <c:idx val="4"/>
          <c:order val="3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6F89-4808-8D26-298A2A136EA1}"/>
            </c:ext>
          </c:extLst>
        </c:ser>
        <c:ser>
          <c:idx val="3"/>
          <c:order val="4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6F89-4808-8D26-298A2A136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5448"/>
        <c:axId val="622485840"/>
      </c:lineChart>
      <c:dateAx>
        <c:axId val="622485448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5840"/>
        <c:crosses val="autoZero"/>
        <c:auto val="1"/>
        <c:lblOffset val="100"/>
        <c:baseTimeUnit val="months"/>
      </c:dateAx>
      <c:valAx>
        <c:axId val="6224858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85448"/>
        <c:crosses val="autoZero"/>
        <c:crossBetween val="between"/>
        <c:minorUnit val="0.5"/>
      </c:valAx>
      <c:spPr>
        <a:ln w="12700">
          <a:solidFill>
            <a:schemeClr val="tx1"/>
          </a:solidFill>
        </a:ln>
      </c:spPr>
    </c:plotArea>
    <c:legend>
      <c:legendPos val="b"/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81783059526359"/>
          <c:y val="0.12314129453759909"/>
          <c:w val="0.87866853765973063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4D33-4D72-9B72-C94DDBEB5BB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D33-4D72-9B72-C94DDBEB5BB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4D33-4D72-9B72-C94DDBEB5BB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4D33-4D72-9B72-C94DDBEB5BB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4D33-4D72-9B72-C94DDBEB5BB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4D33-4D72-9B72-C94DDBEB5BBA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4D33-4D72-9B72-C94DDBEB5BBA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4D33-4D72-9B72-C94DDBEB5BBA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4D33-4D72-9B72-C94DDBEB5BB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4D33-4D72-9B72-C94DDBEB5BBA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4-4D33-4D72-9B72-C94DDBEB5BB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4D33-4D72-9B72-C94DDBEB5BBA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304.35483870967744</c:v>
                </c:pt>
                <c:pt idx="8">
                  <c:v>296.8</c:v>
                </c:pt>
                <c:pt idx="9">
                  <c:v>336.38709677419354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D33-4D72-9B72-C94DDBEB5B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622488584"/>
        <c:axId val="461184192"/>
      </c:barChart>
      <c:lineChart>
        <c:grouping val="standard"/>
        <c:varyColors val="0"/>
        <c:ser>
          <c:idx val="2"/>
          <c:order val="1"/>
          <c:tx>
            <c:strRef>
              <c:f>'produksjonsdata-Sm3'!$A$61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4D33-4D72-9B72-C94DDBEB5BBA}"/>
            </c:ext>
          </c:extLst>
        </c:ser>
        <c:ser>
          <c:idx val="1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4D33-4D72-9B72-C94DDBEB5B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8584"/>
        <c:axId val="461184192"/>
      </c:lineChart>
      <c:dateAx>
        <c:axId val="6224885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4192"/>
        <c:crosses val="autoZero"/>
        <c:auto val="1"/>
        <c:lblOffset val="100"/>
        <c:baseTimeUnit val="months"/>
      </c:dateAx>
      <c:valAx>
        <c:axId val="461184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8584"/>
        <c:crosses val="autoZero"/>
        <c:crossBetween val="between"/>
        <c:minorUnit val="0.5"/>
      </c:valAx>
      <c:spPr>
        <a:ln w="12700" cmpd="sng">
          <a:solidFill>
            <a:schemeClr val="tx1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0.76889</cdr:x>
      <cdr:y>0.34933</cdr:y>
    </cdr:from>
    <cdr:to>
      <cdr:x>0.81564</cdr:x>
      <cdr:y>0.59054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7961586" y="3113539"/>
          <a:ext cx="1731823" cy="520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Foreløpig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0.04793</cdr:x>
      <cdr:y>0.05238</cdr:y>
    </cdr:from>
    <cdr:to>
      <cdr:x>0.18948</cdr:x>
      <cdr:y>0.09547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444419" y="313140"/>
          <a:ext cx="1312511" cy="257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fat/dag</a:t>
          </a:r>
        </a:p>
        <a:p xmlns:a="http://schemas.openxmlformats.org/drawingml/2006/main">
          <a:endParaRPr lang="nb-NO" sz="1200" b="1"/>
        </a:p>
      </cdr:txBody>
    </cdr:sp>
  </cdr:relSizeAnchor>
  <cdr:relSizeAnchor xmlns:cdr="http://schemas.openxmlformats.org/drawingml/2006/chartDrawing">
    <cdr:from>
      <cdr:x>0.75259</cdr:x>
      <cdr:y>0.31233</cdr:y>
    </cdr:from>
    <cdr:to>
      <cdr:x>0.79511</cdr:x>
      <cdr:y>0.51221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5373227" y="1884384"/>
          <a:ext cx="991769" cy="322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  <cdr:relSizeAnchor xmlns:cdr="http://schemas.openxmlformats.org/drawingml/2006/chartDrawing">
    <cdr:from>
      <cdr:x>0.00033</cdr:x>
      <cdr:y>0.00051</cdr:y>
    </cdr:from>
    <cdr:to>
      <cdr:x>0.09858</cdr:x>
      <cdr:y>0.15277</cdr:y>
    </cdr:to>
    <cdr:sp macro="" textlink="">
      <cdr:nvSpPr>
        <cdr:cNvPr id="5" name="TekstSylinder 4"/>
        <cdr:cNvSpPr txBox="1"/>
      </cdr:nvSpPr>
      <cdr:spPr>
        <a:xfrm xmlns:a="http://schemas.openxmlformats.org/drawingml/2006/main">
          <a:off x="3049" y="3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0.04736</cdr:x>
      <cdr:y>0.04679</cdr:y>
    </cdr:from>
    <cdr:to>
      <cdr:x>0.1928</cdr:x>
      <cdr:y>0.10995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37871" y="278586"/>
          <a:ext cx="1344662" cy="376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Sm³/dag</a:t>
          </a:r>
        </a:p>
      </cdr:txBody>
    </cdr:sp>
  </cdr:relSizeAnchor>
  <cdr:relSizeAnchor xmlns:cdr="http://schemas.openxmlformats.org/drawingml/2006/chartDrawing">
    <cdr:from>
      <cdr:x>0.77311</cdr:x>
      <cdr:y>0.34137</cdr:y>
    </cdr:from>
    <cdr:to>
      <cdr:x>0.81371</cdr:x>
      <cdr:y>0.5453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6234379" y="2279584"/>
          <a:ext cx="1128615" cy="347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18/11/2021</a:t>
            </a:fld>
            <a:endParaRPr lang="en-GB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18/11/2021</a:t>
            </a:fld>
            <a:endParaRPr lang="en-GB" noProof="0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 dirty="0" err="1"/>
              <a:t>Klikk</a:t>
            </a:r>
            <a:r>
              <a:rPr lang="en-GB" noProof="0" dirty="0"/>
              <a:t> for å </a:t>
            </a:r>
            <a:r>
              <a:rPr lang="en-GB" noProof="0" dirty="0" err="1"/>
              <a:t>redigere</a:t>
            </a:r>
            <a:r>
              <a:rPr lang="en-GB" noProof="0" dirty="0"/>
              <a:t> </a:t>
            </a:r>
            <a:r>
              <a:rPr lang="en-GB" noProof="0" dirty="0" err="1"/>
              <a:t>tekststiler</a:t>
            </a:r>
            <a:r>
              <a:rPr lang="en-GB" noProof="0" dirty="0"/>
              <a:t> i </a:t>
            </a:r>
            <a:r>
              <a:rPr lang="en-GB" noProof="0" dirty="0" err="1"/>
              <a:t>malen</a:t>
            </a:r>
            <a:endParaRPr lang="en-GB" noProof="0" dirty="0"/>
          </a:p>
          <a:p>
            <a:pPr lvl="1"/>
            <a:r>
              <a:rPr lang="en-GB" noProof="0" dirty="0"/>
              <a:t>Andre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2"/>
            <a:r>
              <a:rPr lang="en-GB" noProof="0" dirty="0" err="1"/>
              <a:t>Tredje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3"/>
            <a:r>
              <a:rPr lang="en-GB" noProof="0" dirty="0" err="1"/>
              <a:t>Fjerde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4"/>
            <a:r>
              <a:rPr lang="en-GB" noProof="0" dirty="0" err="1"/>
              <a:t>Femte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18.11.2021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44246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1DEB940-7D0E-4738-A162-E0D88F16A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8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nb-NO" sz="4400" spc="300" baseline="0" dirty="0"/>
              <a:t>Takk for oppmerksomheten!</a:t>
            </a:r>
            <a:endParaRPr lang="nn-NO" sz="4400" spc="300" baseline="0" dirty="0"/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factpages.npd.no/</a:t>
            </a:r>
            <a:r>
              <a:rPr lang="nb-NO" sz="2800" dirty="0" err="1">
                <a:solidFill>
                  <a:schemeClr val="accent1"/>
                </a:solidFill>
                <a:latin typeface="+mj-lt"/>
              </a:rPr>
              <a:t>no</a:t>
            </a:r>
            <a:endParaRPr lang="nb-NO" sz="2800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nb-NO" dirty="0">
              <a:solidFill>
                <a:schemeClr val="accent1"/>
              </a:solidFill>
              <a:latin typeface="+mj-lt"/>
            </a:endParaRPr>
          </a:p>
          <a:p>
            <a:pPr algn="ctr"/>
            <a:endParaRPr lang="nb-NO" sz="2400" b="1" spc="3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nb-NO" noProof="0" smtClean="0"/>
              <a:pPr>
                <a:defRPr/>
              </a:pPr>
              <a:t>18.11.2021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‹#›</a:t>
            </a:fld>
            <a:endParaRPr lang="nb-NO" noProof="0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18.11.2021</a:t>
            </a:fld>
            <a:endParaRPr lang="nb-NO" dirty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18.11.2021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2F8F2D4-822E-440C-B672-2D170A9F26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3056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33E3920-A3A1-444A-97FE-95038BA9D2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28162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BCE0987-06D2-42F1-9DD5-6FE680F3A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tekststiler i malen</a:t>
            </a:r>
          </a:p>
          <a:p>
            <a:pPr lvl="1"/>
            <a:r>
              <a:rPr lang="nb-NO" noProof="0" dirty="0"/>
              <a:t>Andre nivå</a:t>
            </a:r>
          </a:p>
          <a:p>
            <a:pPr lvl="2"/>
            <a:r>
              <a:rPr lang="nb-NO" noProof="0" dirty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18.11.2021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68663FF-E62D-46CD-9D94-0B0840B86E5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832003-2B92-47FD-B0DE-99FE0E56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936" y="3212976"/>
            <a:ext cx="7560000" cy="936000"/>
          </a:xfrm>
        </p:spPr>
        <p:txBody>
          <a:bodyPr/>
          <a:lstStyle/>
          <a:p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Produksjon fra norsk sokkel 2021</a:t>
            </a:r>
            <a:b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sammenlignet med prognose og 2020</a:t>
            </a:r>
            <a:endParaRPr lang="nb-NO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24C227F-7DEE-47DA-AE11-916974D96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416" y="4509120"/>
            <a:ext cx="7560000" cy="1080135"/>
          </a:xfrm>
        </p:spPr>
        <p:txBody>
          <a:bodyPr/>
          <a:lstStyle/>
          <a:p>
            <a:r>
              <a:rPr lang="nb-NO" dirty="0"/>
              <a:t>Oppdatert t.o.m. oktober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3472" y="404664"/>
            <a:ext cx="7335445" cy="1296000"/>
          </a:xfrm>
        </p:spPr>
        <p:txBody>
          <a:bodyPr/>
          <a:lstStyle/>
          <a:p>
            <a:r>
              <a:rPr lang="nb-NO" dirty="0"/>
              <a:t>Produksjon oktober 2021</a:t>
            </a:r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B90FEA9-86F8-4796-ACC0-463786AAB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79" y="1700664"/>
            <a:ext cx="9819733" cy="43926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45C126-7E4C-4ACB-B431-1FCA5930C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Oljeproduksjon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B2358C7-11D7-42F5-84FF-D2B2985EC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3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516645"/>
              </p:ext>
            </p:extLst>
          </p:nvPr>
        </p:nvGraphicFramePr>
        <p:xfrm>
          <a:off x="849055" y="1340768"/>
          <a:ext cx="8001065" cy="5295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21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E162F1-1B37-4CEE-90C9-0AE8B6D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Væskeproduksjon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6E0B9A-9FA1-4891-9916-0277E9877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4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06121"/>
              </p:ext>
            </p:extLst>
          </p:nvPr>
        </p:nvGraphicFramePr>
        <p:xfrm>
          <a:off x="767407" y="1375201"/>
          <a:ext cx="7871003" cy="5149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026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C10A1-0FB6-48BC-AB43-119242CB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Gassproduksjon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ACDAD30-C3F7-4574-A143-9C36A6834D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5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32488"/>
              </p:ext>
            </p:extLst>
          </p:nvPr>
        </p:nvGraphicFramePr>
        <p:xfrm>
          <a:off x="479376" y="1124744"/>
          <a:ext cx="8568952" cy="5534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962513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norsk).potx" id="{F530600D-F07A-4A25-BBEA-8D0EF9C64D56}" vid="{5AAE70F4-F99A-4971-8122-9838A9EBA7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(norsk)</Template>
  <TotalTime>132</TotalTime>
  <Words>51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Produksjon fra norsk sokkel 2021 sammenlignet med prognose og 2020</vt:lpstr>
      <vt:lpstr>Produksjon oktober 2021</vt:lpstr>
      <vt:lpstr>Oljeproduksjon 2021</vt:lpstr>
      <vt:lpstr>Væskeproduksjon 2021</vt:lpstr>
      <vt:lpstr>Gassproduksjon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Produksjon fra norsk sokkel 2021 sammenlignet med prognose og 2020</dc:title>
  <dc:creator>Bjørøen Arne</dc:creator>
  <cp:lastModifiedBy>Bjørøen Arne</cp:lastModifiedBy>
  <cp:revision>4</cp:revision>
  <cp:lastPrinted>2021-09-21T10:46:56Z</cp:lastPrinted>
  <dcterms:created xsi:type="dcterms:W3CDTF">2021-09-20T10:48:43Z</dcterms:created>
  <dcterms:modified xsi:type="dcterms:W3CDTF">2021-11-18T13:03:59Z</dcterms:modified>
</cp:coreProperties>
</file>