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7"/>
  </p:notesMasterIdLst>
  <p:handoutMasterIdLst>
    <p:handoutMasterId r:id="rId8"/>
  </p:handoutMasterIdLst>
  <p:sldIdLst>
    <p:sldId id="258" r:id="rId2"/>
    <p:sldId id="260" r:id="rId3"/>
    <p:sldId id="261" r:id="rId4"/>
    <p:sldId id="262" r:id="rId5"/>
    <p:sldId id="263" r:id="rId6"/>
  </p:sldIdLst>
  <p:sldSz cx="12192000" cy="6858000"/>
  <p:notesSz cx="7099300" cy="10234613"/>
  <p:defaultTextStyle>
    <a:defPPr>
      <a:defRPr lang="nn-NO"/>
    </a:defPPr>
    <a:lvl1pPr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609545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1219088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828633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2438176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3047721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3657265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4266808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4876353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4F19"/>
    <a:srgbClr val="BE4F19"/>
    <a:srgbClr val="C86329"/>
    <a:srgbClr val="AD4919"/>
    <a:srgbClr val="FFFFFF"/>
    <a:srgbClr val="E0E1DD"/>
    <a:srgbClr val="EDEDED"/>
    <a:srgbClr val="F2F3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Objects="1">
      <p:cViewPr varScale="1">
        <p:scale>
          <a:sx n="94" d="100"/>
          <a:sy n="94" d="100"/>
        </p:scale>
        <p:origin x="69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120" d="100"/>
          <a:sy n="120" d="100"/>
        </p:scale>
        <p:origin x="4962" y="12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https://oljedirektoratet-my.sharepoint.com/personal/arne_bjoroen_npd_no/Documents/Dokumenter/Prod%20tall/Okt-21/Prod_data_pressemelding-2021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https://oljedirektoratet-my.sharepoint.com/personal/arne_bjoroen_npd_no/Documents/Dokumenter/Prod%20tall/Okt-21/Prod_data_pressemelding-2021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https://oljedirektoratet-my.sharepoint.com/personal/arne_bjoroen_npd_no/Documents/Dokumenter/Prod%20tall/Okt-21/Prod_data_pressemelding-20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46688994886543"/>
          <c:y val="0.14772381792682771"/>
          <c:w val="0.87342172147902863"/>
          <c:h val="0.691598648126837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'produksjonsdata-Sm3'!$A$50</c:f>
              <c:strCache>
                <c:ptCount val="1"/>
                <c:pt idx="0">
                  <c:v>Daily production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1-F072-49EA-A144-890901242D69}"/>
              </c:ext>
            </c:extLst>
          </c:dPt>
          <c:dPt>
            <c:idx val="1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3-F072-49EA-A144-890901242D69}"/>
              </c:ext>
            </c:extLst>
          </c:dPt>
          <c:dPt>
            <c:idx val="2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5-F072-49EA-A144-890901242D69}"/>
              </c:ext>
            </c:extLst>
          </c:dPt>
          <c:dPt>
            <c:idx val="3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7-F072-49EA-A144-890901242D69}"/>
              </c:ext>
            </c:extLst>
          </c:dPt>
          <c:dPt>
            <c:idx val="4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9-F072-49EA-A144-890901242D69}"/>
              </c:ext>
            </c:extLst>
          </c:dPt>
          <c:dPt>
            <c:idx val="5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B-F072-49EA-A144-890901242D69}"/>
              </c:ext>
            </c:extLst>
          </c:dPt>
          <c:dPt>
            <c:idx val="6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D-F072-49EA-A144-890901242D69}"/>
              </c:ext>
            </c:extLst>
          </c:dPt>
          <c:dPt>
            <c:idx val="7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F-F072-49EA-A144-890901242D69}"/>
              </c:ext>
            </c:extLst>
          </c:dPt>
          <c:dPt>
            <c:idx val="8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1-F072-49EA-A144-890901242D69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2-F072-49EA-A144-890901242D69}"/>
              </c:ext>
            </c:extLst>
          </c:dPt>
          <c:dPt>
            <c:idx val="1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4-F072-49EA-A144-890901242D69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F072-49EA-A144-890901242D69}"/>
              </c:ext>
            </c:extLst>
          </c:dPt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dag'!$D$20:$D$31</c:f>
              <c:numCache>
                <c:formatCode>0.000</c:formatCode>
                <c:ptCount val="12"/>
                <c:pt idx="0">
                  <c:v>1.8023893548387095</c:v>
                </c:pt>
                <c:pt idx="1">
                  <c:v>1.7915267857142856</c:v>
                </c:pt>
                <c:pt idx="2">
                  <c:v>1.7754032258064516</c:v>
                </c:pt>
                <c:pt idx="3">
                  <c:v>1.7159119999999999</c:v>
                </c:pt>
                <c:pt idx="4">
                  <c:v>1.6617774193548387</c:v>
                </c:pt>
                <c:pt idx="5">
                  <c:v>1.6685273333333335</c:v>
                </c:pt>
                <c:pt idx="6">
                  <c:v>1.7530838709677421</c:v>
                </c:pt>
                <c:pt idx="7">
                  <c:v>1.8129403225806453</c:v>
                </c:pt>
                <c:pt idx="8">
                  <c:v>1.7792313333333334</c:v>
                </c:pt>
                <c:pt idx="9">
                  <c:v>1.8149693548387098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F072-49EA-A144-890901242D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axId val="622481136"/>
        <c:axId val="622483096"/>
      </c:barChart>
      <c:lineChart>
        <c:grouping val="standard"/>
        <c:varyColors val="0"/>
        <c:ser>
          <c:idx val="0"/>
          <c:order val="1"/>
          <c:tx>
            <c:strRef>
              <c:f>'produksjonsdata-Sm3'!$A$52</c:f>
              <c:strCache>
                <c:ptCount val="1"/>
                <c:pt idx="0">
                  <c:v>Forecast </c:v>
                </c:pt>
              </c:strCache>
            </c:strRef>
          </c:tx>
          <c:spPr>
            <a:ln w="66675">
              <a:noFill/>
              <a:prstDash val="sysDot"/>
            </a:ln>
            <a:effectLst>
              <a:outerShdw sx="1000" sy="1000" algn="tl" rotWithShape="0">
                <a:prstClr val="black"/>
              </a:outerShdw>
            </a:effectLst>
          </c:spPr>
          <c:marker>
            <c:symbol val="diamond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>
                <a:outerShdw sx="1000" sy="1000" algn="tl" rotWithShape="0">
                  <a:prstClr val="black"/>
                </a:outerShdw>
              </a:effectLst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dag'!$C$20:$C$31</c:f>
              <c:numCache>
                <c:formatCode>0.000</c:formatCode>
                <c:ptCount val="12"/>
                <c:pt idx="0">
                  <c:v>1.8041377252428146</c:v>
                </c:pt>
                <c:pt idx="1">
                  <c:v>1.7853115606162251</c:v>
                </c:pt>
                <c:pt idx="2">
                  <c:v>1.7847148153634538</c:v>
                </c:pt>
                <c:pt idx="3">
                  <c:v>1.6712998914179638</c:v>
                </c:pt>
                <c:pt idx="4">
                  <c:v>1.5910816836840289</c:v>
                </c:pt>
                <c:pt idx="5">
                  <c:v>1.7364778745751708</c:v>
                </c:pt>
                <c:pt idx="6">
                  <c:v>1.7522631306133101</c:v>
                </c:pt>
                <c:pt idx="7">
                  <c:v>1.7602852324990865</c:v>
                </c:pt>
                <c:pt idx="8">
                  <c:v>1.753439045452537</c:v>
                </c:pt>
                <c:pt idx="9">
                  <c:v>1.7657813852501556</c:v>
                </c:pt>
                <c:pt idx="10">
                  <c:v>1.8206639959817976</c:v>
                </c:pt>
                <c:pt idx="11">
                  <c:v>1.8454685765393857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F072-49EA-A144-890901242D69}"/>
            </c:ext>
          </c:extLst>
        </c:ser>
        <c:ser>
          <c:idx val="2"/>
          <c:order val="2"/>
          <c:tx>
            <c:strRef>
              <c:f>'produksjonsdata-Sm3'!$A$54</c:f>
              <c:strCache>
                <c:ptCount val="1"/>
                <c:pt idx="0">
                  <c:v>Daily production 2020</c:v>
                </c:pt>
              </c:strCache>
            </c:strRef>
          </c:tx>
          <c:spPr>
            <a:ln w="66675">
              <a:noFill/>
              <a:prstDash val="solid"/>
            </a:ln>
            <a:effectLst>
              <a:outerShdw blurRad="50800" dist="38100" dir="2700000" sx="1000" sy="1000" algn="tl" rotWithShape="0">
                <a:prstClr val="black"/>
              </a:outerShdw>
            </a:effectLst>
          </c:spPr>
          <c:marker>
            <c:symbol val="circle"/>
            <c:size val="8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>
                <a:outerShdw blurRad="50800" dist="38100" dir="2700000" sx="1000" sy="1000" algn="tl" rotWithShape="0">
                  <a:prstClr val="black"/>
                </a:outerShdw>
              </a:effectLst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dag'!$D$8:$D$19</c:f>
              <c:numCache>
                <c:formatCode>0.000</c:formatCode>
                <c:ptCount val="12"/>
                <c:pt idx="0">
                  <c:v>1.6536612903225807</c:v>
                </c:pt>
                <c:pt idx="1">
                  <c:v>1.7605493103448278</c:v>
                </c:pt>
                <c:pt idx="2">
                  <c:v>1.7074306451612902</c:v>
                </c:pt>
                <c:pt idx="3">
                  <c:v>1.7614096666666665</c:v>
                </c:pt>
                <c:pt idx="4">
                  <c:v>1.7534896774193547</c:v>
                </c:pt>
                <c:pt idx="5">
                  <c:v>1.542937</c:v>
                </c:pt>
                <c:pt idx="6">
                  <c:v>1.7453735483870969</c:v>
                </c:pt>
                <c:pt idx="7">
                  <c:v>1.7248803225806451</c:v>
                </c:pt>
                <c:pt idx="8">
                  <c:v>1.4848593333333333</c:v>
                </c:pt>
                <c:pt idx="9">
                  <c:v>1.6151096774193547</c:v>
                </c:pt>
                <c:pt idx="10">
                  <c:v>1.7318466666666665</c:v>
                </c:pt>
                <c:pt idx="11">
                  <c:v>1.8143606451612906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F072-49EA-A144-890901242D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2481136"/>
        <c:axId val="622483096"/>
      </c:lineChart>
      <c:dateAx>
        <c:axId val="622481136"/>
        <c:scaling>
          <c:orientation val="minMax"/>
        </c:scaling>
        <c:delete val="0"/>
        <c:axPos val="b"/>
        <c:numFmt formatCode="[$-409]mmm;@" sourceLinked="0"/>
        <c:majorTickMark val="none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nb-NO"/>
          </a:p>
        </c:txPr>
        <c:crossAx val="622483096"/>
        <c:crosses val="autoZero"/>
        <c:auto val="1"/>
        <c:lblOffset val="100"/>
        <c:baseTimeUnit val="months"/>
      </c:dateAx>
      <c:valAx>
        <c:axId val="62248309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sz="1200"/>
                  <a:t>Mill. bbl/day </a:t>
                </a:r>
              </a:p>
            </c:rich>
          </c:tx>
          <c:layout>
            <c:manualLayout>
              <c:xMode val="edge"/>
              <c:yMode val="edge"/>
              <c:x val="1.7739231153141338E-2"/>
              <c:y val="7.1391118245941923E-2"/>
            </c:manualLayout>
          </c:layout>
          <c:overlay val="0"/>
        </c:title>
        <c:numFmt formatCode="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 b="1" i="0" baseline="0"/>
            </a:pPr>
            <a:endParaRPr lang="nb-NO"/>
          </a:p>
        </c:txPr>
        <c:crossAx val="622481136"/>
        <c:crosses val="autoZero"/>
        <c:crossBetween val="between"/>
        <c:minorUnit val="0.5"/>
      </c:valAx>
      <c:spPr>
        <a:noFill/>
        <a:ln w="12700" cmpd="sng">
          <a:solidFill>
            <a:schemeClr val="tx1"/>
          </a:solidFill>
        </a:ln>
      </c:spPr>
    </c:plotArea>
    <c:legend>
      <c:legendPos val="b"/>
      <c:legendEntry>
        <c:idx val="0"/>
        <c:txPr>
          <a:bodyPr/>
          <a:lstStyle/>
          <a:p>
            <a:pPr>
              <a:defRPr sz="1400" b="1"/>
            </a:pPr>
            <a:endParaRPr lang="nb-NO"/>
          </a:p>
        </c:txPr>
      </c:legendEntry>
      <c:legendEntry>
        <c:idx val="1"/>
        <c:txPr>
          <a:bodyPr/>
          <a:lstStyle/>
          <a:p>
            <a:pPr>
              <a:defRPr sz="1400" b="1"/>
            </a:pPr>
            <a:endParaRPr lang="nb-NO"/>
          </a:p>
        </c:txPr>
      </c:legendEntry>
      <c:legendEntry>
        <c:idx val="2"/>
        <c:txPr>
          <a:bodyPr/>
          <a:lstStyle/>
          <a:p>
            <a:pPr>
              <a:defRPr sz="1400" b="1"/>
            </a:pPr>
            <a:endParaRPr lang="nb-NO"/>
          </a:p>
        </c:txPr>
      </c:legendEntry>
      <c:layout>
        <c:manualLayout>
          <c:xMode val="edge"/>
          <c:yMode val="edge"/>
          <c:x val="0.20790615291303224"/>
          <c:y val="0.92192760981305255"/>
          <c:w val="0.58418758672855298"/>
          <c:h val="4.8466654333719758E-2"/>
        </c:manualLayout>
      </c:layout>
      <c:overlay val="0"/>
      <c:spPr>
        <a:solidFill>
          <a:schemeClr val="bg1"/>
        </a:solidFill>
        <a:ln>
          <a:noFill/>
        </a:ln>
        <a:effectLst>
          <a:outerShdw sx="1000" sy="1000" algn="tl" rotWithShape="0">
            <a:prstClr val="black"/>
          </a:outerShdw>
        </a:effectLst>
      </c:spPr>
      <c:txPr>
        <a:bodyPr/>
        <a:lstStyle/>
        <a:p>
          <a:pPr>
            <a:defRPr sz="1400" b="1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481312926762071E-2"/>
          <c:y val="0.10111512221651914"/>
          <c:w val="0.92802568754733405"/>
          <c:h val="0.7491291737692984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'produksjonsdata-Sm3'!$C$2:$D$2</c:f>
              <c:strCache>
                <c:ptCount val="1"/>
                <c:pt idx="0">
                  <c:v>Oil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1-FF90-4A3D-85A0-9A54B660EED9}"/>
              </c:ext>
            </c:extLst>
          </c:dPt>
          <c:dPt>
            <c:idx val="1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3-FF90-4A3D-85A0-9A54B660EED9}"/>
              </c:ext>
            </c:extLst>
          </c:dPt>
          <c:dPt>
            <c:idx val="2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5-FF90-4A3D-85A0-9A54B660EED9}"/>
              </c:ext>
            </c:extLst>
          </c:dPt>
          <c:dPt>
            <c:idx val="3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7-FF90-4A3D-85A0-9A54B660EED9}"/>
              </c:ext>
            </c:extLst>
          </c:dPt>
          <c:dPt>
            <c:idx val="4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9-FF90-4A3D-85A0-9A54B660EED9}"/>
              </c:ext>
            </c:extLst>
          </c:dPt>
          <c:dPt>
            <c:idx val="5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B-FF90-4A3D-85A0-9A54B660EED9}"/>
              </c:ext>
            </c:extLst>
          </c:dPt>
          <c:dPt>
            <c:idx val="6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D-FF90-4A3D-85A0-9A54B660EED9}"/>
              </c:ext>
            </c:extLst>
          </c:dPt>
          <c:dPt>
            <c:idx val="7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F-FF90-4A3D-85A0-9A54B660EED9}"/>
              </c:ext>
            </c:extLst>
          </c:dPt>
          <c:dPt>
            <c:idx val="8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1-FF90-4A3D-85A0-9A54B660EED9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2-FF90-4A3D-85A0-9A54B660EED9}"/>
              </c:ext>
            </c:extLst>
          </c:dPt>
          <c:dPt>
            <c:idx val="1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4-FF90-4A3D-85A0-9A54B660EED9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FF90-4A3D-85A0-9A54B660EED9}"/>
              </c:ext>
            </c:extLst>
          </c:dPt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dag'!$D$20:$D$31</c:f>
              <c:numCache>
                <c:formatCode>0.000</c:formatCode>
                <c:ptCount val="12"/>
                <c:pt idx="0">
                  <c:v>1.8023893548387095</c:v>
                </c:pt>
                <c:pt idx="1">
                  <c:v>1.7915267857142856</c:v>
                </c:pt>
                <c:pt idx="2">
                  <c:v>1.7754032258064516</c:v>
                </c:pt>
                <c:pt idx="3">
                  <c:v>1.7159119999999999</c:v>
                </c:pt>
                <c:pt idx="4">
                  <c:v>1.6617774193548387</c:v>
                </c:pt>
                <c:pt idx="5">
                  <c:v>1.6685273333333335</c:v>
                </c:pt>
                <c:pt idx="6">
                  <c:v>1.7530838709677421</c:v>
                </c:pt>
                <c:pt idx="7">
                  <c:v>1.8129403225806453</c:v>
                </c:pt>
                <c:pt idx="8">
                  <c:v>1.7792313333333334</c:v>
                </c:pt>
                <c:pt idx="9">
                  <c:v>1.8149693548387098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FF90-4A3D-85A0-9A54B660EED9}"/>
            </c:ext>
          </c:extLst>
        </c:ser>
        <c:ser>
          <c:idx val="1"/>
          <c:order val="1"/>
          <c:tx>
            <c:strRef>
              <c:f>'produksjonsdata-Sm3'!$E$2</c:f>
              <c:strCache>
                <c:ptCount val="1"/>
                <c:pt idx="0">
                  <c:v>Condensate </c:v>
                </c:pt>
              </c:strCache>
            </c:strRef>
          </c:tx>
          <c:spPr>
            <a:pattFill prst="smCheck">
              <a:fgClr>
                <a:srgbClr val="FF00FF"/>
              </a:fgClr>
              <a:bgClr>
                <a:schemeClr val="bg1"/>
              </a:bgClr>
            </a:patt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dag'!$E$20:$E$31</c:f>
              <c:numCache>
                <c:formatCode>0.000</c:formatCode>
                <c:ptCount val="12"/>
                <c:pt idx="0">
                  <c:v>1.2579999999999999E-2</c:v>
                </c:pt>
                <c:pt idx="1">
                  <c:v>1.3253928571428571E-2</c:v>
                </c:pt>
                <c:pt idx="2">
                  <c:v>1.2174193548387098E-2</c:v>
                </c:pt>
                <c:pt idx="3">
                  <c:v>1.2580000000000001E-2</c:v>
                </c:pt>
                <c:pt idx="4">
                  <c:v>1.2985806451612904E-2</c:v>
                </c:pt>
                <c:pt idx="5">
                  <c:v>1.2370333333333334E-2</c:v>
                </c:pt>
                <c:pt idx="6">
                  <c:v>1.2782903225806452E-2</c:v>
                </c:pt>
                <c:pt idx="7">
                  <c:v>1.2174193548387098E-2</c:v>
                </c:pt>
                <c:pt idx="8">
                  <c:v>1.0483333333333334E-2</c:v>
                </c:pt>
                <c:pt idx="9">
                  <c:v>9.536451612903226E-3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FF90-4A3D-85A0-9A54B660EED9}"/>
            </c:ext>
          </c:extLst>
        </c:ser>
        <c:ser>
          <c:idx val="2"/>
          <c:order val="2"/>
          <c:tx>
            <c:strRef>
              <c:f>'produksjonsdata-Sm3'!$F$5</c:f>
              <c:strCache>
                <c:ptCount val="1"/>
                <c:pt idx="0">
                  <c:v>NGL</c:v>
                </c:pt>
              </c:strCache>
            </c:strRef>
          </c:tx>
          <c:spPr>
            <a:pattFill prst="wdUpDiag">
              <a:fgClr>
                <a:srgbClr val="FFFF00"/>
              </a:fgClr>
              <a:bgClr>
                <a:srgbClr val="002060"/>
              </a:bgClr>
            </a:patt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dag'!$F$20:$F$31</c:f>
              <c:numCache>
                <c:formatCode>0.000</c:formatCode>
                <c:ptCount val="12"/>
                <c:pt idx="0">
                  <c:v>0.30678967741935481</c:v>
                </c:pt>
                <c:pt idx="1">
                  <c:v>0.29855035714285716</c:v>
                </c:pt>
                <c:pt idx="2">
                  <c:v>0.30476064516129031</c:v>
                </c:pt>
                <c:pt idx="3">
                  <c:v>0.26711533333333332</c:v>
                </c:pt>
                <c:pt idx="4">
                  <c:v>0.17104741935483869</c:v>
                </c:pt>
                <c:pt idx="5">
                  <c:v>0.16333033333333333</c:v>
                </c:pt>
                <c:pt idx="6">
                  <c:v>0.26864387096774195</c:v>
                </c:pt>
                <c:pt idx="7">
                  <c:v>0.26620903225806453</c:v>
                </c:pt>
                <c:pt idx="8">
                  <c:v>0.24321333333333331</c:v>
                </c:pt>
                <c:pt idx="9">
                  <c:v>0.23739677419354838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FF90-4A3D-85A0-9A54B660EE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2478392"/>
        <c:axId val="622483880"/>
      </c:barChart>
      <c:lineChart>
        <c:grouping val="standard"/>
        <c:varyColors val="0"/>
        <c:ser>
          <c:idx val="4"/>
          <c:order val="3"/>
          <c:tx>
            <c:strRef>
              <c:f>'produksjonsdata-Sm3'!$A$52</c:f>
              <c:strCache>
                <c:ptCount val="1"/>
                <c:pt idx="0">
                  <c:v>Forecast </c:v>
                </c:pt>
              </c:strCache>
            </c:strRef>
          </c:tx>
          <c:spPr>
            <a:ln>
              <a:noFill/>
              <a:prstDash val="sysDash"/>
            </a:ln>
          </c:spPr>
          <c:marker>
            <c:symbol val="diamond"/>
            <c:size val="10"/>
            <c:spPr>
              <a:solidFill>
                <a:srgbClr val="C00000"/>
              </a:solidFill>
              <a:ln>
                <a:solidFill>
                  <a:srgbClr val="8064A2">
                    <a:shade val="95000"/>
                    <a:satMod val="105000"/>
                  </a:srgbClr>
                </a:solidFill>
              </a:ln>
            </c:spPr>
          </c:marker>
          <c:val>
            <c:numRef>
              <c:f>'produksjonsdata-per dag'!$M$20:$M$31</c:f>
              <c:numCache>
                <c:formatCode>0.000</c:formatCode>
                <c:ptCount val="12"/>
                <c:pt idx="0">
                  <c:v>2.1172412390909985</c:v>
                </c:pt>
                <c:pt idx="1">
                  <c:v>2.0973318528367857</c:v>
                </c:pt>
                <c:pt idx="2">
                  <c:v>2.092161881197764</c:v>
                </c:pt>
                <c:pt idx="3">
                  <c:v>1.945205331934758</c:v>
                </c:pt>
                <c:pt idx="4">
                  <c:v>1.8071001165709879</c:v>
                </c:pt>
                <c:pt idx="5">
                  <c:v>2.0095590942074781</c:v>
                </c:pt>
                <c:pt idx="6">
                  <c:v>2.0564599657327061</c:v>
                </c:pt>
                <c:pt idx="7">
                  <c:v>2.0558696269457446</c:v>
                </c:pt>
                <c:pt idx="8">
                  <c:v>2.0399175877083113</c:v>
                </c:pt>
                <c:pt idx="9">
                  <c:v>2.0853290288738835</c:v>
                </c:pt>
                <c:pt idx="10">
                  <c:v>2.1418781357712691</c:v>
                </c:pt>
                <c:pt idx="11">
                  <c:v>2.1724895524300263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FF90-4A3D-85A0-9A54B660EED9}"/>
            </c:ext>
          </c:extLst>
        </c:ser>
        <c:ser>
          <c:idx val="3"/>
          <c:order val="4"/>
          <c:tx>
            <c:strRef>
              <c:f>'produksjonsdata-Sm3'!$A$54</c:f>
              <c:strCache>
                <c:ptCount val="1"/>
                <c:pt idx="0">
                  <c:v>Daily production 2020</c:v>
                </c:pt>
              </c:strCache>
            </c:strRef>
          </c:tx>
          <c:spPr>
            <a:ln>
              <a:noFill/>
            </a:ln>
            <a:effectLst/>
          </c:spPr>
          <c:marker>
            <c:symbol val="circle"/>
            <c:size val="9"/>
            <c:spPr>
              <a:solidFill>
                <a:schemeClr val="tx2">
                  <a:lumMod val="60000"/>
                  <a:lumOff val="40000"/>
                </a:schemeClr>
              </a:solidFill>
            </c:spPr>
          </c:marker>
          <c:val>
            <c:numRef>
              <c:f>'produksjonsdata-per dag'!$G$8:$G$19</c:f>
              <c:numCache>
                <c:formatCode>0.000</c:formatCode>
                <c:ptCount val="12"/>
                <c:pt idx="0">
                  <c:v>1.9772919354838707</c:v>
                </c:pt>
                <c:pt idx="1">
                  <c:v>2.1015106896551723</c:v>
                </c:pt>
                <c:pt idx="2">
                  <c:v>2.0574387096774189</c:v>
                </c:pt>
                <c:pt idx="3">
                  <c:v>2.0920540000000001</c:v>
                </c:pt>
                <c:pt idx="4">
                  <c:v>2.0363367741935483</c:v>
                </c:pt>
                <c:pt idx="5">
                  <c:v>1.8572273333333336</c:v>
                </c:pt>
                <c:pt idx="6">
                  <c:v>2.0683954838709675</c:v>
                </c:pt>
                <c:pt idx="7">
                  <c:v>2.0215248387096771</c:v>
                </c:pt>
                <c:pt idx="8">
                  <c:v>1.770635</c:v>
                </c:pt>
                <c:pt idx="9">
                  <c:v>1.8780722580645162</c:v>
                </c:pt>
                <c:pt idx="10">
                  <c:v>2.0308313333333334</c:v>
                </c:pt>
                <c:pt idx="11">
                  <c:v>2.1288606451612906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FF90-4A3D-85A0-9A54B660EE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2478392"/>
        <c:axId val="622483880"/>
      </c:lineChart>
      <c:dateAx>
        <c:axId val="622478392"/>
        <c:scaling>
          <c:orientation val="minMax"/>
        </c:scaling>
        <c:delete val="0"/>
        <c:axPos val="b"/>
        <c:numFmt formatCode="[$-409]mmm;@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nb-NO"/>
          </a:p>
        </c:txPr>
        <c:crossAx val="622483880"/>
        <c:crosses val="autoZero"/>
        <c:auto val="0"/>
        <c:lblOffset val="100"/>
        <c:baseTimeUnit val="months"/>
      </c:dateAx>
      <c:valAx>
        <c:axId val="62248388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 b="1"/>
            </a:pPr>
            <a:endParaRPr lang="nb-NO"/>
          </a:p>
        </c:txPr>
        <c:crossAx val="622478392"/>
        <c:crosses val="autoZero"/>
        <c:crossBetween val="between"/>
        <c:minorUnit val="0.5"/>
      </c:valAx>
      <c:spPr>
        <a:ln w="12700">
          <a:solidFill>
            <a:srgbClr val="00206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18706787485407594"/>
          <c:y val="0.93038639148540359"/>
          <c:w val="0.61767691283656156"/>
          <c:h val="4.8466654333719723E-2"/>
        </c:manualLayout>
      </c:layout>
      <c:overlay val="0"/>
      <c:spPr>
        <a:solidFill>
          <a:sysClr val="window" lastClr="FFFFFF"/>
        </a:solidFill>
        <a:ln>
          <a:noFill/>
        </a:ln>
        <a:effectLst>
          <a:outerShdw dist="38100" sx="1000" sy="1000" algn="tl" rotWithShape="0">
            <a:sysClr val="window" lastClr="FFFFFF">
              <a:lumMod val="50000"/>
            </a:sysClr>
          </a:outerShdw>
        </a:effectLst>
      </c:spPr>
      <c:txPr>
        <a:bodyPr/>
        <a:lstStyle/>
        <a:p>
          <a:pPr>
            <a:defRPr sz="1400" b="1" i="0" baseline="0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12560670903793"/>
          <c:y val="0.12740242482206909"/>
          <c:w val="0.87594162560723265"/>
          <c:h val="0.726739839722554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'produksjonsdata-Sm3'!$A$50</c:f>
              <c:strCache>
                <c:ptCount val="1"/>
                <c:pt idx="0">
                  <c:v>Daily production</c:v>
                </c:pt>
              </c:strCache>
            </c:strRef>
          </c:tx>
          <c:spPr>
            <a:solidFill>
              <a:srgbClr val="FF7C8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694E-4AE0-94F5-E18CB160E2B7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694E-4AE0-94F5-E18CB160E2B7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5-694E-4AE0-94F5-E18CB160E2B7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7-694E-4AE0-94F5-E18CB160E2B7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9-694E-4AE0-94F5-E18CB160E2B7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B-694E-4AE0-94F5-E18CB160E2B7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D-694E-4AE0-94F5-E18CB160E2B7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F-694E-4AE0-94F5-E18CB160E2B7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1-694E-4AE0-94F5-E18CB160E2B7}"/>
              </c:ext>
            </c:extLst>
          </c:dPt>
          <c:dPt>
            <c:idx val="9"/>
            <c:invertIfNegative val="0"/>
            <c:bubble3D val="0"/>
            <c:spPr>
              <a:solidFill>
                <a:srgbClr val="FF7C80"/>
              </a:solidFill>
            </c:spPr>
            <c:extLst>
              <c:ext xmlns:c16="http://schemas.microsoft.com/office/drawing/2014/chart" uri="{C3380CC4-5D6E-409C-BE32-E72D297353CC}">
                <c16:uniqueId val="{00000013-694E-4AE0-94F5-E18CB160E2B7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5-694E-4AE0-94F5-E18CB160E2B7}"/>
              </c:ext>
            </c:extLst>
          </c:dPt>
          <c:dPt>
            <c:idx val="11"/>
            <c:invertIfNegative val="0"/>
            <c:bubble3D val="0"/>
            <c:spPr>
              <a:solidFill>
                <a:srgbClr val="FF7C80"/>
              </a:solidFill>
            </c:spPr>
            <c:extLst>
              <c:ext xmlns:c16="http://schemas.microsoft.com/office/drawing/2014/chart" uri="{C3380CC4-5D6E-409C-BE32-E72D297353CC}">
                <c16:uniqueId val="{00000017-694E-4AE0-94F5-E18CB160E2B7}"/>
              </c:ext>
            </c:extLst>
          </c:dPt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dag'!$I$20:$I$31</c:f>
              <c:numCache>
                <c:formatCode>0.000</c:formatCode>
                <c:ptCount val="12"/>
                <c:pt idx="0">
                  <c:v>330.22580645161293</c:v>
                </c:pt>
                <c:pt idx="1">
                  <c:v>321.14285714285717</c:v>
                </c:pt>
                <c:pt idx="2">
                  <c:v>318.06451612903226</c:v>
                </c:pt>
                <c:pt idx="3">
                  <c:v>312.73333333333335</c:v>
                </c:pt>
                <c:pt idx="4">
                  <c:v>280.48387096774195</c:v>
                </c:pt>
                <c:pt idx="5">
                  <c:v>261.7</c:v>
                </c:pt>
                <c:pt idx="6">
                  <c:v>309.35483870967744</c:v>
                </c:pt>
                <c:pt idx="7">
                  <c:v>304.35483870967744</c:v>
                </c:pt>
                <c:pt idx="8">
                  <c:v>296.8</c:v>
                </c:pt>
                <c:pt idx="9">
                  <c:v>336.38709677419354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694E-4AE0-94F5-E18CB160E2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-25"/>
        <c:axId val="461177136"/>
        <c:axId val="461181056"/>
      </c:barChart>
      <c:lineChart>
        <c:grouping val="standard"/>
        <c:varyColors val="0"/>
        <c:ser>
          <c:idx val="2"/>
          <c:order val="1"/>
          <c:tx>
            <c:strRef>
              <c:f>'produksjonsdata-Sm3'!$A$62</c:f>
              <c:strCache>
                <c:ptCount val="1"/>
                <c:pt idx="0">
                  <c:v>Forecast 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0"/>
            <c:spPr>
              <a:solidFill>
                <a:srgbClr val="00B050"/>
              </a:solidFill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dag'!$H$20:$H$31</c:f>
              <c:numCache>
                <c:formatCode>0.000</c:formatCode>
                <c:ptCount val="12"/>
                <c:pt idx="0">
                  <c:v>321.84045074107485</c:v>
                </c:pt>
                <c:pt idx="1">
                  <c:v>321.16772058727537</c:v>
                </c:pt>
                <c:pt idx="2">
                  <c:v>318.75137413594678</c:v>
                </c:pt>
                <c:pt idx="3">
                  <c:v>275.72011018079098</c:v>
                </c:pt>
                <c:pt idx="4">
                  <c:v>273.81983516002185</c:v>
                </c:pt>
                <c:pt idx="5">
                  <c:v>285.08323469706954</c:v>
                </c:pt>
                <c:pt idx="6">
                  <c:v>316.32614467928187</c:v>
                </c:pt>
                <c:pt idx="7">
                  <c:v>312.55813582692639</c:v>
                </c:pt>
                <c:pt idx="8">
                  <c:v>287.9306111378819</c:v>
                </c:pt>
                <c:pt idx="9">
                  <c:v>331.28439737853716</c:v>
                </c:pt>
                <c:pt idx="10">
                  <c:v>330.72963263961134</c:v>
                </c:pt>
                <c:pt idx="11">
                  <c:v>334.2371780238546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694E-4AE0-94F5-E18CB160E2B7}"/>
            </c:ext>
          </c:extLst>
        </c:ser>
        <c:ser>
          <c:idx val="1"/>
          <c:order val="2"/>
          <c:tx>
            <c:strRef>
              <c:f>'produksjonsdata-Sm3'!$A$54</c:f>
              <c:strCache>
                <c:ptCount val="1"/>
                <c:pt idx="0">
                  <c:v>Daily production 2020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8"/>
            <c:spPr>
              <a:solidFill>
                <a:schemeClr val="tx2">
                  <a:lumMod val="60000"/>
                  <a:lumOff val="40000"/>
                </a:schemeClr>
              </a:solidFill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dag'!$I$8:$I$19</c:f>
              <c:numCache>
                <c:formatCode>0.000</c:formatCode>
                <c:ptCount val="12"/>
                <c:pt idx="0">
                  <c:v>338.12903225806451</c:v>
                </c:pt>
                <c:pt idx="1">
                  <c:v>340.72413793103448</c:v>
                </c:pt>
                <c:pt idx="2">
                  <c:v>345.67741935483872</c:v>
                </c:pt>
                <c:pt idx="3">
                  <c:v>302.83333333333331</c:v>
                </c:pt>
                <c:pt idx="4">
                  <c:v>264.22580645161293</c:v>
                </c:pt>
                <c:pt idx="5">
                  <c:v>279.66666666666669</c:v>
                </c:pt>
                <c:pt idx="6">
                  <c:v>305.70967741935482</c:v>
                </c:pt>
                <c:pt idx="7">
                  <c:v>286.70967741935482</c:v>
                </c:pt>
                <c:pt idx="8">
                  <c:v>277.06666666666666</c:v>
                </c:pt>
                <c:pt idx="9">
                  <c:v>289.35483870967744</c:v>
                </c:pt>
                <c:pt idx="10">
                  <c:v>320.5</c:v>
                </c:pt>
                <c:pt idx="11">
                  <c:v>331.96774193548384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694E-4AE0-94F5-E18CB160E2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1177136"/>
        <c:axId val="461181056"/>
      </c:lineChart>
      <c:dateAx>
        <c:axId val="461177136"/>
        <c:scaling>
          <c:orientation val="minMax"/>
        </c:scaling>
        <c:delete val="0"/>
        <c:axPos val="b"/>
        <c:numFmt formatCode="[$-409]mmm;@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nb-NO"/>
          </a:p>
        </c:txPr>
        <c:crossAx val="461181056"/>
        <c:crosses val="autoZero"/>
        <c:auto val="1"/>
        <c:lblOffset val="100"/>
        <c:baseTimeUnit val="months"/>
      </c:dateAx>
      <c:valAx>
        <c:axId val="46118105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nb-NO"/>
          </a:p>
        </c:txPr>
        <c:crossAx val="461177136"/>
        <c:crosses val="autoZero"/>
        <c:crossBetween val="between"/>
        <c:minorUnit val="0.5"/>
      </c:valAx>
      <c:spPr>
        <a:ln w="12700">
          <a:solidFill>
            <a:sysClr val="windowText" lastClr="000000"/>
          </a:solidFill>
        </a:ln>
      </c:spPr>
    </c:plotArea>
    <c:legend>
      <c:legendPos val="b"/>
      <c:overlay val="0"/>
      <c:txPr>
        <a:bodyPr/>
        <a:lstStyle/>
        <a:p>
          <a:pPr>
            <a:defRPr sz="1400" b="1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0.8001</cdr:x>
      <cdr:y>0.29988</cdr:y>
    </cdr:from>
    <cdr:to>
      <cdr:x>0.84531</cdr:x>
      <cdr:y>0.57215</cdr:y>
    </cdr:to>
    <cdr:sp macro="" textlink="">
      <cdr:nvSpPr>
        <cdr:cNvPr id="2" name="TekstSylinder 1"/>
        <cdr:cNvSpPr txBox="1"/>
      </cdr:nvSpPr>
      <cdr:spPr>
        <a:xfrm xmlns:a="http://schemas.openxmlformats.org/drawingml/2006/main" rot="16200000">
          <a:off x="8189253" y="2878617"/>
          <a:ext cx="1954826" cy="5037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600"/>
            <a:t>Preliminary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0.04892</cdr:x>
      <cdr:y>0.04793</cdr:y>
    </cdr:from>
    <cdr:to>
      <cdr:x>0.19053</cdr:x>
      <cdr:y>0.09101</cdr:y>
    </cdr:to>
    <cdr:sp macro="" textlink="">
      <cdr:nvSpPr>
        <cdr:cNvPr id="3" name="TekstSylinder 2"/>
        <cdr:cNvSpPr txBox="1"/>
      </cdr:nvSpPr>
      <cdr:spPr>
        <a:xfrm xmlns:a="http://schemas.openxmlformats.org/drawingml/2006/main">
          <a:off x="452854" y="286168"/>
          <a:ext cx="1310769" cy="2572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200" b="1"/>
            <a:t>Mill. bbl/day</a:t>
          </a:r>
        </a:p>
      </cdr:txBody>
    </cdr:sp>
  </cdr:relSizeAnchor>
  <cdr:relSizeAnchor xmlns:cdr="http://schemas.openxmlformats.org/drawingml/2006/chartDrawing">
    <cdr:from>
      <cdr:x>0.77041</cdr:x>
      <cdr:y>0.37737</cdr:y>
    </cdr:from>
    <cdr:to>
      <cdr:x>0.81595</cdr:x>
      <cdr:y>0.58588</cdr:y>
    </cdr:to>
    <cdr:sp macro="" textlink="">
      <cdr:nvSpPr>
        <cdr:cNvPr id="4" name="TekstSylinder 3"/>
        <cdr:cNvSpPr txBox="1"/>
      </cdr:nvSpPr>
      <cdr:spPr>
        <a:xfrm xmlns:a="http://schemas.openxmlformats.org/drawingml/2006/main" rot="16200000">
          <a:off x="8069078" y="3204777"/>
          <a:ext cx="1497046" cy="5062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600"/>
            <a:t>Preliminary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0.50012</cdr:x>
      <cdr:y>0.003</cdr:y>
    </cdr:from>
    <cdr:to>
      <cdr:x>0.50503</cdr:x>
      <cdr:y>0.04495</cdr:y>
    </cdr:to>
    <cdr:sp macro="" textlink="">
      <cdr:nvSpPr>
        <cdr:cNvPr id="2" name="TekstSylinder 1"/>
        <cdr:cNvSpPr txBox="1"/>
      </cdr:nvSpPr>
      <cdr:spPr>
        <a:xfrm xmlns:a="http://schemas.openxmlformats.org/drawingml/2006/main">
          <a:off x="4654644" y="17882"/>
          <a:ext cx="45719" cy="250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nb-NO" sz="1100"/>
        </a:p>
      </cdr:txBody>
    </cdr:sp>
  </cdr:relSizeAnchor>
  <cdr:relSizeAnchor xmlns:cdr="http://schemas.openxmlformats.org/drawingml/2006/chartDrawing">
    <cdr:from>
      <cdr:x>0.04807</cdr:x>
      <cdr:y>0.05118</cdr:y>
    </cdr:from>
    <cdr:to>
      <cdr:x>0.19339</cdr:x>
      <cdr:y>0.11439</cdr:y>
    </cdr:to>
    <cdr:sp macro="" textlink="">
      <cdr:nvSpPr>
        <cdr:cNvPr id="6" name="TekstSylinder 5"/>
        <cdr:cNvSpPr txBox="1"/>
      </cdr:nvSpPr>
      <cdr:spPr>
        <a:xfrm xmlns:a="http://schemas.openxmlformats.org/drawingml/2006/main">
          <a:off x="445402" y="305115"/>
          <a:ext cx="1346440" cy="3768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200" b="1"/>
            <a:t>Mill. Sm³/day</a:t>
          </a:r>
        </a:p>
      </cdr:txBody>
    </cdr:sp>
  </cdr:relSizeAnchor>
  <cdr:relSizeAnchor xmlns:cdr="http://schemas.openxmlformats.org/drawingml/2006/chartDrawing">
    <cdr:from>
      <cdr:x>0.78952</cdr:x>
      <cdr:y>0.36345</cdr:y>
    </cdr:from>
    <cdr:to>
      <cdr:x>0.83351</cdr:x>
      <cdr:y>0.56963</cdr:y>
    </cdr:to>
    <cdr:sp macro="" textlink="">
      <cdr:nvSpPr>
        <cdr:cNvPr id="5" name="TekstSylinder 4"/>
        <cdr:cNvSpPr txBox="1"/>
      </cdr:nvSpPr>
      <cdr:spPr>
        <a:xfrm xmlns:a="http://schemas.openxmlformats.org/drawingml/2006/main" rot="16200000">
          <a:off x="6454457" y="2420141"/>
          <a:ext cx="1153753" cy="3811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600" dirty="0"/>
            <a:t>Preliminary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2BC3FD0-9F9E-7C4A-8360-726E4626C72E}" type="datetime1">
              <a:rPr lang="en-GB" smtClean="0"/>
              <a:pPr>
                <a:defRPr/>
              </a:pPr>
              <a:t>18/11/2021</a:t>
            </a:fld>
            <a:endParaRPr lang="en-GB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A926F9D-67B3-3040-AC69-D202684669C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5887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noProof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1B74513-C5EB-0940-8118-036119C14618}" type="datetime1">
              <a:rPr lang="en-GB" noProof="0" smtClean="0"/>
              <a:pPr>
                <a:defRPr/>
              </a:pPr>
              <a:t>18/11/2021</a:t>
            </a:fld>
            <a:endParaRPr lang="en-GB" noProof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GB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GB" noProof="0"/>
              <a:t>Klikk for å redigere tekststiler i malen</a:t>
            </a:r>
          </a:p>
          <a:p>
            <a:pPr lvl="1"/>
            <a:r>
              <a:rPr lang="en-GB" noProof="0"/>
              <a:t>Andre nivå</a:t>
            </a:r>
          </a:p>
          <a:p>
            <a:pPr lvl="2"/>
            <a:r>
              <a:rPr lang="en-GB" noProof="0"/>
              <a:t>Tredje nivå</a:t>
            </a:r>
          </a:p>
          <a:p>
            <a:pPr lvl="3"/>
            <a:r>
              <a:rPr lang="en-GB" noProof="0"/>
              <a:t>Fjerde nivå</a:t>
            </a:r>
          </a:p>
          <a:p>
            <a:pPr lvl="4"/>
            <a:r>
              <a:rPr lang="en-GB" noProof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noProof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1C4E058-1AB9-C748-BF71-70DF2BAC2D76}" type="slidenum">
              <a:rPr lang="en-GB" noProof="0" smtClean="0"/>
              <a:pPr>
                <a:defRPr/>
              </a:pPr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248430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609545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2pPr>
    <a:lvl3pPr marL="1219088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3pPr>
    <a:lvl4pPr marL="1828633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4pPr>
    <a:lvl5pPr marL="2438176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5pPr>
    <a:lvl6pPr marL="3047721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265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808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353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C4E058-1AB9-C748-BF71-70DF2BAC2D76}" type="slidenum">
              <a:rPr lang="nb-NO" smtClean="0"/>
              <a:pPr>
                <a:defRPr/>
              </a:pPr>
              <a:t>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4424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49600" y="1800000"/>
            <a:ext cx="10492800" cy="4320000"/>
          </a:xfrm>
        </p:spPr>
        <p:txBody>
          <a:bodyPr/>
          <a:lstStyle/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CA93571-3E5F-4EA5-8C58-DB0DABABF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6FC36-44A0-DD4E-BF01-61F1A0088B2B}" type="datetime1">
              <a:rPr lang="en-GB" noProof="0" smtClean="0"/>
              <a:pPr>
                <a:defRPr/>
              </a:pPr>
              <a:t>18/11/2021</a:t>
            </a:fld>
            <a:endParaRPr lang="en-GB" noProof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B028B8C-97E0-4302-ADC3-9957FACDA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9F36B89-CFF4-418E-B531-312DF54F5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en-GB" noProof="0" smtClean="0"/>
              <a:pPr>
                <a:defRPr/>
              </a:pPr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 midtstilt tittelside med kort tittel og h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000" y="2421000"/>
            <a:ext cx="7560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i="0" cap="none" spc="600" baseline="0" noProof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000" y="3501000"/>
            <a:ext cx="7560000" cy="1080135"/>
          </a:xfrm>
        </p:spPr>
        <p:txBody>
          <a:bodyPr lIns="144000" tIns="35998" rIns="14400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bg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B7DC8046-ACB8-49BE-B698-31B38C951D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8677" y="334800"/>
            <a:ext cx="568645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467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80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øyrestilt tittelside og valgfrit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996100" y="2191927"/>
            <a:ext cx="4774458" cy="228820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6996101" y="4797000"/>
            <a:ext cx="4774686" cy="965469"/>
          </a:xfrm>
        </p:spPr>
        <p:txBody>
          <a:bodyPr lIns="144000" tIns="35998" rIns="144000"/>
          <a:lstStyle>
            <a:lvl1pPr marL="0" indent="0" algn="l">
              <a:spcBef>
                <a:spcPts val="0"/>
              </a:spcBef>
              <a:buNone/>
              <a:defRPr sz="2000" spc="600" baseline="0">
                <a:solidFill>
                  <a:schemeClr val="accent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sp>
        <p:nvSpPr>
          <p:cNvPr id="4" name="Plassholder for bilde 3">
            <a:extLst>
              <a:ext uri="{FF2B5EF4-FFF2-40B4-BE49-F238E27FC236}">
                <a16:creationId xmlns:a16="http://schemas.microsoft.com/office/drawing/2014/main" id="{3A1D6A44-7A1F-483E-A6DA-90FEA9C6EDC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120000" cy="685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noProof="0"/>
              <a:t>Klikk på ikonet for å legge til et bilde</a:t>
            </a:r>
            <a:endParaRPr lang="en-GB" noProof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757B496E-95D7-4340-B558-C07979C395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0269" y="337449"/>
            <a:ext cx="565887" cy="93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270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idtstilt tittelside og valgfrit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ilde 3">
            <a:extLst>
              <a:ext uri="{FF2B5EF4-FFF2-40B4-BE49-F238E27FC236}">
                <a16:creationId xmlns:a16="http://schemas.microsoft.com/office/drawing/2014/main" id="{CBB2D106-5136-47D0-BA13-7B54B0E0DDD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12192000" cy="424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noProof="0"/>
              <a:t>Klikk på ikonet for å legge til et bilde</a:t>
            </a:r>
            <a:endParaRPr lang="en-GB" noProof="0"/>
          </a:p>
        </p:txBody>
      </p:sp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000" y="4644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ctr">
              <a:defRPr lang="nb-NO" sz="4800" b="0" i="0" cap="none" spc="600" baseline="0" noProof="0" dirty="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000" y="5842000"/>
            <a:ext cx="10494000" cy="899135"/>
          </a:xfrm>
        </p:spPr>
        <p:txBody>
          <a:bodyPr lIns="144000" tIns="35998" rIns="14400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accent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EF83E6B5-1FA3-416F-8676-22D1249CBB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0269" y="337449"/>
            <a:ext cx="565887" cy="93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8781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80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tel 1"/>
          <p:cNvSpPr txBox="1">
            <a:spLocks/>
          </p:cNvSpPr>
          <p:nvPr userDrawn="1"/>
        </p:nvSpPr>
        <p:spPr bwMode="auto">
          <a:xfrm>
            <a:off x="626400" y="1800000"/>
            <a:ext cx="10494433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>
            <a:lvl1pPr lvl="0" defTabSz="540000" eaLnBrk="1" hangingPunct="1">
              <a:lnSpc>
                <a:spcPct val="80000"/>
              </a:lnSpc>
              <a:defRPr sz="3600" b="1" cap="none" spc="0" baseline="0">
                <a:solidFill>
                  <a:schemeClr val="accent1"/>
                </a:solidFill>
                <a:latin typeface="Calibri" panose="020F0502020204030204" pitchFamily="34" charset="0"/>
                <a:cs typeface="Calibri"/>
              </a:defRPr>
            </a:lvl1pPr>
            <a:lvl2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2pPr>
            <a:lvl3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3pPr>
            <a:lvl4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4pPr>
            <a:lvl5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5pPr>
            <a:lvl6pPr marL="609545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6pPr>
            <a:lvl7pPr marL="1219088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7pPr>
            <a:lvl8pPr marL="1828633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8pPr>
            <a:lvl9pPr marL="2438176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9pPr>
          </a:lstStyle>
          <a:p>
            <a:pPr lvl="0" algn="ctr"/>
            <a:r>
              <a:rPr lang="en-GB" sz="4400" spc="300" baseline="0" noProof="0" dirty="0"/>
              <a:t>Thank you for your attention!</a:t>
            </a:r>
          </a:p>
        </p:txBody>
      </p:sp>
      <p:grpSp>
        <p:nvGrpSpPr>
          <p:cNvPr id="29" name="Gruppe 28">
            <a:extLst>
              <a:ext uri="{FF2B5EF4-FFF2-40B4-BE49-F238E27FC236}">
                <a16:creationId xmlns:a16="http://schemas.microsoft.com/office/drawing/2014/main" id="{5A77165C-3C3D-469F-9671-CF1E3BFE2C1A}"/>
              </a:ext>
            </a:extLst>
          </p:cNvPr>
          <p:cNvGrpSpPr/>
          <p:nvPr userDrawn="1"/>
        </p:nvGrpSpPr>
        <p:grpSpPr>
          <a:xfrm>
            <a:off x="6646814" y="4638035"/>
            <a:ext cx="3060008" cy="467762"/>
            <a:chOff x="0" y="4901435"/>
            <a:chExt cx="12866960" cy="1966883"/>
          </a:xfrm>
        </p:grpSpPr>
        <p:pic>
          <p:nvPicPr>
            <p:cNvPr id="30" name="Grafikk 29">
              <a:extLst>
                <a:ext uri="{FF2B5EF4-FFF2-40B4-BE49-F238E27FC236}">
                  <a16:creationId xmlns:a16="http://schemas.microsoft.com/office/drawing/2014/main" id="{B2B46033-DA9F-408F-A2A8-83F825B61E1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848000" y="5006466"/>
              <a:ext cx="1851533" cy="1851533"/>
            </a:xfrm>
            <a:prstGeom prst="rect">
              <a:avLst/>
            </a:prstGeom>
          </p:spPr>
        </p:pic>
        <p:pic>
          <p:nvPicPr>
            <p:cNvPr id="31" name="Grafikk 30">
              <a:extLst>
                <a:ext uri="{FF2B5EF4-FFF2-40B4-BE49-F238E27FC236}">
                  <a16:creationId xmlns:a16="http://schemas.microsoft.com/office/drawing/2014/main" id="{D3E8D3AF-3155-49F8-A3D1-D0DF33FDC73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673809" y="5182409"/>
              <a:ext cx="2063776" cy="1680401"/>
            </a:xfrm>
            <a:prstGeom prst="rect">
              <a:avLst/>
            </a:prstGeom>
          </p:spPr>
        </p:pic>
        <p:pic>
          <p:nvPicPr>
            <p:cNvPr id="32" name="Grafikk 31">
              <a:extLst>
                <a:ext uri="{FF2B5EF4-FFF2-40B4-BE49-F238E27FC236}">
                  <a16:creationId xmlns:a16="http://schemas.microsoft.com/office/drawing/2014/main" id="{772B1260-F9EF-462E-A256-D157E21947E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0" y="4901435"/>
              <a:ext cx="915866" cy="1961375"/>
            </a:xfrm>
            <a:prstGeom prst="rect">
              <a:avLst/>
            </a:prstGeom>
          </p:spPr>
        </p:pic>
        <p:pic>
          <p:nvPicPr>
            <p:cNvPr id="33" name="Grafikk 32">
              <a:extLst>
                <a:ext uri="{FF2B5EF4-FFF2-40B4-BE49-F238E27FC236}">
                  <a16:creationId xmlns:a16="http://schemas.microsoft.com/office/drawing/2014/main" id="{FB4C4C25-D028-491E-8B09-970AF721823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0737313" y="5341176"/>
              <a:ext cx="2129647" cy="1516823"/>
            </a:xfrm>
            <a:prstGeom prst="rect">
              <a:avLst/>
            </a:prstGeom>
          </p:spPr>
        </p:pic>
        <p:pic>
          <p:nvPicPr>
            <p:cNvPr id="34" name="Grafikk 33">
              <a:extLst>
                <a:ext uri="{FF2B5EF4-FFF2-40B4-BE49-F238E27FC236}">
                  <a16:creationId xmlns:a16="http://schemas.microsoft.com/office/drawing/2014/main" id="{343DF54D-20F3-4EE3-8E06-683ACAC230C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7748254" y="5073755"/>
              <a:ext cx="1851533" cy="1794563"/>
            </a:xfrm>
            <a:prstGeom prst="rect">
              <a:avLst/>
            </a:prstGeom>
          </p:spPr>
        </p:pic>
      </p:grp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A1887238-B605-4CF8-A3BF-014323DB27A7}"/>
              </a:ext>
            </a:extLst>
          </p:cNvPr>
          <p:cNvSpPr txBox="1"/>
          <p:nvPr userDrawn="1"/>
        </p:nvSpPr>
        <p:spPr>
          <a:xfrm>
            <a:off x="1289343" y="4277995"/>
            <a:ext cx="40154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noProof="0">
                <a:solidFill>
                  <a:schemeClr val="accent1"/>
                </a:solidFill>
                <a:latin typeface="+mj-lt"/>
              </a:rPr>
              <a:t>npd.no</a:t>
            </a:r>
          </a:p>
          <a:p>
            <a:pPr algn="ctr"/>
            <a:r>
              <a:rPr lang="en-GB" sz="2800" noProof="0">
                <a:solidFill>
                  <a:schemeClr val="accent1"/>
                </a:solidFill>
                <a:latin typeface="+mj-lt"/>
              </a:rPr>
              <a:t>factpages.npd.no/no</a:t>
            </a:r>
          </a:p>
          <a:p>
            <a:pPr algn="ctr"/>
            <a:r>
              <a:rPr lang="en-GB" sz="2800" noProof="0">
                <a:solidFill>
                  <a:schemeClr val="accent1"/>
                </a:solidFill>
                <a:latin typeface="+mj-lt"/>
              </a:rPr>
              <a:t>norskpetroleum.no</a:t>
            </a:r>
          </a:p>
          <a:p>
            <a:pPr algn="ctr"/>
            <a:endParaRPr lang="en-GB" noProof="0">
              <a:solidFill>
                <a:schemeClr val="accent1"/>
              </a:solidFill>
              <a:latin typeface="+mj-lt"/>
            </a:endParaRPr>
          </a:p>
          <a:p>
            <a:pPr algn="ctr"/>
            <a:endParaRPr lang="en-GB" sz="2400" b="1" spc="300" noProof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875047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89" userDrawn="1">
          <p15:clr>
            <a:srgbClr val="FBAE40"/>
          </p15:clr>
        </p15:guide>
        <p15:guide id="2" pos="7167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/>
              <a:t>Klikk for å redigere tittelstil</a:t>
            </a:r>
            <a:endParaRPr lang="en-GB" noProof="0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49600" y="1800000"/>
            <a:ext cx="5088000" cy="4320000"/>
          </a:xfrm>
        </p:spPr>
        <p:txBody>
          <a:bodyPr/>
          <a:lstStyle>
            <a:lvl1pPr>
              <a:defRPr lang="nb-NO" noProof="0" dirty="0"/>
            </a:lvl1pPr>
            <a:lvl2pPr>
              <a:defRPr lang="nb-NO" noProof="0" dirty="0"/>
            </a:lvl2pPr>
            <a:lvl3pPr>
              <a:defRPr lang="nb-NO" noProof="0" dirty="0"/>
            </a:lvl3pPr>
            <a:lvl4pPr>
              <a:defRPr sz="1867"/>
            </a:lvl4pPr>
            <a:lvl5pPr>
              <a:defRPr sz="18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254401" y="1800000"/>
            <a:ext cx="5088000" cy="4320000"/>
          </a:xfrm>
        </p:spPr>
        <p:txBody>
          <a:bodyPr/>
          <a:lstStyle>
            <a:lvl1pPr>
              <a:defRPr lang="nb-NO" noProof="0" dirty="0"/>
            </a:lvl1pPr>
            <a:lvl2pPr>
              <a:defRPr lang="nb-NO" noProof="0" dirty="0"/>
            </a:lvl2pPr>
            <a:lvl3pPr>
              <a:defRPr lang="nb-NO" noProof="0" dirty="0"/>
            </a:lvl3pPr>
            <a:lvl4pPr>
              <a:defRPr sz="1867"/>
            </a:lvl4pPr>
            <a:lvl5pPr>
              <a:defRPr sz="18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05BCF-C7D7-7A4B-9CE3-8AA7B3DDD583}" type="datetime1">
              <a:rPr lang="en-GB" noProof="0" smtClean="0"/>
              <a:pPr>
                <a:defRPr/>
              </a:pPr>
              <a:t>18/11/2021</a:t>
            </a:fld>
            <a:endParaRPr lang="en-GB" noProof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5772C-A7F2-374D-A5C6-CA1CDA40CF8F}" type="slidenum">
              <a:rPr lang="en-GB" noProof="0" smtClean="0"/>
              <a:pPr>
                <a:defRPr/>
              </a:pPr>
              <a:t>‹#›</a:t>
            </a:fld>
            <a:endParaRPr lang="en-GB" noProof="0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3A2CEC6-9CE7-4C2D-BD94-43E9FE885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6FC36-44A0-DD4E-BF01-61F1A0088B2B}" type="datetime1">
              <a:rPr lang="en-GB" noProof="0" smtClean="0"/>
              <a:pPr>
                <a:defRPr/>
              </a:pPr>
              <a:t>18/11/2021</a:t>
            </a:fld>
            <a:endParaRPr lang="en-GB" noProof="0"/>
          </a:p>
        </p:txBody>
      </p:sp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F038BDCE-1305-4BDB-A75E-9664D9214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8" name="Plassholder for lysbildenummer 7">
            <a:extLst>
              <a:ext uri="{FF2B5EF4-FFF2-40B4-BE49-F238E27FC236}">
                <a16:creationId xmlns:a16="http://schemas.microsoft.com/office/drawing/2014/main" id="{80605166-3AB4-4976-AEA7-828A1A8CF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en-GB" noProof="0" smtClean="0"/>
              <a:pPr>
                <a:defRPr/>
              </a:pPr>
              <a:t>‹#›</a:t>
            </a:fld>
            <a:endParaRPr lang="en-GB" noProof="0"/>
          </a:p>
        </p:txBody>
      </p:sp>
      <p:sp>
        <p:nvSpPr>
          <p:cNvPr id="9" name="Tittel 8">
            <a:extLst>
              <a:ext uri="{FF2B5EF4-FFF2-40B4-BE49-F238E27FC236}">
                <a16:creationId xmlns:a16="http://schemas.microsoft.com/office/drawing/2014/main" id="{8E5DB4D2-1593-4653-921D-EC1E0EC9C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/>
              <a:t>Klikk for å redigere tittelstil</a:t>
            </a:r>
            <a:endParaRPr lang="en-GB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73070C9F-03EC-4BEF-A78C-6729D9074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6FC36-44A0-DD4E-BF01-61F1A0088B2B}" type="datetime1">
              <a:rPr lang="en-GB" noProof="0" smtClean="0"/>
              <a:pPr>
                <a:defRPr/>
              </a:pPr>
              <a:t>18/11/2021</a:t>
            </a:fld>
            <a:endParaRPr lang="en-GB" noProof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A4DC8EE4-8A72-4580-8035-43D931AAB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1916204-71DF-4587-9574-54C255FF0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en-GB" noProof="0" smtClean="0"/>
              <a:pPr>
                <a:defRPr/>
              </a:pPr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idtstilt 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600" y="1980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ctr"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8400" y="2925928"/>
            <a:ext cx="10494000" cy="480000"/>
          </a:xfrm>
        </p:spPr>
        <p:txBody>
          <a:bodyPr lIns="144000" tIns="35998" rIns="144000"/>
          <a:lstStyle>
            <a:lvl1pPr marL="0" indent="0" algn="ctr"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F22D0DE6-CCA7-4D68-B05E-8699648E63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12456" y="323447"/>
            <a:ext cx="565887" cy="93146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øyrestilt 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498938" y="2191927"/>
            <a:ext cx="4271620" cy="228820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7499353" y="4479754"/>
            <a:ext cx="4271433" cy="965469"/>
          </a:xfrm>
        </p:spPr>
        <p:txBody>
          <a:bodyPr lIns="144000" tIns="35998" rIns="144000"/>
          <a:lstStyle>
            <a:lvl1pPr marL="0" indent="0" algn="l"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B4392CA1-EEE5-4863-9D49-FF7F3AA339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0269" y="337449"/>
            <a:ext cx="565887" cy="93146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stilt 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695324" y="261228"/>
            <a:ext cx="9792675" cy="104404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695324" y="1300162"/>
            <a:ext cx="9792675" cy="400645"/>
          </a:xfrm>
        </p:spPr>
        <p:txBody>
          <a:bodyPr lIns="144000" tIns="35998" rIns="144000"/>
          <a:lstStyle>
            <a:lvl1pPr marL="0" indent="0" algn="l"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72C2E12-460E-427C-ACFC-9EDD2C7E5F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0269" y="337449"/>
            <a:ext cx="565887" cy="93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7926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 midtstilt 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600" y="2421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i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600" y="3501000"/>
            <a:ext cx="10494000" cy="1080135"/>
          </a:xfrm>
        </p:spPr>
        <p:txBody>
          <a:bodyPr lIns="144000" tIns="35998" rIns="14400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FB383AFA-62BD-4260-A77C-6AA72A5F78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0269" y="337449"/>
            <a:ext cx="565887" cy="93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1750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801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 midtstilt tittelside med h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000" y="2421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i="0" cap="none" spc="600" baseline="0" noProof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000" y="3501000"/>
            <a:ext cx="10494000" cy="1080135"/>
          </a:xfrm>
        </p:spPr>
        <p:txBody>
          <a:bodyPr lIns="144000" tIns="35998" rIns="14400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bg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C88E998F-8227-4873-A26A-97ABF112D3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8677" y="334800"/>
            <a:ext cx="568645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9004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80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848787" y="333375"/>
            <a:ext cx="9639214" cy="12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848786" y="1800000"/>
            <a:ext cx="10494433" cy="43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6800" rIns="91434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Klikk for å redigere tekststiler i malen</a:t>
            </a:r>
          </a:p>
          <a:p>
            <a:pPr lvl="1"/>
            <a:r>
              <a:rPr lang="en-GB" noProof="0"/>
              <a:t>Andre nivå</a:t>
            </a:r>
          </a:p>
          <a:p>
            <a:pPr lvl="2"/>
            <a:r>
              <a:rPr lang="en-GB" noProof="0"/>
              <a:t>Tredje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50498" y="6356351"/>
            <a:ext cx="1765300" cy="365125"/>
          </a:xfrm>
          <a:prstGeom prst="rect">
            <a:avLst/>
          </a:prstGeom>
        </p:spPr>
        <p:txBody>
          <a:bodyPr vert="horz" lIns="90000" tIns="45717" rIns="91434" bIns="45717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1A6FC36-44A0-DD4E-BF01-61F1A0088B2B}" type="datetime1">
              <a:rPr lang="en-GB" noProof="0" smtClean="0"/>
              <a:pPr>
                <a:defRPr/>
              </a:pPr>
              <a:t>18/11/2021</a:t>
            </a:fld>
            <a:endParaRPr lang="en-GB" noProof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0862736" y="6350002"/>
            <a:ext cx="480483" cy="365125"/>
          </a:xfrm>
          <a:prstGeom prst="rect">
            <a:avLst/>
          </a:prstGeom>
        </p:spPr>
        <p:txBody>
          <a:bodyPr vert="horz" lIns="90000" tIns="45717" rIns="0" bIns="45717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588D286-E44A-F344-AC03-AA90C50A06B2}" type="slidenum">
              <a:rPr lang="en-GB" noProof="0" smtClean="0"/>
              <a:pPr>
                <a:defRPr/>
              </a:pPr>
              <a:t>‹#›</a:t>
            </a:fld>
            <a:endParaRPr lang="en-GB" noProof="0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3"/>
          </p:nvPr>
        </p:nvSpPr>
        <p:spPr>
          <a:xfrm>
            <a:off x="3216000" y="6350001"/>
            <a:ext cx="5760000" cy="365125"/>
          </a:xfrm>
          <a:prstGeom prst="rect">
            <a:avLst/>
          </a:prstGeom>
        </p:spPr>
        <p:txBody>
          <a:bodyPr vert="horz" lIns="91434" tIns="45717" rIns="91434" bIns="45717" rtlCol="0" anchor="ctr"/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lang="en-GB" noProof="0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36A34D96-C191-4173-8BE1-6A0AE909383F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1060269" y="337449"/>
            <a:ext cx="565887" cy="9314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5" r:id="rId4"/>
    <p:sldLayoutId id="2147483684" r:id="rId5"/>
    <p:sldLayoutId id="2147483683" r:id="rId6"/>
    <p:sldLayoutId id="2147483697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699" r:id="rId13"/>
  </p:sldLayoutIdLst>
  <p:hf hdr="0" dt="0"/>
  <p:txStyles>
    <p:titleStyle>
      <a:lvl1pPr algn="l" defTabSz="540000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 kern="1200" cap="none" spc="0" baseline="0">
          <a:solidFill>
            <a:schemeClr val="accent1"/>
          </a:solidFill>
          <a:latin typeface="Calibri" panose="020F0502020204030204" pitchFamily="34" charset="0"/>
          <a:ea typeface="ＭＳ Ｐゴシック" charset="-128"/>
          <a:cs typeface="Calibri"/>
        </a:defRPr>
      </a:lvl1pPr>
      <a:lvl2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2pPr>
      <a:lvl3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3pPr>
      <a:lvl4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4pPr>
      <a:lvl5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5pPr>
      <a:lvl6pPr marL="609545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6pPr>
      <a:lvl7pPr marL="1219088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7pPr>
      <a:lvl8pPr marL="1828633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8pPr>
      <a:lvl9pPr marL="2438176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9pPr>
    </p:titleStyle>
    <p:bodyStyle>
      <a:lvl1pPr marL="270000" indent="-270000" algn="l" defTabSz="5400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tabLst/>
        <a:defRPr sz="2400" kern="1200">
          <a:solidFill>
            <a:schemeClr val="tx1"/>
          </a:solidFill>
          <a:latin typeface="Calibri"/>
          <a:ea typeface="ＭＳ Ｐゴシック" charset="-128"/>
          <a:cs typeface="Calibri"/>
        </a:defRPr>
      </a:lvl1pPr>
      <a:lvl2pPr marL="54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2200" kern="1200">
          <a:solidFill>
            <a:schemeClr val="tx1"/>
          </a:solidFill>
          <a:latin typeface="Calibri"/>
          <a:ea typeface="ＭＳ Ｐゴシック" charset="-128"/>
          <a:cs typeface="Calibri"/>
        </a:defRPr>
      </a:lvl2pPr>
      <a:lvl3pPr marL="81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2000" kern="1200">
          <a:solidFill>
            <a:schemeClr val="tx1"/>
          </a:solidFill>
          <a:latin typeface="Calibri"/>
          <a:ea typeface="ＭＳ Ｐゴシック" charset="-128"/>
          <a:cs typeface="Calibri"/>
        </a:defRPr>
      </a:lvl3pPr>
      <a:lvl4pPr marL="108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Calibri" pitchFamily="34" charset="0"/>
          <a:ea typeface="ＭＳ Ｐゴシック" charset="-128"/>
          <a:cs typeface="Calibri" pitchFamily="34" charset="0"/>
        </a:defRPr>
      </a:lvl4pPr>
      <a:lvl5pPr marL="135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Calibri" pitchFamily="34" charset="0"/>
          <a:ea typeface="ＭＳ Ｐゴシック" charset="-128"/>
          <a:cs typeface="Calibri" pitchFamily="34" charset="0"/>
        </a:defRPr>
      </a:lvl5pPr>
      <a:lvl6pPr marL="3352494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036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580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124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45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088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33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176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21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265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08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353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0" userDrawn="1">
          <p15:clr>
            <a:srgbClr val="F26B43"/>
          </p15:clr>
        </p15:guide>
        <p15:guide id="2" pos="715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E94296C-6203-4784-98BB-6D24F9D14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424" y="2961000"/>
            <a:ext cx="7560000" cy="936000"/>
          </a:xfrm>
        </p:spPr>
        <p:txBody>
          <a:bodyPr/>
          <a:lstStyle/>
          <a:p>
            <a:r>
              <a:rPr lang="en-US" altLang="nb-NO" sz="44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Monthly Production from NCS 2021 compared with prognosis and 2020</a:t>
            </a:r>
            <a:endParaRPr lang="en-GB" sz="44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16D2A6C-C3B9-4B1E-903C-41C3C7CEAF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0491" y="4149080"/>
            <a:ext cx="7560000" cy="1080135"/>
          </a:xfrm>
        </p:spPr>
        <p:txBody>
          <a:bodyPr/>
          <a:lstStyle/>
          <a:p>
            <a:r>
              <a:rPr lang="en-GB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Updated to October</a:t>
            </a:r>
          </a:p>
          <a:p>
            <a:endParaRPr lang="en-GB" dirty="0"/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Production </a:t>
            </a:r>
            <a:r>
              <a:rPr lang="nb-NO" altLang="nb-NO" dirty="0" err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October</a:t>
            </a:r>
            <a:r>
              <a:rPr lang="nb-NO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2021</a:t>
            </a:r>
            <a:endParaRPr lang="en-GB" dirty="0"/>
          </a:p>
        </p:txBody>
      </p:sp>
      <p:sp>
        <p:nvSpPr>
          <p:cNvPr id="2" name="Plassholder for lysbildenummer 1">
            <a:extLst>
              <a:ext uri="{FF2B5EF4-FFF2-40B4-BE49-F238E27FC236}">
                <a16:creationId xmlns:a16="http://schemas.microsoft.com/office/drawing/2014/main" id="{62948560-243A-4A78-8581-55F377937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7DDBB746-F2B6-490E-852E-77F24F3752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424" y="1622424"/>
            <a:ext cx="10316584" cy="461488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0AA972F-B19E-4F22-9373-756DA9BE6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Oil production 2021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65C67FD7-787C-4E6A-84C1-231B635572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B5772C-A7F2-374D-A5C6-CA1CDA40CF8F}" type="slidenum">
              <a:rPr lang="en-GB" noProof="0" smtClean="0"/>
              <a:pPr>
                <a:defRPr/>
              </a:pPr>
              <a:t>3</a:t>
            </a:fld>
            <a:endParaRPr lang="en-GB" noProof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304060"/>
              </p:ext>
            </p:extLst>
          </p:nvPr>
        </p:nvGraphicFramePr>
        <p:xfrm>
          <a:off x="767408" y="1248185"/>
          <a:ext cx="8026932" cy="5172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7224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B6A091D-FCB2-41AC-9F0C-60CE8A026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Liquid </a:t>
            </a:r>
            <a:r>
              <a:rPr lang="nb-NO" altLang="nb-NO" dirty="0" err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production</a:t>
            </a:r>
            <a:r>
              <a:rPr lang="nb-NO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2021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9FA4509A-87E5-4399-B8E6-8C39D6FBB9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B5772C-A7F2-374D-A5C6-CA1CDA40CF8F}" type="slidenum">
              <a:rPr lang="en-GB" noProof="0" smtClean="0"/>
              <a:pPr>
                <a:defRPr/>
              </a:pPr>
              <a:t>4</a:t>
            </a:fld>
            <a:endParaRPr lang="en-GB" noProof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355029"/>
              </p:ext>
            </p:extLst>
          </p:nvPr>
        </p:nvGraphicFramePr>
        <p:xfrm>
          <a:off x="911424" y="1232620"/>
          <a:ext cx="8488836" cy="5482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9327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2BC6409-927C-49CE-B64C-A74D14564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Gas </a:t>
            </a:r>
            <a:r>
              <a:rPr lang="nb-NO" altLang="nb-NO" dirty="0" err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production</a:t>
            </a:r>
            <a:r>
              <a:rPr lang="nb-NO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2021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10346CB-2002-49F3-A3D8-5211F7DC83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B5772C-A7F2-374D-A5C6-CA1CDA40CF8F}" type="slidenum">
              <a:rPr lang="en-GB" noProof="0" smtClean="0"/>
              <a:pPr>
                <a:defRPr/>
              </a:pPr>
              <a:t>5</a:t>
            </a:fld>
            <a:endParaRPr lang="en-GB" noProof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859432"/>
              </p:ext>
            </p:extLst>
          </p:nvPr>
        </p:nvGraphicFramePr>
        <p:xfrm>
          <a:off x="407368" y="1107129"/>
          <a:ext cx="8664420" cy="5595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1397422"/>
      </p:ext>
    </p:extLst>
  </p:cSld>
  <p:clrMapOvr>
    <a:masterClrMapping/>
  </p:clrMapOvr>
</p:sld>
</file>

<file path=ppt/theme/theme1.xml><?xml version="1.0" encoding="utf-8"?>
<a:theme xmlns:a="http://schemas.openxmlformats.org/drawingml/2006/main" name="Lysark (bokmål)">
  <a:themeElements>
    <a:clrScheme name="Egendefinert 1">
      <a:dk1>
        <a:sysClr val="windowText" lastClr="000000"/>
      </a:dk1>
      <a:lt1>
        <a:sysClr val="window" lastClr="FFFFFF"/>
      </a:lt1>
      <a:dk2>
        <a:srgbClr val="004459"/>
      </a:dk2>
      <a:lt2>
        <a:srgbClr val="E5E4E0"/>
      </a:lt2>
      <a:accent1>
        <a:srgbClr val="0E7782"/>
      </a:accent1>
      <a:accent2>
        <a:srgbClr val="F99B0C"/>
      </a:accent2>
      <a:accent3>
        <a:srgbClr val="BC4F07"/>
      </a:accent3>
      <a:accent4>
        <a:srgbClr val="568E14"/>
      </a:accent4>
      <a:accent5>
        <a:srgbClr val="54B7C6"/>
      </a:accent5>
      <a:accent6>
        <a:srgbClr val="CEA24E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ysark bredformat (engelsk).potx" id="{78BA0F4D-AA5B-408C-8062-5439E29ACE32}" vid="{08DF2285-3A6E-41AA-8243-EE0B1F075C5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Lysark bredformat (engelsk)</Template>
  <TotalTime>19</TotalTime>
  <Words>48</Words>
  <Application>Microsoft Office PowerPoint</Application>
  <PresentationFormat>Widescreen</PresentationFormat>
  <Paragraphs>17</Paragraphs>
  <Slides>5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8" baseType="lpstr">
      <vt:lpstr>Arial</vt:lpstr>
      <vt:lpstr>Calibri</vt:lpstr>
      <vt:lpstr>Lysark (bokmål)</vt:lpstr>
      <vt:lpstr>Monthly Production from NCS 2021 compared with prognosis and 2020</vt:lpstr>
      <vt:lpstr>Production October 2021</vt:lpstr>
      <vt:lpstr>Oil production 2021</vt:lpstr>
      <vt:lpstr>Liquid production 2021</vt:lpstr>
      <vt:lpstr>Gas production 2021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Monthly Production from NCS 2021 compared with prognosis and 2020</dc:title>
  <dc:creator>Bjørøen Arne</dc:creator>
  <cp:lastModifiedBy>Bjørøen Arne</cp:lastModifiedBy>
  <cp:revision>3</cp:revision>
  <cp:lastPrinted>2021-09-21T10:51:36Z</cp:lastPrinted>
  <dcterms:created xsi:type="dcterms:W3CDTF">2021-09-20T11:14:56Z</dcterms:created>
  <dcterms:modified xsi:type="dcterms:W3CDTF">2021-11-18T13:17:12Z</dcterms:modified>
</cp:coreProperties>
</file>