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6586B_2F96DF33.xml" ContentType="application/vnd.ms-powerpoint.comment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comments/modernComment_7FF6586A_4BCF4AD.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comments/modernComment_109_F4905D2E.xml" ContentType="application/vnd.ms-powerpoint.comments+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1_2A9B70EB.xml" ContentType="application/vnd.ms-powerpoint.comment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0"/>
  </p:notesMasterIdLst>
  <p:sldIdLst>
    <p:sldId id="256" r:id="rId5"/>
    <p:sldId id="2146848163" r:id="rId6"/>
    <p:sldId id="2146850923" r:id="rId7"/>
    <p:sldId id="2146850924" r:id="rId8"/>
    <p:sldId id="2146850922" r:id="rId9"/>
    <p:sldId id="2146850925" r:id="rId10"/>
    <p:sldId id="2146850927" r:id="rId11"/>
    <p:sldId id="2146850899" r:id="rId12"/>
    <p:sldId id="2146850896" r:id="rId13"/>
    <p:sldId id="265" r:id="rId14"/>
    <p:sldId id="2146850820" r:id="rId15"/>
    <p:sldId id="266" r:id="rId16"/>
    <p:sldId id="273" r:id="rId17"/>
    <p:sldId id="2146850929" r:id="rId18"/>
    <p:sldId id="258" r:id="rId19"/>
  </p:sldIdLst>
  <p:sldSz cx="12192000" cy="6858000"/>
  <p:notesSz cx="6858000" cy="9144000"/>
  <p:embeddedFontLst>
    <p:embeddedFont>
      <p:font typeface="Aharoni" panose="02010803020104030203" pitchFamily="2" charset="-79"/>
      <p:bold r:id="rId21"/>
    </p:embeddedFont>
    <p:embeddedFont>
      <p:font typeface="Calibri" panose="020F050202020403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Lato Light" panose="020F0502020204030203" pitchFamily="34" charset="0"/>
      <p:regular r:id="rId30"/>
      <p:italic r:id="rId31"/>
    </p:embeddedFont>
    <p:embeddedFont>
      <p:font typeface="Lato Semibold" panose="020F0502020204030203" pitchFamily="34" charset="0"/>
      <p:regular r:id="rId32"/>
      <p:bold r:id="rId33"/>
      <p:boldItalic r:id="rId34"/>
    </p:embeddedFont>
    <p:embeddedFont>
      <p:font typeface="Segoe UI" panose="020B0502040204020203" pitchFamily="34" charset="0"/>
      <p:regular r:id="rId35"/>
      <p:bold r:id="rId36"/>
      <p:italic r:id="rId37"/>
      <p:boldItalic r:id="rId38"/>
    </p:embeddedFont>
  </p:embeddedFontLst>
  <p:custDataLst>
    <p:tags r:id="rId39"/>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7EAE37-B3F2-9B4E-DB8C-7783726533AC}" name="Victoria Daae" initials="VD" userId="S::victoria.daae@akerbp.com::dfbc271a-1a5c-4f44-8623-41008e4b58e1" providerId="AD"/>
  <p188:author id="{7FDFE15A-6F3B-9D50-B8BD-54C136FFF51E}" name="Henrikke Haaland" initials="HH" userId="S::henrikke.haaland@akerbp.com::901eaa95-4c41-4c48-a73b-0bde0cedf0df" providerId="AD"/>
  <p188:author id="{31DBCCB9-E9BA-7CDF-54B5-FECD33A5B3CF}" name="Grete Block Vagle" initials="GBV" userId="S::grete.block.vagle@akerbp.com::7cecf750-fedd-4642-9c46-1ea80e0561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971" autoAdjust="0"/>
  </p:normalViewPr>
  <p:slideViewPr>
    <p:cSldViewPr snapToGrid="0" snapToObjects="1" showGuides="1">
      <p:cViewPr varScale="1">
        <p:scale>
          <a:sx n="86" d="100"/>
          <a:sy n="86" d="100"/>
        </p:scale>
        <p:origin x="624" y="9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tags" Target="tags/tag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164021164021163E-2"/>
          <c:y val="5.8426966292134834E-2"/>
          <c:w val="0.95767195767195767"/>
          <c:h val="0.88314606741573032"/>
        </c:manualLayout>
      </c:layout>
      <c:barChart>
        <c:barDir val="col"/>
        <c:grouping val="stacked"/>
        <c:varyColors val="0"/>
        <c:ser>
          <c:idx val="0"/>
          <c:order val="0"/>
          <c:spPr>
            <a:solidFill>
              <a:schemeClr val="accent1"/>
            </a:solidFill>
            <a:ln>
              <a:noFill/>
            </a:ln>
          </c:spPr>
          <c:invertIfNegative val="0"/>
          <c:val>
            <c:numRef>
              <c:f>Sheet1!$A$1:$C$1</c:f>
              <c:numCache>
                <c:formatCode>General</c:formatCode>
                <c:ptCount val="3"/>
                <c:pt idx="0">
                  <c:v>0</c:v>
                </c:pt>
                <c:pt idx="1">
                  <c:v>370</c:v>
                </c:pt>
                <c:pt idx="2">
                  <c:v>3996</c:v>
                </c:pt>
              </c:numCache>
            </c:numRef>
          </c:val>
          <c:extLst>
            <c:ext xmlns:c16="http://schemas.microsoft.com/office/drawing/2014/chart" uri="{C3380CC4-5D6E-409C-BE32-E72D297353CC}">
              <c16:uniqueId val="{00000000-E147-4832-8B9E-49706E40E494}"/>
            </c:ext>
          </c:extLst>
        </c:ser>
        <c:dLbls>
          <c:showLegendKey val="0"/>
          <c:showVal val="0"/>
          <c:showCatName val="0"/>
          <c:showSerName val="0"/>
          <c:showPercent val="0"/>
          <c:showBubbleSize val="0"/>
        </c:dLbls>
        <c:gapWidth val="80"/>
        <c:overlap val="100"/>
        <c:axId val="801101999"/>
        <c:axId val="1"/>
      </c:barChart>
      <c:catAx>
        <c:axId val="80110199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996"/>
          <c:min val="0"/>
        </c:scaling>
        <c:delete val="1"/>
        <c:axPos val="l"/>
        <c:numFmt formatCode="General" sourceLinked="1"/>
        <c:majorTickMark val="out"/>
        <c:minorTickMark val="none"/>
        <c:tickLblPos val="nextTo"/>
        <c:crossAx val="80110199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395105938525817E-2"/>
          <c:y val="4.1036717062634988E-2"/>
          <c:w val="0.90808713816771114"/>
          <c:h val="0.91792656587472998"/>
        </c:manualLayout>
      </c:layout>
      <c:lineChart>
        <c:grouping val="standard"/>
        <c:varyColors val="0"/>
        <c:ser>
          <c:idx val="0"/>
          <c:order val="0"/>
          <c:spPr>
            <a:ln w="19050" algn="ctr">
              <a:solidFill>
                <a:schemeClr val="accent1"/>
              </a:solidFill>
              <a:prstDash val="solid"/>
            </a:ln>
          </c:spPr>
          <c:marker>
            <c:symbol val="none"/>
          </c:marker>
          <c:val>
            <c:numRef>
              <c:f>Sheet1!$A$1:$M$1</c:f>
              <c:numCache>
                <c:formatCode>General</c:formatCode>
                <c:ptCount val="13"/>
                <c:pt idx="0">
                  <c:v>139.01725377028467</c:v>
                </c:pt>
                <c:pt idx="1">
                  <c:v>113.49407789740269</c:v>
                </c:pt>
                <c:pt idx="2">
                  <c:v>84.391073114251299</c:v>
                </c:pt>
                <c:pt idx="3">
                  <c:v>64.349735998866834</c:v>
                </c:pt>
                <c:pt idx="4">
                  <c:v>53.771026193480004</c:v>
                </c:pt>
                <c:pt idx="5">
                  <c:v>101.74582067988389</c:v>
                </c:pt>
                <c:pt idx="6">
                  <c:v>89.600462415531851</c:v>
                </c:pt>
                <c:pt idx="7">
                  <c:v>106.45991423749064</c:v>
                </c:pt>
                <c:pt idx="8">
                  <c:v>52.327987469327908</c:v>
                </c:pt>
                <c:pt idx="9">
                  <c:v>26.554258993639579</c:v>
                </c:pt>
                <c:pt idx="10">
                  <c:v>11.794616121905095</c:v>
                </c:pt>
                <c:pt idx="11">
                  <c:v>6.0164830609525479</c:v>
                </c:pt>
                <c:pt idx="12">
                  <c:v>0.23835000000000001</c:v>
                </c:pt>
              </c:numCache>
            </c:numRef>
          </c:val>
          <c:smooth val="0"/>
          <c:extLst>
            <c:ext xmlns:c16="http://schemas.microsoft.com/office/drawing/2014/chart" uri="{C3380CC4-5D6E-409C-BE32-E72D297353CC}">
              <c16:uniqueId val="{00000000-5711-463E-BED7-BBADC3E66C3F}"/>
            </c:ext>
          </c:extLst>
        </c:ser>
        <c:ser>
          <c:idx val="1"/>
          <c:order val="1"/>
          <c:spPr>
            <a:ln w="19050" algn="ctr">
              <a:solidFill>
                <a:schemeClr val="accent2"/>
              </a:solidFill>
              <a:prstDash val="solid"/>
            </a:ln>
          </c:spPr>
          <c:marker>
            <c:symbol val="none"/>
          </c:marker>
          <c:val>
            <c:numRef>
              <c:f>Sheet1!$A$2:$M$2</c:f>
              <c:numCache>
                <c:formatCode>General</c:formatCode>
                <c:ptCount val="13"/>
                <c:pt idx="0">
                  <c:v>139.02226132661201</c:v>
                </c:pt>
                <c:pt idx="1">
                  <c:v>113.46381032830676</c:v>
                </c:pt>
                <c:pt idx="2">
                  <c:v>139.92908787677038</c:v>
                </c:pt>
                <c:pt idx="3">
                  <c:v>109.12804541149595</c:v>
                </c:pt>
                <c:pt idx="4">
                  <c:v>100.12312792554012</c:v>
                </c:pt>
                <c:pt idx="5">
                  <c:v>94.058718354107441</c:v>
                </c:pt>
                <c:pt idx="6">
                  <c:v>67.993522003666058</c:v>
                </c:pt>
                <c:pt idx="7">
                  <c:v>54.092958996770022</c:v>
                </c:pt>
                <c:pt idx="8">
                  <c:v>12.894098867753627</c:v>
                </c:pt>
                <c:pt idx="9">
                  <c:v>4.3699780466128395</c:v>
                </c:pt>
                <c:pt idx="10">
                  <c:v>1.5976518217246833</c:v>
                </c:pt>
              </c:numCache>
            </c:numRef>
          </c:val>
          <c:smooth val="0"/>
          <c:extLst>
            <c:ext xmlns:c16="http://schemas.microsoft.com/office/drawing/2014/chart" uri="{C3380CC4-5D6E-409C-BE32-E72D297353CC}">
              <c16:uniqueId val="{00000001-5711-463E-BED7-BBADC3E66C3F}"/>
            </c:ext>
          </c:extLst>
        </c:ser>
        <c:ser>
          <c:idx val="2"/>
          <c:order val="2"/>
          <c:spPr>
            <a:ln w="19050" algn="ctr">
              <a:solidFill>
                <a:schemeClr val="accent3"/>
              </a:solidFill>
              <a:prstDash val="solid"/>
            </a:ln>
          </c:spPr>
          <c:marker>
            <c:symbol val="none"/>
          </c:marker>
          <c:val>
            <c:numRef>
              <c:f>Sheet1!$A$3:$M$3</c:f>
              <c:numCache>
                <c:formatCode>General</c:formatCode>
                <c:ptCount val="13"/>
                <c:pt idx="0">
                  <c:v>162.87628212164358</c:v>
                </c:pt>
                <c:pt idx="1">
                  <c:v>157.7335347580503</c:v>
                </c:pt>
                <c:pt idx="2">
                  <c:v>132.49667161678445</c:v>
                </c:pt>
                <c:pt idx="3">
                  <c:v>103.47438336396982</c:v>
                </c:pt>
                <c:pt idx="4">
                  <c:v>77.601095247526857</c:v>
                </c:pt>
                <c:pt idx="5">
                  <c:v>74.908370478132284</c:v>
                </c:pt>
                <c:pt idx="6">
                  <c:v>56.986615780340792</c:v>
                </c:pt>
                <c:pt idx="7">
                  <c:v>44.932255802298997</c:v>
                </c:pt>
                <c:pt idx="8">
                  <c:v>13.949030559087531</c:v>
                </c:pt>
                <c:pt idx="9">
                  <c:v>4.6685583060967417</c:v>
                </c:pt>
                <c:pt idx="10">
                  <c:v>1.5976437446570761</c:v>
                </c:pt>
              </c:numCache>
            </c:numRef>
          </c:val>
          <c:smooth val="0"/>
          <c:extLst>
            <c:ext xmlns:c16="http://schemas.microsoft.com/office/drawing/2014/chart" uri="{C3380CC4-5D6E-409C-BE32-E72D297353CC}">
              <c16:uniqueId val="{00000002-5711-463E-BED7-BBADC3E66C3F}"/>
            </c:ext>
          </c:extLst>
        </c:ser>
        <c:dLbls>
          <c:showLegendKey val="0"/>
          <c:showVal val="0"/>
          <c:showCatName val="0"/>
          <c:showSerName val="0"/>
          <c:showPercent val="0"/>
          <c:showBubbleSize val="0"/>
        </c:dLbls>
        <c:smooth val="0"/>
        <c:axId val="473263936"/>
        <c:axId val="1"/>
      </c:lineChart>
      <c:catAx>
        <c:axId val="47326393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8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900" kern="1200">
                <a:solidFill>
                  <a:schemeClr val="tx1"/>
                </a:solidFill>
                <a:latin typeface="+mn-lt"/>
                <a:ea typeface="+mn-ea"/>
                <a:cs typeface="+mn-cs"/>
              </a:defRPr>
            </a:pPr>
            <a:endParaRPr lang="nb-NO"/>
          </a:p>
        </c:txPr>
        <c:crossAx val="473263936"/>
        <c:crosses val="min"/>
        <c:crossBetween val="midCat"/>
        <c:majorUnit val="20"/>
      </c:valAx>
    </c:plotArea>
    <c:plotVisOnly val="0"/>
    <c:dispBlanksAs val="gap"/>
    <c:showDLblsOverMax val="1"/>
  </c:chart>
  <c:externalData r:id="rId1">
    <c:autoUpdate val="0"/>
  </c:externalData>
</c:chartSpace>
</file>

<file path=ppt/comments/modernComment_109_F4905D2E.xml><?xml version="1.0" encoding="utf-8"?>
<p188:cmLst xmlns:a="http://schemas.openxmlformats.org/drawingml/2006/main" xmlns:r="http://schemas.openxmlformats.org/officeDocument/2006/relationships" xmlns:p188="http://schemas.microsoft.com/office/powerpoint/2018/8/main">
  <p188:cm id="{760C5E97-D4A6-425F-ADB4-8543FB8F6404}" authorId="{787EAE37-B3F2-9B4E-DB8C-7783726533AC}" created="2022-10-02T20:21:53.363">
    <pc:sldMkLst xmlns:pc="http://schemas.microsoft.com/office/powerpoint/2013/main/command">
      <pc:docMk/>
      <pc:sldMk cId="4103101742" sldId="265"/>
    </pc:sldMkLst>
    <p188:txBody>
      <a:bodyPr/>
      <a:lstStyle/>
      <a:p>
        <a:r>
          <a:rPr lang="nb-NO"/>
          <a:t>[@Henrikke Haaland] Trenger litt hjelp med denne sliden/evt neste slide/evt kombinere dem? Bør få på plass tidlig denne uken for approval på L2S, kan vi ta en liten prat i morgen/tirsdag og fikse direkte kanskje?☺️</a:t>
        </a:r>
      </a:p>
    </p188:txBody>
  </p188:cm>
  <p188:cm id="{48D5FB93-4BF2-4671-9548-1BC962D3B4A9}" authorId="{7FDFE15A-6F3B-9D50-B8BD-54C136FFF51E}" created="2022-10-03T19:38:56.487">
    <pc:sldMkLst xmlns:pc="http://schemas.microsoft.com/office/powerpoint/2013/main/command">
      <pc:docMk/>
      <pc:sldMk cId="4103101742" sldId="265"/>
    </pc:sldMkLst>
    <p188:txBody>
      <a:bodyPr/>
      <a:lstStyle/>
      <a:p>
        <a:r>
          <a:rPr lang="de-DE"/>
          <a:t>[@Victoria Daae] forslag. La oss ta en prat I morgen? Jeg finner tid I din kalender</a:t>
        </a:r>
      </a:p>
    </p188:txBody>
  </p188:cm>
</p188:cmLst>
</file>

<file path=ppt/comments/modernComment_111_2A9B70EB.xml><?xml version="1.0" encoding="utf-8"?>
<p188:cmLst xmlns:a="http://schemas.openxmlformats.org/drawingml/2006/main" xmlns:r="http://schemas.openxmlformats.org/officeDocument/2006/relationships" xmlns:p188="http://schemas.microsoft.com/office/powerpoint/2018/8/main">
  <p188:cm id="{9D75F7D5-532F-4B77-BC7D-69D09906F85E}" authorId="{31DBCCB9-E9BA-7CDF-54B5-FECD33A5B3CF}" created="2022-09-22T12:51:24.461">
    <pc:sldMkLst xmlns:pc="http://schemas.microsoft.com/office/powerpoint/2013/main/command">
      <pc:docMk/>
      <pc:sldMk cId="714830059" sldId="273"/>
    </pc:sldMkLst>
    <p188:txBody>
      <a:bodyPr/>
      <a:lstStyle/>
      <a:p>
        <a:r>
          <a:rPr lang="nb-NO"/>
          <a:t>legge til acknowledgement slide til slutt med partner logoer etc</a:t>
        </a:r>
      </a:p>
    </p188:txBody>
  </p188:cm>
</p188:cmLst>
</file>

<file path=ppt/comments/modernComment_7FF6586A_4BCF4AD.xml><?xml version="1.0" encoding="utf-8"?>
<p188:cmLst xmlns:a="http://schemas.openxmlformats.org/drawingml/2006/main" xmlns:r="http://schemas.openxmlformats.org/officeDocument/2006/relationships" xmlns:p188="http://schemas.microsoft.com/office/powerpoint/2018/8/main">
  <p188:cm id="{1BE3C002-F803-4640-A526-3E7EDC4E9EE4}" authorId="{31DBCCB9-E9BA-7CDF-54B5-FECD33A5B3CF}" created="2022-09-22T12:49:15.160">
    <ac:deMkLst xmlns:ac="http://schemas.microsoft.com/office/drawing/2013/main/command">
      <pc:docMk xmlns:pc="http://schemas.microsoft.com/office/powerpoint/2013/main/command"/>
      <pc:sldMk xmlns:pc="http://schemas.microsoft.com/office/powerpoint/2013/main/command" cId="79492269" sldId="2146850922"/>
      <ac:spMk id="25" creationId="{54F5B9A2-539C-D87D-A850-77FD59517871}"/>
    </ac:deMkLst>
    <p188:txBody>
      <a:bodyPr/>
      <a:lstStyle/>
      <a:p>
        <a:r>
          <a:rPr lang="nb-NO"/>
          <a:t>kanskje skrive litt mer politisk korrekt, så kan man heller være litt mer frittalende muntlig☺️</a:t>
        </a:r>
      </a:p>
    </p188:txBody>
  </p188:cm>
</p188:cmLst>
</file>

<file path=ppt/comments/modernComment_7FF6586B_2F96DF33.xml><?xml version="1.0" encoding="utf-8"?>
<p188:cmLst xmlns:a="http://schemas.openxmlformats.org/drawingml/2006/main" xmlns:r="http://schemas.openxmlformats.org/officeDocument/2006/relationships" xmlns:p188="http://schemas.microsoft.com/office/powerpoint/2018/8/main">
  <p188:cm id="{5C08E22A-29C9-4B20-B561-583421022857}" authorId="{31DBCCB9-E9BA-7CDF-54B5-FECD33A5B3CF}" created="2022-09-22T12:45:42.011">
    <ac:deMkLst xmlns:ac="http://schemas.microsoft.com/office/drawing/2013/main/command">
      <pc:docMk xmlns:pc="http://schemas.microsoft.com/office/powerpoint/2013/main/command"/>
      <pc:sldMk xmlns:pc="http://schemas.microsoft.com/office/powerpoint/2013/main/command" cId="798416691" sldId="2146850923"/>
      <ac:picMk id="8" creationId="{057AB60F-0280-00EC-0090-15DD1B95E004}"/>
    </ac:deMkLst>
    <p188:replyLst>
      <p188:reply id="{D8772E99-86B9-427C-8769-5B214BBDF82F}" authorId="{787EAE37-B3F2-9B4E-DB8C-7783726533AC}" created="2022-09-22T12:51:42.812">
        <p188:txBody>
          <a:bodyPr/>
          <a:lstStyle/>
          <a:p>
            <a:r>
              <a:rPr lang="en-US"/>
              <a:t>Godt poeng, vi bør ha et oppdatert kart</a:t>
            </a:r>
          </a:p>
        </p188:txBody>
      </p188:reply>
    </p188:replyLst>
    <p188:txBody>
      <a:bodyPr/>
      <a:lstStyle/>
      <a:p>
        <a:r>
          <a:rPr lang="nb-NO"/>
          <a:t>Få data ops til å lage et nytt kart, Victoria funnet er på men ikke noen av de nyere SSP , storjo, Newt etc</a:t>
        </a:r>
      </a:p>
    </p188:txBody>
  </p188:cm>
  <p188:cm id="{242F77C6-C0D2-4F01-BB7C-A33DD95D283E}" authorId="{31DBCCB9-E9BA-7CDF-54B5-FECD33A5B3CF}" created="2022-09-22T12:47:35.153">
    <ac:deMkLst xmlns:ac="http://schemas.microsoft.com/office/drawing/2013/main/command">
      <pc:docMk xmlns:pc="http://schemas.microsoft.com/office/powerpoint/2013/main/command"/>
      <pc:sldMk xmlns:pc="http://schemas.microsoft.com/office/powerpoint/2013/main/command" cId="798416691" sldId="2146850923"/>
      <ac:spMk id="2" creationId="{2D44A0E4-A642-FD5B-BFCD-87F9D7B20C99}"/>
    </ac:deMkLst>
    <p188:replyLst>
      <p188:reply id="{395DD6C4-2928-4255-B4A4-116F33A39EAE}" authorId="{787EAE37-B3F2-9B4E-DB8C-7783726533AC}" created="2022-09-22T12:52:39.172">
        <p188:txBody>
          <a:bodyPr/>
          <a:lstStyle/>
          <a:p>
            <a:r>
              <a:rPr lang="en-US"/>
              <a:t>Takk for innspill, hadde tenkt å nevne dette med å vise til kart, men legger til en bullet også. Viser også total eksport senere</a:t>
            </a:r>
          </a:p>
        </p188:txBody>
      </p188:reply>
    </p188:replyLst>
    <p188:txBody>
      <a:bodyPr/>
      <a:lstStyle/>
      <a:p>
        <a:r>
          <a:rPr lang="nb-NO"/>
          <a:t>bør ha ett pkt på Ærfugl, gråsel, SSP, letefunn i innledningen - for å vise vi ikke kun går på nedblåsning, men har en veksstrategi</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5754C-46D2-1A41-B084-56CA6038C82F}" type="datetimeFigureOut">
              <a:rPr lang="nb-NO" smtClean="0"/>
              <a:t>29.11.2022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771F1-6CDA-E142-9230-682D9D2AED8B}" type="slidenum">
              <a:rPr lang="nb-NO" smtClean="0"/>
              <a:t>‹#›</a:t>
            </a:fld>
            <a:endParaRPr lang="nb-NO"/>
          </a:p>
        </p:txBody>
      </p:sp>
    </p:spTree>
    <p:extLst>
      <p:ext uri="{BB962C8B-B14F-4D97-AF65-F5344CB8AC3E}">
        <p14:creationId xmlns:p14="http://schemas.microsoft.com/office/powerpoint/2010/main" val="152795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DN 28.march 2022</a:t>
            </a:r>
          </a:p>
          <a:p>
            <a:r>
              <a:rPr lang="nb-NO" dirty="0"/>
              <a:t>On behalf of the oil – a bit of an exaggeration</a:t>
            </a:r>
          </a:p>
        </p:txBody>
      </p:sp>
      <p:sp>
        <p:nvSpPr>
          <p:cNvPr id="4" name="Slide Number Placeholder 3"/>
          <p:cNvSpPr>
            <a:spLocks noGrp="1"/>
          </p:cNvSpPr>
          <p:nvPr>
            <p:ph type="sldNum" sz="quarter" idx="5"/>
          </p:nvPr>
        </p:nvSpPr>
        <p:spPr/>
        <p:txBody>
          <a:bodyPr/>
          <a:lstStyle/>
          <a:p>
            <a:fld id="{B40771F1-6CDA-E142-9230-682D9D2AED8B}" type="slidenum">
              <a:rPr lang="nb-NO" smtClean="0"/>
              <a:t>2</a:t>
            </a:fld>
            <a:endParaRPr lang="nb-NO"/>
          </a:p>
        </p:txBody>
      </p:sp>
    </p:spTree>
    <p:extLst>
      <p:ext uri="{BB962C8B-B14F-4D97-AF65-F5344CB8AC3E}">
        <p14:creationId xmlns:p14="http://schemas.microsoft.com/office/powerpoint/2010/main" val="89974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Risks were considered acceptable, within licens and NPD</a:t>
            </a:r>
          </a:p>
        </p:txBody>
      </p:sp>
      <p:sp>
        <p:nvSpPr>
          <p:cNvPr id="4" name="Slide Number Placeholder 3"/>
          <p:cNvSpPr>
            <a:spLocks noGrp="1"/>
          </p:cNvSpPr>
          <p:nvPr>
            <p:ph type="sldNum" sz="quarter" idx="5"/>
          </p:nvPr>
        </p:nvSpPr>
        <p:spPr/>
        <p:txBody>
          <a:bodyPr/>
          <a:lstStyle/>
          <a:p>
            <a:fld id="{B40771F1-6CDA-E142-9230-682D9D2AED8B}" type="slidenum">
              <a:rPr lang="nb-NO" smtClean="0"/>
              <a:t>11</a:t>
            </a:fld>
            <a:endParaRPr lang="nb-NO"/>
          </a:p>
        </p:txBody>
      </p:sp>
    </p:spTree>
    <p:extLst>
      <p:ext uri="{BB962C8B-B14F-4D97-AF65-F5344CB8AC3E}">
        <p14:creationId xmlns:p14="http://schemas.microsoft.com/office/powerpoint/2010/main" val="396472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40771F1-6CDA-E142-9230-682D9D2AED8B}" type="slidenum">
              <a:rPr lang="nb-NO" smtClean="0"/>
              <a:t>12</a:t>
            </a:fld>
            <a:endParaRPr lang="nb-NO"/>
          </a:p>
        </p:txBody>
      </p:sp>
    </p:spTree>
    <p:extLst>
      <p:ext uri="{BB962C8B-B14F-4D97-AF65-F5344CB8AC3E}">
        <p14:creationId xmlns:p14="http://schemas.microsoft.com/office/powerpoint/2010/main" val="102434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40771F1-6CDA-E142-9230-682D9D2AED8B}" type="slidenum">
              <a:rPr lang="nb-NO" smtClean="0"/>
              <a:t>13</a:t>
            </a:fld>
            <a:endParaRPr lang="nb-NO"/>
          </a:p>
        </p:txBody>
      </p:sp>
    </p:spTree>
    <p:extLst>
      <p:ext uri="{BB962C8B-B14F-4D97-AF65-F5344CB8AC3E}">
        <p14:creationId xmlns:p14="http://schemas.microsoft.com/office/powerpoint/2010/main" val="4937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40771F1-6CDA-E142-9230-682D9D2AED8B}" type="slidenum">
              <a:rPr lang="nb-NO" smtClean="0"/>
              <a:t>14</a:t>
            </a:fld>
            <a:endParaRPr lang="nb-NO"/>
          </a:p>
        </p:txBody>
      </p:sp>
    </p:spTree>
    <p:extLst>
      <p:ext uri="{BB962C8B-B14F-4D97-AF65-F5344CB8AC3E}">
        <p14:creationId xmlns:p14="http://schemas.microsoft.com/office/powerpoint/2010/main" val="55363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b="0" i="0" dirty="0">
                <a:solidFill>
                  <a:srgbClr val="000000"/>
                </a:solidFill>
                <a:effectLst/>
                <a:latin typeface="Lato" panose="020F0502020204030203" pitchFamily="34" charset="0"/>
              </a:rPr>
              <a:t>The Skarv field is located in the northern part of the Norwegian Sea. The field has been developed with a floating production, storage and offloading vessel (FPSO) and has one of the world’s largest offshore gas processing plants on this type of facility.</a:t>
            </a:r>
            <a:endParaRPr lang="nb-NO" sz="1200" dirty="0"/>
          </a:p>
          <a:p>
            <a:pPr marL="171450" lvl="0" indent="-171450">
              <a:buFont typeface="Arial" panose="020B0604020202020204" pitchFamily="34" charset="0"/>
              <a:buChar char="•"/>
            </a:pPr>
            <a:endParaRPr lang="nb-NO" sz="1200" dirty="0"/>
          </a:p>
          <a:p>
            <a:pPr marL="171450" lvl="0" indent="-171450">
              <a:buFont typeface="Arial" panose="020B0604020202020204" pitchFamily="34" charset="0"/>
              <a:buChar char="•"/>
            </a:pPr>
            <a:r>
              <a:rPr lang="nb-NO" sz="1200" dirty="0"/>
              <a:t>Deposition environment: Shallow marine</a:t>
            </a:r>
          </a:p>
          <a:p>
            <a:pPr marL="171450" lvl="0" indent="-171450">
              <a:buFont typeface="Arial" panose="020B0604020202020204" pitchFamily="34" charset="0"/>
              <a:buChar char="•"/>
            </a:pPr>
            <a:r>
              <a:rPr lang="nb-NO" sz="1200" dirty="0"/>
              <a:t>Depth: 3500 mTVDSS</a:t>
            </a:r>
          </a:p>
          <a:p>
            <a:pPr marL="171450" lvl="0" indent="-171450">
              <a:buFont typeface="Arial" panose="020B0604020202020204" pitchFamily="34" charset="0"/>
              <a:buChar char="•"/>
            </a:pPr>
            <a:r>
              <a:rPr lang="nb-NO" sz="1200" dirty="0"/>
              <a:t>Porosity: Garn 19%, Ile 13%, Tilje 15%</a:t>
            </a:r>
          </a:p>
          <a:p>
            <a:pPr marL="171450" lvl="0" indent="-171450">
              <a:buFont typeface="Arial" panose="020B0604020202020204" pitchFamily="34" charset="0"/>
              <a:buChar char="•"/>
            </a:pPr>
            <a:r>
              <a:rPr lang="nb-NO" sz="1200" dirty="0"/>
              <a:t>Avg permeability:  Garn 1000 mD, Ile 15 mD, Tilje 20 m</a:t>
            </a:r>
          </a:p>
          <a:p>
            <a:pPr marL="171450" lvl="0" indent="-171450">
              <a:buFont typeface="Arial" panose="020B0604020202020204" pitchFamily="34" charset="0"/>
              <a:buChar char="•"/>
            </a:pPr>
            <a:endParaRPr lang="nb-NO" sz="1200" dirty="0"/>
          </a:p>
          <a:p>
            <a:pPr marL="171450" lvl="0" indent="-171450">
              <a:buFont typeface="Arial" panose="020B0604020202020204" pitchFamily="34" charset="0"/>
              <a:buChar char="•"/>
            </a:pPr>
            <a:r>
              <a:rPr lang="nb-NO" sz="1200" dirty="0" err="1"/>
              <a:t>Describe</a:t>
            </a:r>
            <a:r>
              <a:rPr lang="nb-NO" sz="1200" dirty="0"/>
              <a:t> </a:t>
            </a:r>
            <a:r>
              <a:rPr lang="nb-NO" sz="1200" dirty="0" err="1"/>
              <a:t>the</a:t>
            </a:r>
            <a:r>
              <a:rPr lang="nb-NO" sz="1200" dirty="0"/>
              <a:t> different segments and </a:t>
            </a:r>
            <a:r>
              <a:rPr lang="nb-NO" sz="1200" dirty="0" err="1"/>
              <a:t>depletion</a:t>
            </a:r>
            <a:r>
              <a:rPr lang="nb-NO" sz="1200" dirty="0"/>
              <a:t> </a:t>
            </a:r>
            <a:r>
              <a:rPr lang="nb-NO" sz="1200" dirty="0" err="1"/>
              <a:t>strategy</a:t>
            </a:r>
            <a:endParaRPr lang="nb-NO" sz="1200" dirty="0"/>
          </a:p>
          <a:p>
            <a:endParaRPr lang="nb-NO" dirty="0"/>
          </a:p>
        </p:txBody>
      </p:sp>
      <p:sp>
        <p:nvSpPr>
          <p:cNvPr id="4" name="Slide Number Placeholder 3"/>
          <p:cNvSpPr>
            <a:spLocks noGrp="1"/>
          </p:cNvSpPr>
          <p:nvPr>
            <p:ph type="sldNum" sz="quarter" idx="5"/>
          </p:nvPr>
        </p:nvSpPr>
        <p:spPr/>
        <p:txBody>
          <a:bodyPr/>
          <a:lstStyle/>
          <a:p>
            <a:fld id="{B40771F1-6CDA-E142-9230-682D9D2AED8B}" type="slidenum">
              <a:rPr lang="nb-NO" smtClean="0"/>
              <a:t>3</a:t>
            </a:fld>
            <a:endParaRPr lang="nb-NO"/>
          </a:p>
        </p:txBody>
      </p:sp>
    </p:spTree>
    <p:extLst>
      <p:ext uri="{BB962C8B-B14F-4D97-AF65-F5344CB8AC3E}">
        <p14:creationId xmlns:p14="http://schemas.microsoft.com/office/powerpoint/2010/main" val="245791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300"/>
              </a:spcBef>
              <a:spcAft>
                <a:spcPts val="300"/>
              </a:spcAft>
              <a:buClr>
                <a:srgbClr val="DF0071"/>
              </a:buClr>
              <a:buSzPct val="100000"/>
              <a:buFont typeface="Wingdings" pitchFamily="2" charset="2"/>
              <a:buChar char=""/>
            </a:pPr>
            <a:r>
              <a:rPr lang="nb-NO" sz="1200" dirty="0">
                <a:solidFill>
                  <a:prstClr val="black"/>
                </a:solidFill>
              </a:rPr>
              <a:t>Oil producers placed horisonatlly deep in oil leg, injectors place high on structure in gas caps</a:t>
            </a:r>
          </a:p>
          <a:p>
            <a:pPr marL="228600" indent="-228600">
              <a:spcBef>
                <a:spcPts val="300"/>
              </a:spcBef>
              <a:spcAft>
                <a:spcPts val="300"/>
              </a:spcAft>
              <a:buClr>
                <a:srgbClr val="DF0071"/>
              </a:buClr>
              <a:buSzPct val="100000"/>
              <a:buFont typeface="Wingdings" pitchFamily="2" charset="2"/>
              <a:buChar char=""/>
            </a:pPr>
            <a:r>
              <a:rPr lang="nb-NO" sz="1200" dirty="0">
                <a:solidFill>
                  <a:prstClr val="black"/>
                </a:solidFill>
              </a:rPr>
              <a:t>Over the past 10 years of a total of 13 GSm3 of gas has been injected, causing the gas cap to expand and move towards the producers, mobilizing and partly displacing oil. </a:t>
            </a:r>
          </a:p>
          <a:p>
            <a:pPr marL="228600" indent="-228600">
              <a:spcBef>
                <a:spcPts val="300"/>
              </a:spcBef>
              <a:spcAft>
                <a:spcPts val="300"/>
              </a:spcAft>
              <a:buClr>
                <a:srgbClr val="DF0071"/>
              </a:buClr>
              <a:buSzPct val="100000"/>
              <a:buFont typeface="Wingdings" pitchFamily="2" charset="2"/>
              <a:buChar char=""/>
            </a:pPr>
            <a:r>
              <a:rPr lang="nb-NO" sz="1200" dirty="0">
                <a:solidFill>
                  <a:prstClr val="black"/>
                </a:solidFill>
              </a:rPr>
              <a:t>High initial oil rates, decline to low rates especially after gas breakthrough. Late year GOR has increased rapidly, indicating that injection gas is becoming less and less efficient when it comes to oil recovery.</a:t>
            </a:r>
          </a:p>
          <a:p>
            <a:pPr marL="228600" indent="-228600">
              <a:spcBef>
                <a:spcPts val="300"/>
              </a:spcBef>
              <a:spcAft>
                <a:spcPts val="300"/>
              </a:spcAft>
              <a:buClr>
                <a:srgbClr val="DF0071"/>
              </a:buClr>
              <a:buSzPct val="100000"/>
              <a:buFont typeface="Wingdings" pitchFamily="2" charset="2"/>
              <a:buChar char=""/>
            </a:pPr>
            <a:r>
              <a:rPr lang="nb-NO" sz="1200" dirty="0">
                <a:solidFill>
                  <a:prstClr val="black"/>
                </a:solidFill>
              </a:rPr>
              <a:t>Ref first slide, oil production rates at time of blowdown start had already declined significantly from inital rates while injected gas rates was still high.</a:t>
            </a:r>
          </a:p>
          <a:p>
            <a:pPr marL="228600" indent="-228600">
              <a:spcBef>
                <a:spcPts val="300"/>
              </a:spcBef>
              <a:spcAft>
                <a:spcPts val="300"/>
              </a:spcAft>
              <a:buClr>
                <a:srgbClr val="DF0071"/>
              </a:buClr>
              <a:buSzPct val="100000"/>
              <a:buFont typeface="Wingdings" pitchFamily="2" charset="2"/>
              <a:buChar char=""/>
            </a:pPr>
            <a:endParaRPr lang="nb-NO" sz="1200" dirty="0">
              <a:solidFill>
                <a:prstClr val="black"/>
              </a:solidFill>
            </a:endParaRPr>
          </a:p>
          <a:p>
            <a:endParaRPr lang="nb-NO" dirty="0"/>
          </a:p>
        </p:txBody>
      </p:sp>
      <p:sp>
        <p:nvSpPr>
          <p:cNvPr id="4" name="Slide Number Placeholder 3"/>
          <p:cNvSpPr>
            <a:spLocks noGrp="1"/>
          </p:cNvSpPr>
          <p:nvPr>
            <p:ph type="sldNum" sz="quarter" idx="5"/>
          </p:nvPr>
        </p:nvSpPr>
        <p:spPr/>
        <p:txBody>
          <a:bodyPr/>
          <a:lstStyle/>
          <a:p>
            <a:fld id="{B40771F1-6CDA-E142-9230-682D9D2AED8B}" type="slidenum">
              <a:rPr lang="nb-NO" smtClean="0"/>
              <a:t>4</a:t>
            </a:fld>
            <a:endParaRPr lang="nb-NO"/>
          </a:p>
        </p:txBody>
      </p:sp>
    </p:spTree>
    <p:extLst>
      <p:ext uri="{BB962C8B-B14F-4D97-AF65-F5344CB8AC3E}">
        <p14:creationId xmlns:p14="http://schemas.microsoft.com/office/powerpoint/2010/main" val="323642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00"/>
              </a:spcBef>
              <a:spcAft>
                <a:spcPts val="300"/>
              </a:spcAft>
              <a:buClr>
                <a:srgbClr val="DF0071"/>
              </a:buClr>
              <a:buSzPct val="100000"/>
              <a:buFont typeface="Wingdings" pitchFamily="2" charset="2"/>
              <a:buNone/>
            </a:pPr>
            <a:endParaRPr lang="nb-NO" sz="1200" dirty="0">
              <a:solidFill>
                <a:prstClr val="black"/>
              </a:solidFill>
            </a:endParaRPr>
          </a:p>
          <a:p>
            <a:pPr marL="228600" indent="-228600">
              <a:spcBef>
                <a:spcPts val="300"/>
              </a:spcBef>
              <a:spcAft>
                <a:spcPts val="300"/>
              </a:spcAft>
              <a:buClr>
                <a:srgbClr val="DF0071"/>
              </a:buClr>
              <a:buSzPct val="100000"/>
              <a:buFont typeface="Wingdings" pitchFamily="2" charset="2"/>
              <a:buChar char=""/>
            </a:pPr>
            <a:r>
              <a:rPr lang="en-US" sz="1800" b="0" i="0" dirty="0">
                <a:solidFill>
                  <a:srgbClr val="000000"/>
                </a:solidFill>
                <a:effectLst/>
                <a:latin typeface="Arial" panose="020B0604020202020204" pitchFamily="34" charset="0"/>
              </a:rPr>
              <a:t>Look at oil rates vs. gas injection, recent years’ GOR increase, how efficient is the gas we inject </a:t>
            </a:r>
            <a:r>
              <a:rPr lang="en-US" sz="1800" b="0" i="0" dirty="0" err="1">
                <a:solidFill>
                  <a:srgbClr val="000000"/>
                </a:solidFill>
                <a:effectLst/>
                <a:latin typeface="Arial" panose="020B0604020202020204" pitchFamily="34" charset="0"/>
              </a:rPr>
              <a:t>wrt</a:t>
            </a:r>
            <a:r>
              <a:rPr lang="en-US" sz="1800" b="0" i="0" dirty="0">
                <a:solidFill>
                  <a:srgbClr val="000000"/>
                </a:solidFill>
                <a:effectLst/>
                <a:latin typeface="Arial" panose="020B0604020202020204" pitchFamily="34" charset="0"/>
              </a:rPr>
              <a:t> oil production</a:t>
            </a:r>
          </a:p>
          <a:p>
            <a:pPr marL="228600" marR="0" lvl="0" indent="-228600" algn="l" defTabSz="914400" rtl="0" eaLnBrk="1" fontAlgn="auto" latinLnBrk="0" hangingPunct="1">
              <a:lnSpc>
                <a:spcPct val="100000"/>
              </a:lnSpc>
              <a:spcBef>
                <a:spcPts val="300"/>
              </a:spcBef>
              <a:spcAft>
                <a:spcPts val="300"/>
              </a:spcAft>
              <a:buClr>
                <a:srgbClr val="DF0071"/>
              </a:buClr>
              <a:buSzPct val="100000"/>
              <a:buFont typeface="Wingdings" pitchFamily="2" charset="2"/>
              <a:buChar char=""/>
              <a:tabLst/>
              <a:defRPr/>
            </a:pPr>
            <a:r>
              <a:rPr lang="en-US" sz="1800" b="0" i="0" dirty="0">
                <a:solidFill>
                  <a:srgbClr val="000000"/>
                </a:solidFill>
                <a:effectLst/>
                <a:latin typeface="Arial" panose="020B0604020202020204" pitchFamily="34" charset="0"/>
              </a:rPr>
              <a:t>Concern about remaining oil, important to not start too soon. </a:t>
            </a:r>
            <a:endParaRPr lang="nb-NO" sz="1200" dirty="0">
              <a:solidFill>
                <a:prstClr val="black"/>
              </a:solidFill>
            </a:endParaRPr>
          </a:p>
          <a:p>
            <a:pPr marL="228600" indent="-228600">
              <a:spcBef>
                <a:spcPts val="300"/>
              </a:spcBef>
              <a:spcAft>
                <a:spcPts val="300"/>
              </a:spcAft>
              <a:buClr>
                <a:srgbClr val="DF0071"/>
              </a:buClr>
              <a:buSzPct val="100000"/>
              <a:buFont typeface="Wingdings" pitchFamily="2" charset="2"/>
              <a:buChar char=""/>
            </a:pPr>
            <a:r>
              <a:rPr lang="en-US" sz="1800" b="0" i="0" dirty="0">
                <a:solidFill>
                  <a:srgbClr val="000000"/>
                </a:solidFill>
                <a:effectLst/>
                <a:latin typeface="Arial" panose="020B0604020202020204" pitchFamily="34" charset="0"/>
              </a:rPr>
              <a:t>Economic analysis clearly showed that the optimal time for blowdown was as early as possible, mainly driven by the two-year near-term high gas prices, and optimized capacity utilization at Skarv FPSO and in </a:t>
            </a:r>
            <a:r>
              <a:rPr lang="en-US" sz="1800" b="0" i="0" dirty="0" err="1">
                <a:solidFill>
                  <a:srgbClr val="000000"/>
                </a:solidFill>
                <a:effectLst/>
                <a:latin typeface="Segoe UI" panose="020B0502040204020203" pitchFamily="34" charset="0"/>
              </a:rPr>
              <a:t>Åsgard</a:t>
            </a:r>
            <a:r>
              <a:rPr lang="en-US" sz="1800" b="0" i="0" dirty="0">
                <a:solidFill>
                  <a:srgbClr val="000000"/>
                </a:solidFill>
                <a:effectLst/>
                <a:latin typeface="Arial" panose="020B0604020202020204" pitchFamily="34" charset="0"/>
              </a:rPr>
              <a:t> Transport (ÅTS). </a:t>
            </a:r>
          </a:p>
          <a:p>
            <a:endParaRPr lang="nb-NO" dirty="0"/>
          </a:p>
        </p:txBody>
      </p:sp>
      <p:sp>
        <p:nvSpPr>
          <p:cNvPr id="4" name="Slide Number Placeholder 3"/>
          <p:cNvSpPr>
            <a:spLocks noGrp="1"/>
          </p:cNvSpPr>
          <p:nvPr>
            <p:ph type="sldNum" sz="quarter" idx="5"/>
          </p:nvPr>
        </p:nvSpPr>
        <p:spPr/>
        <p:txBody>
          <a:bodyPr/>
          <a:lstStyle/>
          <a:p>
            <a:fld id="{B40771F1-6CDA-E142-9230-682D9D2AED8B}" type="slidenum">
              <a:rPr lang="nb-NO" smtClean="0"/>
              <a:t>5</a:t>
            </a:fld>
            <a:endParaRPr lang="nb-NO"/>
          </a:p>
        </p:txBody>
      </p:sp>
    </p:spTree>
    <p:extLst>
      <p:ext uri="{BB962C8B-B14F-4D97-AF65-F5344CB8AC3E}">
        <p14:creationId xmlns:p14="http://schemas.microsoft.com/office/powerpoint/2010/main" val="75115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a:t>Large recycling of gas to achieve only small volumes of oil.</a:t>
            </a:r>
          </a:p>
          <a:p>
            <a:pPr marL="171450" indent="-171450">
              <a:buFont typeface="Arial" panose="020B0604020202020204" pitchFamily="34" charset="0"/>
              <a:buChar char="•"/>
            </a:pPr>
            <a:r>
              <a:rPr lang="nb-NO" dirty="0"/>
              <a:t>Requires significant amounts of fuel to inject gas, inefficient wrt power usage</a:t>
            </a:r>
          </a:p>
          <a:p>
            <a:pPr marL="228600" indent="-228600">
              <a:spcBef>
                <a:spcPts val="300"/>
              </a:spcBef>
              <a:spcAft>
                <a:spcPts val="300"/>
              </a:spcAft>
              <a:buClr>
                <a:srgbClr val="DF0071"/>
              </a:buClr>
              <a:buSzPct val="100000"/>
              <a:buFont typeface="Wingdings" pitchFamily="2" charset="2"/>
              <a:buChar char=""/>
            </a:pPr>
            <a:r>
              <a:rPr lang="nb-NO" sz="1200" dirty="0">
                <a:solidFill>
                  <a:prstClr val="black"/>
                </a:solidFill>
              </a:rPr>
              <a:t>Oil recovery factor continues to increase with later gas blowdown</a:t>
            </a:r>
          </a:p>
          <a:p>
            <a:pPr marL="228600" indent="-228600">
              <a:spcBef>
                <a:spcPts val="300"/>
              </a:spcBef>
              <a:spcAft>
                <a:spcPts val="300"/>
              </a:spcAft>
              <a:buClr>
                <a:srgbClr val="DF0071"/>
              </a:buClr>
              <a:buSzPct val="100000"/>
              <a:buFont typeface="Wingdings" pitchFamily="2" charset="2"/>
              <a:buChar char=""/>
            </a:pPr>
            <a:r>
              <a:rPr lang="nb-NO" sz="1200" dirty="0">
                <a:solidFill>
                  <a:prstClr val="black"/>
                </a:solidFill>
              </a:rPr>
              <a:t>Relatively small oil volumes compared to volumes of gas injected</a:t>
            </a:r>
          </a:p>
          <a:p>
            <a:endParaRPr lang="nb-NO" dirty="0"/>
          </a:p>
        </p:txBody>
      </p:sp>
      <p:sp>
        <p:nvSpPr>
          <p:cNvPr id="4" name="Slide Number Placeholder 3"/>
          <p:cNvSpPr>
            <a:spLocks noGrp="1"/>
          </p:cNvSpPr>
          <p:nvPr>
            <p:ph type="sldNum" sz="quarter" idx="5"/>
          </p:nvPr>
        </p:nvSpPr>
        <p:spPr/>
        <p:txBody>
          <a:bodyPr/>
          <a:lstStyle/>
          <a:p>
            <a:fld id="{B40771F1-6CDA-E142-9230-682D9D2AED8B}" type="slidenum">
              <a:rPr lang="nb-NO" smtClean="0"/>
              <a:t>6</a:t>
            </a:fld>
            <a:endParaRPr lang="nb-NO"/>
          </a:p>
        </p:txBody>
      </p:sp>
    </p:spTree>
    <p:extLst>
      <p:ext uri="{BB962C8B-B14F-4D97-AF65-F5344CB8AC3E}">
        <p14:creationId xmlns:p14="http://schemas.microsoft.com/office/powerpoint/2010/main" val="417946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a:t>The current reservoir model struggled to HM match late life performance, overpredicting oil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Compositional modelling value – importance of late life HM, increase understanding of remaining oil</a:t>
            </a:r>
          </a:p>
          <a:p>
            <a:pPr marL="171450" indent="-171450">
              <a:buFont typeface="Arial" panose="020B0604020202020204" pitchFamily="34" charset="0"/>
              <a:buChar char="•"/>
            </a:pPr>
            <a:r>
              <a:rPr lang="nb-NO" dirty="0"/>
              <a:t>Tested multiple scenarios with different models</a:t>
            </a:r>
          </a:p>
          <a:p>
            <a:pPr marL="171450" indent="-171450">
              <a:buFont typeface="Arial" panose="020B0604020202020204" pitchFamily="34" charset="0"/>
              <a:buChar char="•"/>
            </a:pPr>
            <a:r>
              <a:rPr lang="nb-NO" dirty="0"/>
              <a:t>Remaining oil identified down dip from the producers -&gt; infill well targets</a:t>
            </a:r>
          </a:p>
        </p:txBody>
      </p:sp>
      <p:sp>
        <p:nvSpPr>
          <p:cNvPr id="4" name="Slide Number Placeholder 3"/>
          <p:cNvSpPr>
            <a:spLocks noGrp="1"/>
          </p:cNvSpPr>
          <p:nvPr>
            <p:ph type="sldNum" sz="quarter" idx="5"/>
          </p:nvPr>
        </p:nvSpPr>
        <p:spPr/>
        <p:txBody>
          <a:bodyPr/>
          <a:lstStyle/>
          <a:p>
            <a:fld id="{B40771F1-6CDA-E142-9230-682D9D2AED8B}" type="slidenum">
              <a:rPr lang="nb-NO" smtClean="0"/>
              <a:t>7</a:t>
            </a:fld>
            <a:endParaRPr lang="nb-NO"/>
          </a:p>
        </p:txBody>
      </p:sp>
    </p:spTree>
    <p:extLst>
      <p:ext uri="{BB962C8B-B14F-4D97-AF65-F5344CB8AC3E}">
        <p14:creationId xmlns:p14="http://schemas.microsoft.com/office/powerpoint/2010/main" val="407928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Blowdown placeholder in 2024 was suboptimal both wrt space capacity and other planned tie in fields.</a:t>
            </a:r>
          </a:p>
        </p:txBody>
      </p:sp>
      <p:sp>
        <p:nvSpPr>
          <p:cNvPr id="4" name="Slide Number Placeholder 3"/>
          <p:cNvSpPr>
            <a:spLocks noGrp="1"/>
          </p:cNvSpPr>
          <p:nvPr>
            <p:ph type="sldNum" sz="quarter" idx="5"/>
          </p:nvPr>
        </p:nvSpPr>
        <p:spPr/>
        <p:txBody>
          <a:bodyPr/>
          <a:lstStyle/>
          <a:p>
            <a:fld id="{B40771F1-6CDA-E142-9230-682D9D2AED8B}" type="slidenum">
              <a:rPr lang="nb-NO" smtClean="0"/>
              <a:t>8</a:t>
            </a:fld>
            <a:endParaRPr lang="nb-NO"/>
          </a:p>
        </p:txBody>
      </p:sp>
    </p:spTree>
    <p:extLst>
      <p:ext uri="{BB962C8B-B14F-4D97-AF65-F5344CB8AC3E}">
        <p14:creationId xmlns:p14="http://schemas.microsoft.com/office/powerpoint/2010/main" val="405537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By accelerating BD to 2022, able to fill gap</a:t>
            </a:r>
          </a:p>
          <a:p>
            <a:r>
              <a:rPr lang="nb-NO" dirty="0"/>
              <a:t>Much more effcient use of facilities</a:t>
            </a:r>
          </a:p>
        </p:txBody>
      </p:sp>
      <p:sp>
        <p:nvSpPr>
          <p:cNvPr id="4" name="Slide Number Placeholder 3"/>
          <p:cNvSpPr>
            <a:spLocks noGrp="1"/>
          </p:cNvSpPr>
          <p:nvPr>
            <p:ph type="sldNum" sz="quarter" idx="5"/>
          </p:nvPr>
        </p:nvSpPr>
        <p:spPr/>
        <p:txBody>
          <a:bodyPr/>
          <a:lstStyle/>
          <a:p>
            <a:fld id="{B40771F1-6CDA-E142-9230-682D9D2AED8B}" type="slidenum">
              <a:rPr lang="nb-NO" smtClean="0"/>
              <a:t>9</a:t>
            </a:fld>
            <a:endParaRPr lang="nb-NO"/>
          </a:p>
        </p:txBody>
      </p:sp>
    </p:spTree>
    <p:extLst>
      <p:ext uri="{BB962C8B-B14F-4D97-AF65-F5344CB8AC3E}">
        <p14:creationId xmlns:p14="http://schemas.microsoft.com/office/powerpoint/2010/main" val="122552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rPr>
              <a:t>Economic analysis clearly showed that the optimal time for blowdown was as early as possible, mainly driven by the two-year near-term high gas prices, and optimized capacity utilization at Skarv FPSO and in </a:t>
            </a:r>
            <a:r>
              <a:rPr lang="en-US" sz="1200" b="0" i="0" dirty="0" err="1">
                <a:solidFill>
                  <a:srgbClr val="000000"/>
                </a:solidFill>
                <a:effectLst/>
                <a:latin typeface="Segoe UI" panose="020B0502040204020203" pitchFamily="34" charset="0"/>
              </a:rPr>
              <a:t>Åsgard</a:t>
            </a:r>
            <a:r>
              <a:rPr lang="en-US" sz="1200" b="0" i="0" dirty="0">
                <a:solidFill>
                  <a:srgbClr val="000000"/>
                </a:solidFill>
                <a:effectLst/>
                <a:latin typeface="Arial" panose="020B0604020202020204" pitchFamily="34" charset="0"/>
              </a:rPr>
              <a:t> Transport (ÅTS). </a:t>
            </a:r>
          </a:p>
          <a:p>
            <a:endParaRPr lang="de-DE" dirty="0"/>
          </a:p>
        </p:txBody>
      </p:sp>
      <p:sp>
        <p:nvSpPr>
          <p:cNvPr id="4" name="Slide Number Placeholder 3"/>
          <p:cNvSpPr>
            <a:spLocks noGrp="1"/>
          </p:cNvSpPr>
          <p:nvPr>
            <p:ph type="sldNum" sz="quarter" idx="5"/>
          </p:nvPr>
        </p:nvSpPr>
        <p:spPr/>
        <p:txBody>
          <a:bodyPr/>
          <a:lstStyle/>
          <a:p>
            <a:fld id="{B40771F1-6CDA-E142-9230-682D9D2AED8B}" type="slidenum">
              <a:rPr lang="nb-NO" smtClean="0"/>
              <a:t>10</a:t>
            </a:fld>
            <a:endParaRPr lang="nb-NO"/>
          </a:p>
        </p:txBody>
      </p:sp>
    </p:spTree>
    <p:extLst>
      <p:ext uri="{BB962C8B-B14F-4D97-AF65-F5344CB8AC3E}">
        <p14:creationId xmlns:p14="http://schemas.microsoft.com/office/powerpoint/2010/main" val="3405206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ing slide">
    <p:spTree>
      <p:nvGrpSpPr>
        <p:cNvPr id="1" name=""/>
        <p:cNvGrpSpPr/>
        <p:nvPr/>
      </p:nvGrpSpPr>
      <p:grpSpPr>
        <a:xfrm>
          <a:off x="0" y="0"/>
          <a:ext cx="0" cy="0"/>
          <a:chOff x="0" y="0"/>
          <a:chExt cx="0" cy="0"/>
        </a:xfrm>
      </p:grpSpPr>
      <p:pic>
        <p:nvPicPr>
          <p:cNvPr id="7" name="Picture 16">
            <a:extLst>
              <a:ext uri="{FF2B5EF4-FFF2-40B4-BE49-F238E27FC236}">
                <a16:creationId xmlns:a16="http://schemas.microsoft.com/office/drawing/2014/main" id="{72BBFAF8-69DB-0A4F-9B16-03C2979DF1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18">
            <a:extLst>
              <a:ext uri="{FF2B5EF4-FFF2-40B4-BE49-F238E27FC236}">
                <a16:creationId xmlns:a16="http://schemas.microsoft.com/office/drawing/2014/main" id="{945A840E-7ACF-C640-92FD-11BAFB5D7E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4923" y="514350"/>
            <a:ext cx="2069552" cy="466378"/>
          </a:xfrm>
          <a:prstGeom prst="rect">
            <a:avLst/>
          </a:prstGeom>
        </p:spPr>
      </p:pic>
      <p:sp>
        <p:nvSpPr>
          <p:cNvPr id="2" name="Tittel 1">
            <a:extLst>
              <a:ext uri="{FF2B5EF4-FFF2-40B4-BE49-F238E27FC236}">
                <a16:creationId xmlns:a16="http://schemas.microsoft.com/office/drawing/2014/main" id="{84A305B6-2476-0543-AB3E-55B7D5B7DF41}"/>
              </a:ext>
            </a:extLst>
          </p:cNvPr>
          <p:cNvSpPr>
            <a:spLocks noGrp="1"/>
          </p:cNvSpPr>
          <p:nvPr>
            <p:ph type="ctrTitle" hasCustomPrompt="1"/>
          </p:nvPr>
        </p:nvSpPr>
        <p:spPr>
          <a:xfrm>
            <a:off x="1794933" y="2106506"/>
            <a:ext cx="7240694" cy="1897909"/>
          </a:xfrm>
        </p:spPr>
        <p:txBody>
          <a:bodyPr anchor="b"/>
          <a:lstStyle>
            <a:lvl1pPr algn="l">
              <a:defRPr sz="4800">
                <a:solidFill>
                  <a:schemeClr val="tx2"/>
                </a:solidFill>
              </a:defRPr>
            </a:lvl1pPr>
          </a:lstStyle>
          <a:p>
            <a:r>
              <a:rPr lang="en-US" noProof="0"/>
              <a:t>Presentation title</a:t>
            </a:r>
          </a:p>
        </p:txBody>
      </p:sp>
      <p:sp>
        <p:nvSpPr>
          <p:cNvPr id="3" name="Undertittel 2">
            <a:extLst>
              <a:ext uri="{FF2B5EF4-FFF2-40B4-BE49-F238E27FC236}">
                <a16:creationId xmlns:a16="http://schemas.microsoft.com/office/drawing/2014/main" id="{26BF290A-FBCD-614E-B25B-0EBCAFBEA576}"/>
              </a:ext>
            </a:extLst>
          </p:cNvPr>
          <p:cNvSpPr>
            <a:spLocks noGrp="1"/>
          </p:cNvSpPr>
          <p:nvPr>
            <p:ph type="subTitle" idx="1" hasCustomPrompt="1"/>
          </p:nvPr>
        </p:nvSpPr>
        <p:spPr>
          <a:xfrm>
            <a:off x="1794933" y="4123586"/>
            <a:ext cx="7240694" cy="583881"/>
          </a:xfrm>
        </p:spPr>
        <p:txBody>
          <a:bodyPr/>
          <a:lstStyle>
            <a:lvl1pPr marL="0" indent="0" algn="l">
              <a:buNone/>
              <a:defRPr sz="1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Presentation subtitle</a:t>
            </a:r>
          </a:p>
        </p:txBody>
      </p:sp>
    </p:spTree>
    <p:extLst>
      <p:ext uri="{BB962C8B-B14F-4D97-AF65-F5344CB8AC3E}">
        <p14:creationId xmlns:p14="http://schemas.microsoft.com/office/powerpoint/2010/main" val="333442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p overview">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B46936-7955-7442-8E78-CD3DAC527F1C}"/>
              </a:ext>
            </a:extLst>
          </p:cNvPr>
          <p:cNvSpPr>
            <a:spLocks noGrp="1"/>
          </p:cNvSpPr>
          <p:nvPr>
            <p:ph type="title" hasCustomPrompt="1"/>
          </p:nvPr>
        </p:nvSpPr>
        <p:spPr>
          <a:xfrm>
            <a:off x="6348413" y="1700214"/>
            <a:ext cx="5327649" cy="3457572"/>
          </a:xfrm>
        </p:spPr>
        <p:txBody>
          <a:bodyPr anchor="ctr"/>
          <a:lstStyle>
            <a:lvl1pPr>
              <a:defRPr sz="2800">
                <a:solidFill>
                  <a:schemeClr val="tx2"/>
                </a:solidFill>
              </a:defRPr>
            </a:lvl1pPr>
          </a:lstStyle>
          <a:p>
            <a:r>
              <a:rPr lang="en-US" noProof="0" dirty="0"/>
              <a:t>Text</a:t>
            </a:r>
          </a:p>
        </p:txBody>
      </p:sp>
      <p:pic>
        <p:nvPicPr>
          <p:cNvPr id="6" name="Bilde 5">
            <a:extLst>
              <a:ext uri="{FF2B5EF4-FFF2-40B4-BE49-F238E27FC236}">
                <a16:creationId xmlns:a16="http://schemas.microsoft.com/office/drawing/2014/main" id="{39AF0A83-47B2-5A43-B2C4-BA21354AEF18}"/>
              </a:ext>
            </a:extLst>
          </p:cNvPr>
          <p:cNvPicPr>
            <a:picLocks noChangeAspect="1"/>
          </p:cNvPicPr>
          <p:nvPr userDrawn="1"/>
        </p:nvPicPr>
        <p:blipFill>
          <a:blip r:embed="rId2"/>
          <a:srcRect/>
          <a:stretch/>
        </p:blipFill>
        <p:spPr>
          <a:xfrm>
            <a:off x="1439573" y="512763"/>
            <a:ext cx="4653767" cy="4919697"/>
          </a:xfrm>
          <a:prstGeom prst="rect">
            <a:avLst/>
          </a:prstGeom>
        </p:spPr>
      </p:pic>
      <p:sp>
        <p:nvSpPr>
          <p:cNvPr id="5" name="Plassholder for lysbildenummer 4">
            <a:extLst>
              <a:ext uri="{FF2B5EF4-FFF2-40B4-BE49-F238E27FC236}">
                <a16:creationId xmlns:a16="http://schemas.microsoft.com/office/drawing/2014/main" id="{A86BAC45-A340-CE40-8A90-85F16C4EEA7B}"/>
              </a:ext>
            </a:extLst>
          </p:cNvPr>
          <p:cNvSpPr>
            <a:spLocks noGrp="1"/>
          </p:cNvSpPr>
          <p:nvPr>
            <p:ph type="sldNum" sz="quarter" idx="13"/>
          </p:nvPr>
        </p:nvSpPr>
        <p:spPr/>
        <p:txBody>
          <a:bodyPr/>
          <a:lstStyle>
            <a:lvl1pPr>
              <a:defRPr>
                <a:solidFill>
                  <a:schemeClr val="tx2"/>
                </a:solidFill>
              </a:defRPr>
            </a:lvl1pPr>
          </a:lstStyle>
          <a:p>
            <a:fld id="{15BE137B-EC7F-5847-909B-2F5A91A79257}" type="slidenum">
              <a:rPr lang="en-US" smtClean="0"/>
              <a:pPr/>
              <a:t>‹#›</a:t>
            </a:fld>
            <a:endParaRPr lang="en-US"/>
          </a:p>
        </p:txBody>
      </p:sp>
      <p:sp>
        <p:nvSpPr>
          <p:cNvPr id="8" name="Plassholder for bunntekst 7">
            <a:extLst>
              <a:ext uri="{FF2B5EF4-FFF2-40B4-BE49-F238E27FC236}">
                <a16:creationId xmlns:a16="http://schemas.microsoft.com/office/drawing/2014/main" id="{4F7924A1-E0A1-A146-BC84-3DE7729ED988}"/>
              </a:ext>
            </a:extLst>
          </p:cNvPr>
          <p:cNvSpPr>
            <a:spLocks noGrp="1"/>
          </p:cNvSpPr>
          <p:nvPr>
            <p:ph type="ftr" sz="quarter" idx="14"/>
          </p:nvPr>
        </p:nvSpPr>
        <p:spPr/>
        <p:txBody>
          <a:bodyPr/>
          <a:lstStyle/>
          <a:p>
            <a:pPr>
              <a:lnSpc>
                <a:spcPct val="90000"/>
              </a:lnSpc>
              <a:buClr>
                <a:schemeClr val="accent6"/>
              </a:buClr>
              <a:buSzPct val="90000"/>
              <a:buFont typeface="Wingdings" pitchFamily="2" charset="2"/>
              <a:buNone/>
            </a:pPr>
            <a:endParaRPr lang="nb-NO"/>
          </a:p>
        </p:txBody>
      </p:sp>
      <p:pic>
        <p:nvPicPr>
          <p:cNvPr id="9" name="Grafikk 8">
            <a:extLst>
              <a:ext uri="{FF2B5EF4-FFF2-40B4-BE49-F238E27FC236}">
                <a16:creationId xmlns:a16="http://schemas.microsoft.com/office/drawing/2014/main" id="{07B4C7F3-1FE8-FE4A-83B8-69ED0B7708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13685" y="373980"/>
            <a:ext cx="1062377" cy="239409"/>
          </a:xfrm>
          <a:prstGeom prst="rect">
            <a:avLst/>
          </a:prstGeom>
        </p:spPr>
      </p:pic>
    </p:spTree>
    <p:extLst>
      <p:ext uri="{BB962C8B-B14F-4D97-AF65-F5344CB8AC3E}">
        <p14:creationId xmlns:p14="http://schemas.microsoft.com/office/powerpoint/2010/main" val="392262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ing slide">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C30FF95-BA0B-5147-A375-68B7B786909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309970" y="2135920"/>
            <a:ext cx="1568884" cy="1519856"/>
          </a:xfrm>
          <a:prstGeom prst="rect">
            <a:avLst/>
          </a:prstGeom>
        </p:spPr>
      </p:pic>
      <p:sp>
        <p:nvSpPr>
          <p:cNvPr id="5" name="TekstSylinder 4">
            <a:extLst>
              <a:ext uri="{FF2B5EF4-FFF2-40B4-BE49-F238E27FC236}">
                <a16:creationId xmlns:a16="http://schemas.microsoft.com/office/drawing/2014/main" id="{5993B6AE-94A5-2048-8702-F06F99FDC6B2}"/>
              </a:ext>
            </a:extLst>
          </p:cNvPr>
          <p:cNvSpPr txBox="1"/>
          <p:nvPr userDrawn="1"/>
        </p:nvSpPr>
        <p:spPr>
          <a:xfrm>
            <a:off x="4900507" y="5791200"/>
            <a:ext cx="2390987" cy="307777"/>
          </a:xfrm>
          <a:prstGeom prst="rect">
            <a:avLst/>
          </a:prstGeom>
          <a:noFill/>
        </p:spPr>
        <p:txBody>
          <a:bodyPr wrap="square" rtlCol="0">
            <a:spAutoFit/>
          </a:bodyPr>
          <a:lstStyle/>
          <a:p>
            <a:pPr algn="ctr"/>
            <a:r>
              <a:rPr lang="en-US" sz="1400" noProof="0" dirty="0">
                <a:solidFill>
                  <a:schemeClr val="tx2"/>
                </a:solidFill>
              </a:rPr>
              <a:t>www.akerbp.com</a:t>
            </a:r>
          </a:p>
        </p:txBody>
      </p:sp>
    </p:spTree>
    <p:extLst>
      <p:ext uri="{BB962C8B-B14F-4D97-AF65-F5344CB8AC3E}">
        <p14:creationId xmlns:p14="http://schemas.microsoft.com/office/powerpoint/2010/main" val="978280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One Column">
    <p:bg>
      <p:bgPr>
        <a:solidFill>
          <a:schemeClr val="bg1"/>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515368" y="640489"/>
            <a:ext cx="11160695" cy="387798"/>
          </a:xfrm>
          <a:solidFill>
            <a:schemeClr val="bg1"/>
          </a:solidFill>
        </p:spPr>
        <p:txBody>
          <a:bodyPr/>
          <a:lstStyle/>
          <a:p>
            <a:r>
              <a:rPr lang="en-US"/>
              <a:t>Click to edit Master title style</a:t>
            </a:r>
            <a:endParaRPr lang="en-GB"/>
          </a:p>
        </p:txBody>
      </p:sp>
      <p:sp>
        <p:nvSpPr>
          <p:cNvPr id="17" name="Plassholder for tekst 2"/>
          <p:cNvSpPr>
            <a:spLocks noGrp="1"/>
          </p:cNvSpPr>
          <p:nvPr>
            <p:ph type="body" sz="quarter" idx="18" hasCustomPrompt="1"/>
          </p:nvPr>
        </p:nvSpPr>
        <p:spPr>
          <a:xfrm>
            <a:off x="525200" y="401929"/>
            <a:ext cx="11150863" cy="221599"/>
          </a:xfrm>
          <a:prstGeom prst="rect">
            <a:avLst/>
          </a:prstGeom>
        </p:spPr>
        <p:txBody>
          <a:bodyPr lIns="0" tIns="0" rIns="0" bIns="0" anchor="t" anchorCtr="0">
            <a:noAutofit/>
          </a:bodyPr>
          <a:lstStyle>
            <a:lvl1pPr marL="0" indent="0" algn="l">
              <a:buNone/>
              <a:defRPr sz="1600" cap="all" baseline="0">
                <a:solidFill>
                  <a:schemeClr val="accent6"/>
                </a:solidFill>
              </a:defRPr>
            </a:lvl1pPr>
          </a:lstStyle>
          <a:p>
            <a:pPr lvl="0"/>
            <a:r>
              <a:rPr lang="en-GB" noProof="0"/>
              <a:t>Click to add optional title</a:t>
            </a:r>
          </a:p>
        </p:txBody>
      </p:sp>
      <p:sp>
        <p:nvSpPr>
          <p:cNvPr id="9" name="Text Placeholder 3"/>
          <p:cNvSpPr>
            <a:spLocks noGrp="1"/>
          </p:cNvSpPr>
          <p:nvPr>
            <p:ph type="body" sz="quarter" idx="35" hasCustomPrompt="1"/>
          </p:nvPr>
        </p:nvSpPr>
        <p:spPr>
          <a:xfrm>
            <a:off x="515369" y="1238445"/>
            <a:ext cx="11160694" cy="221598"/>
          </a:xfrm>
          <a:noFill/>
        </p:spPr>
        <p:txBody>
          <a:bodyPr/>
          <a:lstStyle>
            <a:lvl1pPr marL="0" indent="0">
              <a:buNone/>
              <a:defRPr sz="1600" b="1">
                <a:solidFill>
                  <a:schemeClr val="accent5"/>
                </a:solidFill>
              </a:defRPr>
            </a:lvl1pPr>
          </a:lstStyle>
          <a:p>
            <a:pPr lvl="0"/>
            <a:r>
              <a:rPr lang="en-GB" noProof="0"/>
              <a:t>Optional subtitle</a:t>
            </a:r>
          </a:p>
        </p:txBody>
      </p:sp>
      <p:sp>
        <p:nvSpPr>
          <p:cNvPr id="5" name="Content Placeholder 4"/>
          <p:cNvSpPr>
            <a:spLocks noGrp="1"/>
          </p:cNvSpPr>
          <p:nvPr>
            <p:ph sz="quarter" idx="19"/>
          </p:nvPr>
        </p:nvSpPr>
        <p:spPr>
          <a:xfrm>
            <a:off x="515938" y="1551695"/>
            <a:ext cx="11160123" cy="460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0D3F54EC-0AF1-44F5-AE06-A48A20317A01}"/>
              </a:ext>
            </a:extLst>
          </p:cNvPr>
          <p:cNvSpPr>
            <a:spLocks noGrp="1"/>
          </p:cNvSpPr>
          <p:nvPr>
            <p:ph type="ftr" sz="quarter" idx="36"/>
          </p:nvPr>
        </p:nvSpPr>
        <p:spPr/>
        <p:txBody>
          <a:bodyPr/>
          <a:lstStyle/>
          <a:p>
            <a:endParaRPr lang="en-GB"/>
          </a:p>
        </p:txBody>
      </p:sp>
      <p:sp>
        <p:nvSpPr>
          <p:cNvPr id="6" name="Slide Number Placeholder 5">
            <a:extLst>
              <a:ext uri="{FF2B5EF4-FFF2-40B4-BE49-F238E27FC236}">
                <a16:creationId xmlns:a16="http://schemas.microsoft.com/office/drawing/2014/main" id="{F00DC281-6A0B-45B5-9297-F8A929449DB6}"/>
              </a:ext>
            </a:extLst>
          </p:cNvPr>
          <p:cNvSpPr>
            <a:spLocks noGrp="1"/>
          </p:cNvSpPr>
          <p:nvPr>
            <p:ph type="sldNum" sz="quarter" idx="37"/>
          </p:nvPr>
        </p:nvSpPr>
        <p:spPr/>
        <p:txBody>
          <a:bodyPr/>
          <a:lstStyle/>
          <a:p>
            <a:fld id="{254E29BD-1A5B-4EDF-861A-2F01CF8A9A78}" type="slidenum">
              <a:rPr lang="en-GB" smtClean="0"/>
              <a:pPr/>
              <a:t>‹#›</a:t>
            </a:fld>
            <a:endParaRPr lang="en-GB"/>
          </a:p>
        </p:txBody>
      </p:sp>
    </p:spTree>
    <p:extLst>
      <p:ext uri="{BB962C8B-B14F-4D97-AF65-F5344CB8AC3E}">
        <p14:creationId xmlns:p14="http://schemas.microsoft.com/office/powerpoint/2010/main" val="221536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EA50F19-E171-FB4D-B350-7B21895998FA}"/>
              </a:ext>
            </a:extLst>
          </p:cNvPr>
          <p:cNvSpPr>
            <a:spLocks noGrp="1"/>
          </p:cNvSpPr>
          <p:nvPr>
            <p:ph idx="1"/>
          </p:nvPr>
        </p:nvSpPr>
        <p:spPr>
          <a:xfrm>
            <a:off x="515938" y="1700212"/>
            <a:ext cx="11160124" cy="4249738"/>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lassholder for tekst 7">
            <a:extLst>
              <a:ext uri="{FF2B5EF4-FFF2-40B4-BE49-F238E27FC236}">
                <a16:creationId xmlns:a16="http://schemas.microsoft.com/office/drawing/2014/main" id="{E9AD3D69-F4E6-9B44-9794-4815F8852A11}"/>
              </a:ext>
            </a:extLst>
          </p:cNvPr>
          <p:cNvSpPr>
            <a:spLocks noGrp="1"/>
          </p:cNvSpPr>
          <p:nvPr>
            <p:ph type="body" sz="quarter" idx="10" hasCustomPrompt="1"/>
          </p:nvPr>
        </p:nvSpPr>
        <p:spPr>
          <a:xfrm>
            <a:off x="515937" y="1171727"/>
            <a:ext cx="9866194" cy="190500"/>
          </a:xfrm>
        </p:spPr>
        <p:txBody>
          <a:bodyPr/>
          <a:lstStyle>
            <a:lvl1pPr>
              <a:defRPr sz="1800"/>
            </a:lvl1pPr>
          </a:lstStyle>
          <a:p>
            <a:pPr lvl="0"/>
            <a:r>
              <a:rPr lang="en-US" noProof="0" dirty="0"/>
              <a:t>Optional subheading</a:t>
            </a:r>
          </a:p>
        </p:txBody>
      </p:sp>
      <p:sp>
        <p:nvSpPr>
          <p:cNvPr id="7" name="Plassholder for lysbildenummer 6">
            <a:extLst>
              <a:ext uri="{FF2B5EF4-FFF2-40B4-BE49-F238E27FC236}">
                <a16:creationId xmlns:a16="http://schemas.microsoft.com/office/drawing/2014/main" id="{36BF49CC-38B6-F844-8F58-187E38C7D8F6}"/>
              </a:ext>
            </a:extLst>
          </p:cNvPr>
          <p:cNvSpPr>
            <a:spLocks noGrp="1"/>
          </p:cNvSpPr>
          <p:nvPr>
            <p:ph type="sldNum" sz="quarter" idx="13"/>
          </p:nvPr>
        </p:nvSpPr>
        <p:spPr/>
        <p:txBody>
          <a:bodyPr/>
          <a:lstStyle/>
          <a:p>
            <a:fld id="{15BE137B-EC7F-5847-909B-2F5A91A79257}" type="slidenum">
              <a:rPr lang="en-US" noProof="0" smtClean="0"/>
              <a:pPr/>
              <a:t>‹#›</a:t>
            </a:fld>
            <a:endParaRPr lang="en-US" noProof="0" dirty="0"/>
          </a:p>
        </p:txBody>
      </p:sp>
      <p:sp>
        <p:nvSpPr>
          <p:cNvPr id="4" name="Tittel 3">
            <a:extLst>
              <a:ext uri="{FF2B5EF4-FFF2-40B4-BE49-F238E27FC236}">
                <a16:creationId xmlns:a16="http://schemas.microsoft.com/office/drawing/2014/main" id="{ECC59FA5-216D-4F49-B3FD-83A319FD12D3}"/>
              </a:ext>
            </a:extLst>
          </p:cNvPr>
          <p:cNvSpPr>
            <a:spLocks noGrp="1"/>
          </p:cNvSpPr>
          <p:nvPr>
            <p:ph type="title" hasCustomPrompt="1"/>
          </p:nvPr>
        </p:nvSpPr>
        <p:spPr>
          <a:xfrm>
            <a:off x="515938" y="368300"/>
            <a:ext cx="9866194" cy="720761"/>
          </a:xfrm>
        </p:spPr>
        <p:txBody>
          <a:bodyPr/>
          <a:lstStyle/>
          <a:p>
            <a:r>
              <a:rPr lang="nb-NO" dirty="0"/>
              <a:t>Heading</a:t>
            </a:r>
          </a:p>
        </p:txBody>
      </p:sp>
      <p:sp>
        <p:nvSpPr>
          <p:cNvPr id="11" name="Plassholder for bunntekst 10">
            <a:extLst>
              <a:ext uri="{FF2B5EF4-FFF2-40B4-BE49-F238E27FC236}">
                <a16:creationId xmlns:a16="http://schemas.microsoft.com/office/drawing/2014/main" id="{178F60AD-AF37-DB40-9001-D2A1483F5DFA}"/>
              </a:ext>
            </a:extLst>
          </p:cNvPr>
          <p:cNvSpPr>
            <a:spLocks noGrp="1"/>
          </p:cNvSpPr>
          <p:nvPr>
            <p:ph type="ftr" sz="quarter" idx="14"/>
          </p:nvPr>
        </p:nvSpPr>
        <p:spPr/>
        <p:txBody>
          <a:bodyPr/>
          <a:lstStyle/>
          <a:p>
            <a:pPr>
              <a:lnSpc>
                <a:spcPct val="90000"/>
              </a:lnSpc>
              <a:buClr>
                <a:schemeClr val="accent6"/>
              </a:buClr>
              <a:buSzPct val="90000"/>
              <a:buFont typeface="Wingdings" pitchFamily="2" charset="2"/>
              <a:buNone/>
            </a:pPr>
            <a:endParaRPr lang="nb-NO" dirty="0"/>
          </a:p>
        </p:txBody>
      </p:sp>
      <p:pic>
        <p:nvPicPr>
          <p:cNvPr id="5" name="Grafikk 4">
            <a:extLst>
              <a:ext uri="{FF2B5EF4-FFF2-40B4-BE49-F238E27FC236}">
                <a16:creationId xmlns:a16="http://schemas.microsoft.com/office/drawing/2014/main" id="{E028E39F-4550-4241-A464-949E8DF233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685" y="373980"/>
            <a:ext cx="1062377" cy="239409"/>
          </a:xfrm>
          <a:prstGeom prst="rect">
            <a:avLst/>
          </a:prstGeom>
        </p:spPr>
      </p:pic>
    </p:spTree>
    <p:extLst>
      <p:ext uri="{BB962C8B-B14F-4D97-AF65-F5344CB8AC3E}">
        <p14:creationId xmlns:p14="http://schemas.microsoft.com/office/powerpoint/2010/main" val="106504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7B9D84-B533-C84E-9662-044015B2F201}"/>
              </a:ext>
            </a:extLst>
          </p:cNvPr>
          <p:cNvSpPr/>
          <p:nvPr userDrawn="1"/>
        </p:nvSpPr>
        <p:spPr>
          <a:xfrm>
            <a:off x="6348414" y="0"/>
            <a:ext cx="58435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lassholder for innhold 2">
            <a:extLst>
              <a:ext uri="{FF2B5EF4-FFF2-40B4-BE49-F238E27FC236}">
                <a16:creationId xmlns:a16="http://schemas.microsoft.com/office/drawing/2014/main" id="{EEA50F19-E171-FB4D-B350-7B21895998FA}"/>
              </a:ext>
            </a:extLst>
          </p:cNvPr>
          <p:cNvSpPr>
            <a:spLocks noGrp="1"/>
          </p:cNvSpPr>
          <p:nvPr>
            <p:ph idx="1"/>
          </p:nvPr>
        </p:nvSpPr>
        <p:spPr>
          <a:xfrm>
            <a:off x="515938" y="1700212"/>
            <a:ext cx="5327650" cy="4249738"/>
          </a:xfrm>
        </p:spPr>
        <p:txBody>
          <a:bodyPr/>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lassholder for innhold 5">
            <a:extLst>
              <a:ext uri="{FF2B5EF4-FFF2-40B4-BE49-F238E27FC236}">
                <a16:creationId xmlns:a16="http://schemas.microsoft.com/office/drawing/2014/main" id="{37606405-6B13-2449-83A7-80048414CA68}"/>
              </a:ext>
            </a:extLst>
          </p:cNvPr>
          <p:cNvSpPr>
            <a:spLocks noGrp="1"/>
          </p:cNvSpPr>
          <p:nvPr>
            <p:ph sz="quarter" idx="12" hasCustomPrompt="1"/>
          </p:nvPr>
        </p:nvSpPr>
        <p:spPr>
          <a:xfrm>
            <a:off x="6348413" y="0"/>
            <a:ext cx="5843585" cy="6858000"/>
          </a:xfrm>
          <a:solidFill>
            <a:schemeClr val="bg2"/>
          </a:solidFill>
        </p:spPr>
        <p:txBody>
          <a:bodyPr lIns="0" tIns="0" rIns="0" bIns="0" anchor="ctr" anchorCtr="1"/>
          <a:lstStyle/>
          <a:p>
            <a:pPr lvl="0"/>
            <a:r>
              <a:rPr lang="en-US" noProof="0" dirty="0"/>
              <a:t>Image/figure</a:t>
            </a:r>
          </a:p>
        </p:txBody>
      </p:sp>
      <p:sp>
        <p:nvSpPr>
          <p:cNvPr id="13" name="Plassholder for lysbildenummer 12">
            <a:extLst>
              <a:ext uri="{FF2B5EF4-FFF2-40B4-BE49-F238E27FC236}">
                <a16:creationId xmlns:a16="http://schemas.microsoft.com/office/drawing/2014/main" id="{83E9040B-21C9-2144-B6F4-99F2017C0874}"/>
              </a:ext>
            </a:extLst>
          </p:cNvPr>
          <p:cNvSpPr>
            <a:spLocks noGrp="1"/>
          </p:cNvSpPr>
          <p:nvPr>
            <p:ph type="sldNum" sz="quarter" idx="14"/>
          </p:nvPr>
        </p:nvSpPr>
        <p:spPr/>
        <p:txBody>
          <a:bodyPr/>
          <a:lstStyle/>
          <a:p>
            <a:fld id="{15BE137B-EC7F-5847-909B-2F5A91A79257}" type="slidenum">
              <a:rPr lang="en-US" noProof="0" smtClean="0"/>
              <a:pPr/>
              <a:t>‹#›</a:t>
            </a:fld>
            <a:endParaRPr lang="en-US" noProof="0"/>
          </a:p>
        </p:txBody>
      </p:sp>
      <p:sp>
        <p:nvSpPr>
          <p:cNvPr id="4" name="Tittel 3">
            <a:extLst>
              <a:ext uri="{FF2B5EF4-FFF2-40B4-BE49-F238E27FC236}">
                <a16:creationId xmlns:a16="http://schemas.microsoft.com/office/drawing/2014/main" id="{2AA588EE-1DDC-D743-A77F-4EA176995487}"/>
              </a:ext>
            </a:extLst>
          </p:cNvPr>
          <p:cNvSpPr>
            <a:spLocks noGrp="1"/>
          </p:cNvSpPr>
          <p:nvPr>
            <p:ph type="title" hasCustomPrompt="1"/>
          </p:nvPr>
        </p:nvSpPr>
        <p:spPr>
          <a:xfrm>
            <a:off x="515937" y="368300"/>
            <a:ext cx="5327651" cy="720761"/>
          </a:xfrm>
        </p:spPr>
        <p:txBody>
          <a:bodyPr/>
          <a:lstStyle/>
          <a:p>
            <a:r>
              <a:rPr lang="nb-NO" dirty="0"/>
              <a:t>Heading</a:t>
            </a:r>
          </a:p>
        </p:txBody>
      </p:sp>
      <p:sp>
        <p:nvSpPr>
          <p:cNvPr id="10" name="Plassholder for bunntekst 9">
            <a:extLst>
              <a:ext uri="{FF2B5EF4-FFF2-40B4-BE49-F238E27FC236}">
                <a16:creationId xmlns:a16="http://schemas.microsoft.com/office/drawing/2014/main" id="{8A1160FC-EAD7-9647-8293-25C252760B1A}"/>
              </a:ext>
            </a:extLst>
          </p:cNvPr>
          <p:cNvSpPr>
            <a:spLocks noGrp="1"/>
          </p:cNvSpPr>
          <p:nvPr>
            <p:ph type="ftr" sz="quarter" idx="15"/>
          </p:nvPr>
        </p:nvSpPr>
        <p:spPr>
          <a:xfrm>
            <a:off x="515937" y="6107575"/>
            <a:ext cx="5327651" cy="417050"/>
          </a:xfrm>
        </p:spPr>
        <p:txBody>
          <a:bodyPr/>
          <a:lstStyle/>
          <a:p>
            <a:pPr>
              <a:lnSpc>
                <a:spcPct val="90000"/>
              </a:lnSpc>
              <a:buClr>
                <a:schemeClr val="accent6"/>
              </a:buClr>
              <a:buSzPct val="90000"/>
              <a:buFont typeface="Wingdings" pitchFamily="2" charset="2"/>
              <a:buNone/>
            </a:pPr>
            <a:endParaRPr lang="nb-NO" dirty="0"/>
          </a:p>
        </p:txBody>
      </p:sp>
      <p:sp>
        <p:nvSpPr>
          <p:cNvPr id="15" name="Plassholder for tekst 7">
            <a:extLst>
              <a:ext uri="{FF2B5EF4-FFF2-40B4-BE49-F238E27FC236}">
                <a16:creationId xmlns:a16="http://schemas.microsoft.com/office/drawing/2014/main" id="{5A1CC41E-A61F-4B44-B025-9A9D46365271}"/>
              </a:ext>
            </a:extLst>
          </p:cNvPr>
          <p:cNvSpPr>
            <a:spLocks noGrp="1"/>
          </p:cNvSpPr>
          <p:nvPr>
            <p:ph type="body" sz="quarter" idx="10" hasCustomPrompt="1"/>
          </p:nvPr>
        </p:nvSpPr>
        <p:spPr>
          <a:xfrm>
            <a:off x="515937" y="1171727"/>
            <a:ext cx="5327651" cy="190500"/>
          </a:xfrm>
        </p:spPr>
        <p:txBody>
          <a:bodyPr/>
          <a:lstStyle>
            <a:lvl1pPr>
              <a:defRPr sz="1800"/>
            </a:lvl1pPr>
          </a:lstStyle>
          <a:p>
            <a:pPr lvl="0"/>
            <a:r>
              <a:rPr lang="en-US" noProof="0" dirty="0"/>
              <a:t>Optional subheading</a:t>
            </a:r>
          </a:p>
        </p:txBody>
      </p:sp>
      <p:pic>
        <p:nvPicPr>
          <p:cNvPr id="11" name="Grafikk 10">
            <a:extLst>
              <a:ext uri="{FF2B5EF4-FFF2-40B4-BE49-F238E27FC236}">
                <a16:creationId xmlns:a16="http://schemas.microsoft.com/office/drawing/2014/main" id="{DB6EDC61-13A6-FF49-B210-175122070A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685" y="373980"/>
            <a:ext cx="1062377" cy="239409"/>
          </a:xfrm>
          <a:prstGeom prst="rect">
            <a:avLst/>
          </a:prstGeom>
        </p:spPr>
      </p:pic>
    </p:spTree>
    <p:extLst>
      <p:ext uri="{BB962C8B-B14F-4D97-AF65-F5344CB8AC3E}">
        <p14:creationId xmlns:p14="http://schemas.microsoft.com/office/powerpoint/2010/main" val="144124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EA50F19-E171-FB4D-B350-7B21895998FA}"/>
              </a:ext>
            </a:extLst>
          </p:cNvPr>
          <p:cNvSpPr>
            <a:spLocks noGrp="1"/>
          </p:cNvSpPr>
          <p:nvPr>
            <p:ph idx="1"/>
          </p:nvPr>
        </p:nvSpPr>
        <p:spPr>
          <a:xfrm>
            <a:off x="6348415" y="1700212"/>
            <a:ext cx="5327650" cy="4249738"/>
          </a:xfrm>
        </p:spPr>
        <p:txBody>
          <a:bodyPr/>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Rektangel 5">
            <a:extLst>
              <a:ext uri="{FF2B5EF4-FFF2-40B4-BE49-F238E27FC236}">
                <a16:creationId xmlns:a16="http://schemas.microsoft.com/office/drawing/2014/main" id="{CBD9F7D6-AFCF-9C4C-AFE3-824B5131319D}"/>
              </a:ext>
            </a:extLst>
          </p:cNvPr>
          <p:cNvSpPr/>
          <p:nvPr userDrawn="1"/>
        </p:nvSpPr>
        <p:spPr>
          <a:xfrm>
            <a:off x="0" y="0"/>
            <a:ext cx="58435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Plassholder for innhold 5">
            <a:extLst>
              <a:ext uri="{FF2B5EF4-FFF2-40B4-BE49-F238E27FC236}">
                <a16:creationId xmlns:a16="http://schemas.microsoft.com/office/drawing/2014/main" id="{C93CFC89-DF8E-1B43-806E-23F8467D2921}"/>
              </a:ext>
            </a:extLst>
          </p:cNvPr>
          <p:cNvSpPr>
            <a:spLocks noGrp="1"/>
          </p:cNvSpPr>
          <p:nvPr>
            <p:ph sz="quarter" idx="12" hasCustomPrompt="1"/>
          </p:nvPr>
        </p:nvSpPr>
        <p:spPr>
          <a:xfrm>
            <a:off x="0" y="0"/>
            <a:ext cx="5843587" cy="6858000"/>
          </a:xfrm>
          <a:solidFill>
            <a:schemeClr val="bg2"/>
          </a:solidFill>
        </p:spPr>
        <p:txBody>
          <a:bodyPr lIns="0" tIns="0" rIns="0" bIns="0" anchor="ctr" anchorCtr="1"/>
          <a:lstStyle/>
          <a:p>
            <a:pPr lvl="0"/>
            <a:r>
              <a:rPr lang="en-US" noProof="0" dirty="0"/>
              <a:t>Image/figure</a:t>
            </a:r>
          </a:p>
        </p:txBody>
      </p:sp>
      <p:sp>
        <p:nvSpPr>
          <p:cNvPr id="11" name="Plassholder for lysbildenummer 10">
            <a:extLst>
              <a:ext uri="{FF2B5EF4-FFF2-40B4-BE49-F238E27FC236}">
                <a16:creationId xmlns:a16="http://schemas.microsoft.com/office/drawing/2014/main" id="{03FAC6CE-4813-2444-9C03-5AB8F4584D27}"/>
              </a:ext>
            </a:extLst>
          </p:cNvPr>
          <p:cNvSpPr>
            <a:spLocks noGrp="1"/>
          </p:cNvSpPr>
          <p:nvPr>
            <p:ph type="sldNum" sz="quarter" idx="14"/>
          </p:nvPr>
        </p:nvSpPr>
        <p:spPr/>
        <p:txBody>
          <a:bodyPr/>
          <a:lstStyle/>
          <a:p>
            <a:fld id="{15BE137B-EC7F-5847-909B-2F5A91A79257}" type="slidenum">
              <a:rPr lang="en-US" noProof="0" smtClean="0"/>
              <a:pPr/>
              <a:t>‹#›</a:t>
            </a:fld>
            <a:endParaRPr lang="en-US" noProof="0"/>
          </a:p>
        </p:txBody>
      </p:sp>
      <p:sp>
        <p:nvSpPr>
          <p:cNvPr id="4" name="Plassholder for bunntekst 3">
            <a:extLst>
              <a:ext uri="{FF2B5EF4-FFF2-40B4-BE49-F238E27FC236}">
                <a16:creationId xmlns:a16="http://schemas.microsoft.com/office/drawing/2014/main" id="{9EAD612D-25EA-0541-A1D3-5BF2D59198C3}"/>
              </a:ext>
            </a:extLst>
          </p:cNvPr>
          <p:cNvSpPr>
            <a:spLocks noGrp="1"/>
          </p:cNvSpPr>
          <p:nvPr>
            <p:ph type="ftr" sz="quarter" idx="15"/>
          </p:nvPr>
        </p:nvSpPr>
        <p:spPr>
          <a:xfrm>
            <a:off x="6348413" y="6107575"/>
            <a:ext cx="4219438" cy="417050"/>
          </a:xfrm>
        </p:spPr>
        <p:txBody>
          <a:bodyPr/>
          <a:lstStyle/>
          <a:p>
            <a:pPr>
              <a:lnSpc>
                <a:spcPct val="90000"/>
              </a:lnSpc>
              <a:buClr>
                <a:schemeClr val="accent6"/>
              </a:buClr>
              <a:buSzPct val="90000"/>
              <a:buFont typeface="Wingdings" pitchFamily="2" charset="2"/>
              <a:buNone/>
            </a:pPr>
            <a:endParaRPr lang="nb-NO"/>
          </a:p>
        </p:txBody>
      </p:sp>
      <p:sp>
        <p:nvSpPr>
          <p:cNvPr id="5" name="Tittel 4">
            <a:extLst>
              <a:ext uri="{FF2B5EF4-FFF2-40B4-BE49-F238E27FC236}">
                <a16:creationId xmlns:a16="http://schemas.microsoft.com/office/drawing/2014/main" id="{F95F2CBC-A2EF-A449-A6B6-18B447913146}"/>
              </a:ext>
            </a:extLst>
          </p:cNvPr>
          <p:cNvSpPr>
            <a:spLocks noGrp="1"/>
          </p:cNvSpPr>
          <p:nvPr>
            <p:ph type="title" hasCustomPrompt="1"/>
          </p:nvPr>
        </p:nvSpPr>
        <p:spPr>
          <a:xfrm>
            <a:off x="6348414" y="368300"/>
            <a:ext cx="4033717" cy="720761"/>
          </a:xfrm>
        </p:spPr>
        <p:txBody>
          <a:bodyPr/>
          <a:lstStyle/>
          <a:p>
            <a:r>
              <a:rPr lang="nb-NO" dirty="0"/>
              <a:t>Heading</a:t>
            </a:r>
          </a:p>
        </p:txBody>
      </p:sp>
      <p:sp>
        <p:nvSpPr>
          <p:cNvPr id="12" name="Plassholder for tekst 7">
            <a:extLst>
              <a:ext uri="{FF2B5EF4-FFF2-40B4-BE49-F238E27FC236}">
                <a16:creationId xmlns:a16="http://schemas.microsoft.com/office/drawing/2014/main" id="{C347D751-6E46-9B4B-8B2C-B5BA129FC1C7}"/>
              </a:ext>
            </a:extLst>
          </p:cNvPr>
          <p:cNvSpPr>
            <a:spLocks noGrp="1"/>
          </p:cNvSpPr>
          <p:nvPr>
            <p:ph type="body" sz="quarter" idx="10" hasCustomPrompt="1"/>
          </p:nvPr>
        </p:nvSpPr>
        <p:spPr>
          <a:xfrm>
            <a:off x="6348413" y="1171727"/>
            <a:ext cx="4033717" cy="190500"/>
          </a:xfrm>
        </p:spPr>
        <p:txBody>
          <a:bodyPr/>
          <a:lstStyle>
            <a:lvl1pPr>
              <a:defRPr sz="1800"/>
            </a:lvl1pPr>
          </a:lstStyle>
          <a:p>
            <a:pPr lvl="0"/>
            <a:r>
              <a:rPr lang="en-US" noProof="0" dirty="0"/>
              <a:t>Optional subheading</a:t>
            </a:r>
          </a:p>
        </p:txBody>
      </p:sp>
      <p:pic>
        <p:nvPicPr>
          <p:cNvPr id="10" name="Grafikk 9">
            <a:extLst>
              <a:ext uri="{FF2B5EF4-FFF2-40B4-BE49-F238E27FC236}">
                <a16:creationId xmlns:a16="http://schemas.microsoft.com/office/drawing/2014/main" id="{12A20E5B-1144-0945-A7DE-B523BE9551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685" y="373980"/>
            <a:ext cx="1062377" cy="239409"/>
          </a:xfrm>
          <a:prstGeom prst="rect">
            <a:avLst/>
          </a:prstGeom>
        </p:spPr>
      </p:pic>
    </p:spTree>
    <p:extLst>
      <p:ext uri="{BB962C8B-B14F-4D97-AF65-F5344CB8AC3E}">
        <p14:creationId xmlns:p14="http://schemas.microsoft.com/office/powerpoint/2010/main" val="61340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boxes">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EA50F19-E171-FB4D-B350-7B21895998FA}"/>
              </a:ext>
            </a:extLst>
          </p:cNvPr>
          <p:cNvSpPr>
            <a:spLocks noGrp="1"/>
          </p:cNvSpPr>
          <p:nvPr>
            <p:ph idx="1"/>
          </p:nvPr>
        </p:nvSpPr>
        <p:spPr>
          <a:xfrm>
            <a:off x="515937" y="1700213"/>
            <a:ext cx="5327648" cy="4249737"/>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Plassholder for lysbildenummer 6">
            <a:extLst>
              <a:ext uri="{FF2B5EF4-FFF2-40B4-BE49-F238E27FC236}">
                <a16:creationId xmlns:a16="http://schemas.microsoft.com/office/drawing/2014/main" id="{36BF49CC-38B6-F844-8F58-187E38C7D8F6}"/>
              </a:ext>
            </a:extLst>
          </p:cNvPr>
          <p:cNvSpPr>
            <a:spLocks noGrp="1"/>
          </p:cNvSpPr>
          <p:nvPr>
            <p:ph type="sldNum" sz="quarter" idx="13"/>
          </p:nvPr>
        </p:nvSpPr>
        <p:spPr/>
        <p:txBody>
          <a:bodyPr/>
          <a:lstStyle/>
          <a:p>
            <a:fld id="{15BE137B-EC7F-5847-909B-2F5A91A79257}" type="slidenum">
              <a:rPr lang="en-US" noProof="0" smtClean="0"/>
              <a:pPr/>
              <a:t>‹#›</a:t>
            </a:fld>
            <a:endParaRPr lang="en-US" noProof="0"/>
          </a:p>
        </p:txBody>
      </p:sp>
      <p:sp>
        <p:nvSpPr>
          <p:cNvPr id="10" name="Plassholder for innhold 2">
            <a:extLst>
              <a:ext uri="{FF2B5EF4-FFF2-40B4-BE49-F238E27FC236}">
                <a16:creationId xmlns:a16="http://schemas.microsoft.com/office/drawing/2014/main" id="{60C390F0-3DA4-E547-BAA0-E7A0002F7522}"/>
              </a:ext>
            </a:extLst>
          </p:cNvPr>
          <p:cNvSpPr>
            <a:spLocks noGrp="1"/>
          </p:cNvSpPr>
          <p:nvPr>
            <p:ph idx="15"/>
          </p:nvPr>
        </p:nvSpPr>
        <p:spPr>
          <a:xfrm>
            <a:off x="6348414" y="1700213"/>
            <a:ext cx="5327648" cy="4249737"/>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lassholder for bunntekst 5">
            <a:extLst>
              <a:ext uri="{FF2B5EF4-FFF2-40B4-BE49-F238E27FC236}">
                <a16:creationId xmlns:a16="http://schemas.microsoft.com/office/drawing/2014/main" id="{A043B305-7613-224C-AF5C-4C15A01CED4E}"/>
              </a:ext>
            </a:extLst>
          </p:cNvPr>
          <p:cNvSpPr>
            <a:spLocks noGrp="1"/>
          </p:cNvSpPr>
          <p:nvPr>
            <p:ph type="ftr" sz="quarter" idx="19"/>
          </p:nvPr>
        </p:nvSpPr>
        <p:spPr/>
        <p:txBody>
          <a:bodyPr/>
          <a:lstStyle/>
          <a:p>
            <a:pPr>
              <a:lnSpc>
                <a:spcPct val="90000"/>
              </a:lnSpc>
              <a:buClr>
                <a:schemeClr val="accent6"/>
              </a:buClr>
              <a:buSzPct val="90000"/>
              <a:buFont typeface="Wingdings" pitchFamily="2" charset="2"/>
              <a:buNone/>
            </a:pPr>
            <a:endParaRPr lang="nb-NO"/>
          </a:p>
        </p:txBody>
      </p:sp>
      <p:sp>
        <p:nvSpPr>
          <p:cNvPr id="4" name="Tittel 3">
            <a:extLst>
              <a:ext uri="{FF2B5EF4-FFF2-40B4-BE49-F238E27FC236}">
                <a16:creationId xmlns:a16="http://schemas.microsoft.com/office/drawing/2014/main" id="{1A01B6E0-5C05-8A4A-B512-3F63287BDD09}"/>
              </a:ext>
            </a:extLst>
          </p:cNvPr>
          <p:cNvSpPr>
            <a:spLocks noGrp="1"/>
          </p:cNvSpPr>
          <p:nvPr>
            <p:ph type="title" hasCustomPrompt="1"/>
          </p:nvPr>
        </p:nvSpPr>
        <p:spPr>
          <a:xfrm>
            <a:off x="515938" y="368300"/>
            <a:ext cx="9866193" cy="720761"/>
          </a:xfrm>
        </p:spPr>
        <p:txBody>
          <a:bodyPr/>
          <a:lstStyle/>
          <a:p>
            <a:r>
              <a:rPr lang="nb-NO" dirty="0"/>
              <a:t>Heading</a:t>
            </a:r>
          </a:p>
        </p:txBody>
      </p:sp>
      <p:sp>
        <p:nvSpPr>
          <p:cNvPr id="12" name="Plassholder for tekst 7">
            <a:extLst>
              <a:ext uri="{FF2B5EF4-FFF2-40B4-BE49-F238E27FC236}">
                <a16:creationId xmlns:a16="http://schemas.microsoft.com/office/drawing/2014/main" id="{847A65D4-40C7-E843-A968-7B67CC2229E9}"/>
              </a:ext>
            </a:extLst>
          </p:cNvPr>
          <p:cNvSpPr>
            <a:spLocks noGrp="1"/>
          </p:cNvSpPr>
          <p:nvPr>
            <p:ph type="body" sz="quarter" idx="10" hasCustomPrompt="1"/>
          </p:nvPr>
        </p:nvSpPr>
        <p:spPr>
          <a:xfrm>
            <a:off x="515937" y="1171727"/>
            <a:ext cx="9866193" cy="190500"/>
          </a:xfrm>
        </p:spPr>
        <p:txBody>
          <a:bodyPr/>
          <a:lstStyle>
            <a:lvl1pPr>
              <a:defRPr sz="1800"/>
            </a:lvl1pPr>
          </a:lstStyle>
          <a:p>
            <a:pPr lvl="0"/>
            <a:r>
              <a:rPr lang="en-US" noProof="0" dirty="0"/>
              <a:t>Optional subheading</a:t>
            </a:r>
          </a:p>
        </p:txBody>
      </p:sp>
      <p:pic>
        <p:nvPicPr>
          <p:cNvPr id="15" name="Grafikk 14">
            <a:extLst>
              <a:ext uri="{FF2B5EF4-FFF2-40B4-BE49-F238E27FC236}">
                <a16:creationId xmlns:a16="http://schemas.microsoft.com/office/drawing/2014/main" id="{A31C3E88-B22D-254C-A452-735A262437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685" y="373980"/>
            <a:ext cx="1062377" cy="239409"/>
          </a:xfrm>
          <a:prstGeom prst="rect">
            <a:avLst/>
          </a:prstGeom>
        </p:spPr>
      </p:pic>
    </p:spTree>
    <p:extLst>
      <p:ext uri="{BB962C8B-B14F-4D97-AF65-F5344CB8AC3E}">
        <p14:creationId xmlns:p14="http://schemas.microsoft.com/office/powerpoint/2010/main" val="231789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ent-boxes">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EA50F19-E171-FB4D-B350-7B21895998FA}"/>
              </a:ext>
            </a:extLst>
          </p:cNvPr>
          <p:cNvSpPr>
            <a:spLocks noGrp="1"/>
          </p:cNvSpPr>
          <p:nvPr>
            <p:ph idx="1"/>
          </p:nvPr>
        </p:nvSpPr>
        <p:spPr>
          <a:xfrm>
            <a:off x="515937" y="1700213"/>
            <a:ext cx="3370653" cy="4249737"/>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Plassholder for lysbildenummer 6">
            <a:extLst>
              <a:ext uri="{FF2B5EF4-FFF2-40B4-BE49-F238E27FC236}">
                <a16:creationId xmlns:a16="http://schemas.microsoft.com/office/drawing/2014/main" id="{36BF49CC-38B6-F844-8F58-187E38C7D8F6}"/>
              </a:ext>
            </a:extLst>
          </p:cNvPr>
          <p:cNvSpPr>
            <a:spLocks noGrp="1"/>
          </p:cNvSpPr>
          <p:nvPr>
            <p:ph type="sldNum" sz="quarter" idx="13"/>
          </p:nvPr>
        </p:nvSpPr>
        <p:spPr/>
        <p:txBody>
          <a:bodyPr/>
          <a:lstStyle/>
          <a:p>
            <a:fld id="{15BE137B-EC7F-5847-909B-2F5A91A79257}" type="slidenum">
              <a:rPr lang="en-US" noProof="0" smtClean="0"/>
              <a:pPr/>
              <a:t>‹#›</a:t>
            </a:fld>
            <a:endParaRPr lang="en-US" noProof="0" dirty="0"/>
          </a:p>
        </p:txBody>
      </p:sp>
      <p:sp>
        <p:nvSpPr>
          <p:cNvPr id="9" name="Plassholder for innhold 2">
            <a:extLst>
              <a:ext uri="{FF2B5EF4-FFF2-40B4-BE49-F238E27FC236}">
                <a16:creationId xmlns:a16="http://schemas.microsoft.com/office/drawing/2014/main" id="{88F5B314-5B17-9D44-9325-63A19A9FE26B}"/>
              </a:ext>
            </a:extLst>
          </p:cNvPr>
          <p:cNvSpPr>
            <a:spLocks noGrp="1"/>
          </p:cNvSpPr>
          <p:nvPr>
            <p:ph idx="14"/>
          </p:nvPr>
        </p:nvSpPr>
        <p:spPr>
          <a:xfrm>
            <a:off x="4410673" y="1700213"/>
            <a:ext cx="3370653" cy="4249737"/>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lassholder for innhold 2">
            <a:extLst>
              <a:ext uri="{FF2B5EF4-FFF2-40B4-BE49-F238E27FC236}">
                <a16:creationId xmlns:a16="http://schemas.microsoft.com/office/drawing/2014/main" id="{60C390F0-3DA4-E547-BAA0-E7A0002F7522}"/>
              </a:ext>
            </a:extLst>
          </p:cNvPr>
          <p:cNvSpPr>
            <a:spLocks noGrp="1"/>
          </p:cNvSpPr>
          <p:nvPr>
            <p:ph idx="15"/>
          </p:nvPr>
        </p:nvSpPr>
        <p:spPr>
          <a:xfrm>
            <a:off x="8305408" y="1700213"/>
            <a:ext cx="3370653" cy="4249737"/>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lassholder for bunntekst 5">
            <a:extLst>
              <a:ext uri="{FF2B5EF4-FFF2-40B4-BE49-F238E27FC236}">
                <a16:creationId xmlns:a16="http://schemas.microsoft.com/office/drawing/2014/main" id="{8318B3B3-20D8-3945-986B-8ECD3B7265FF}"/>
              </a:ext>
            </a:extLst>
          </p:cNvPr>
          <p:cNvSpPr>
            <a:spLocks noGrp="1"/>
          </p:cNvSpPr>
          <p:nvPr>
            <p:ph type="ftr" sz="quarter" idx="19"/>
          </p:nvPr>
        </p:nvSpPr>
        <p:spPr/>
        <p:txBody>
          <a:bodyPr/>
          <a:lstStyle/>
          <a:p>
            <a:pPr>
              <a:lnSpc>
                <a:spcPct val="90000"/>
              </a:lnSpc>
              <a:buClr>
                <a:schemeClr val="accent6"/>
              </a:buClr>
              <a:buSzPct val="90000"/>
              <a:buFont typeface="Wingdings" pitchFamily="2" charset="2"/>
              <a:buNone/>
            </a:pPr>
            <a:endParaRPr lang="nb-NO" dirty="0"/>
          </a:p>
        </p:txBody>
      </p:sp>
      <p:sp>
        <p:nvSpPr>
          <p:cNvPr id="4" name="Tittel 3">
            <a:extLst>
              <a:ext uri="{FF2B5EF4-FFF2-40B4-BE49-F238E27FC236}">
                <a16:creationId xmlns:a16="http://schemas.microsoft.com/office/drawing/2014/main" id="{7F39E99A-8DCD-DC45-941B-EDEC213CDEF4}"/>
              </a:ext>
            </a:extLst>
          </p:cNvPr>
          <p:cNvSpPr>
            <a:spLocks noGrp="1"/>
          </p:cNvSpPr>
          <p:nvPr>
            <p:ph type="title" hasCustomPrompt="1"/>
          </p:nvPr>
        </p:nvSpPr>
        <p:spPr>
          <a:xfrm>
            <a:off x="515938" y="368300"/>
            <a:ext cx="9866193" cy="720761"/>
          </a:xfrm>
        </p:spPr>
        <p:txBody>
          <a:bodyPr/>
          <a:lstStyle/>
          <a:p>
            <a:r>
              <a:rPr lang="nb-NO" dirty="0"/>
              <a:t>Heading</a:t>
            </a:r>
          </a:p>
        </p:txBody>
      </p:sp>
      <p:sp>
        <p:nvSpPr>
          <p:cNvPr id="14" name="Plassholder for tekst 7">
            <a:extLst>
              <a:ext uri="{FF2B5EF4-FFF2-40B4-BE49-F238E27FC236}">
                <a16:creationId xmlns:a16="http://schemas.microsoft.com/office/drawing/2014/main" id="{A7C7FC87-FF25-444D-B4DD-35B66ED37E8D}"/>
              </a:ext>
            </a:extLst>
          </p:cNvPr>
          <p:cNvSpPr>
            <a:spLocks noGrp="1"/>
          </p:cNvSpPr>
          <p:nvPr>
            <p:ph type="body" sz="quarter" idx="10" hasCustomPrompt="1"/>
          </p:nvPr>
        </p:nvSpPr>
        <p:spPr>
          <a:xfrm>
            <a:off x="515937" y="1171727"/>
            <a:ext cx="9866193" cy="190500"/>
          </a:xfrm>
        </p:spPr>
        <p:txBody>
          <a:bodyPr/>
          <a:lstStyle>
            <a:lvl1pPr>
              <a:defRPr sz="1800"/>
            </a:lvl1pPr>
          </a:lstStyle>
          <a:p>
            <a:pPr lvl="0"/>
            <a:r>
              <a:rPr lang="en-US" noProof="0" dirty="0"/>
              <a:t>Optional subheading</a:t>
            </a:r>
          </a:p>
        </p:txBody>
      </p:sp>
      <p:pic>
        <p:nvPicPr>
          <p:cNvPr id="16" name="Grafikk 15">
            <a:extLst>
              <a:ext uri="{FF2B5EF4-FFF2-40B4-BE49-F238E27FC236}">
                <a16:creationId xmlns:a16="http://schemas.microsoft.com/office/drawing/2014/main" id="{70D27C78-0958-BA46-BEB9-AAEACCB5EE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685" y="373980"/>
            <a:ext cx="1062377" cy="239409"/>
          </a:xfrm>
          <a:prstGeom prst="rect">
            <a:avLst/>
          </a:prstGeom>
        </p:spPr>
      </p:pic>
    </p:spTree>
    <p:extLst>
      <p:ext uri="{BB962C8B-B14F-4D97-AF65-F5344CB8AC3E}">
        <p14:creationId xmlns:p14="http://schemas.microsoft.com/office/powerpoint/2010/main" val="169989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boxes">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EA50F19-E171-FB4D-B350-7B21895998FA}"/>
              </a:ext>
            </a:extLst>
          </p:cNvPr>
          <p:cNvSpPr>
            <a:spLocks noGrp="1"/>
          </p:cNvSpPr>
          <p:nvPr>
            <p:ph idx="1"/>
          </p:nvPr>
        </p:nvSpPr>
        <p:spPr>
          <a:xfrm>
            <a:off x="515937" y="3976430"/>
            <a:ext cx="5327650" cy="1973520"/>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lassholder for lysbildenummer 6">
            <a:extLst>
              <a:ext uri="{FF2B5EF4-FFF2-40B4-BE49-F238E27FC236}">
                <a16:creationId xmlns:a16="http://schemas.microsoft.com/office/drawing/2014/main" id="{36BF49CC-38B6-F844-8F58-187E38C7D8F6}"/>
              </a:ext>
            </a:extLst>
          </p:cNvPr>
          <p:cNvSpPr>
            <a:spLocks noGrp="1"/>
          </p:cNvSpPr>
          <p:nvPr>
            <p:ph type="sldNum" sz="quarter" idx="13"/>
          </p:nvPr>
        </p:nvSpPr>
        <p:spPr/>
        <p:txBody>
          <a:bodyPr/>
          <a:lstStyle/>
          <a:p>
            <a:fld id="{15BE137B-EC7F-5847-909B-2F5A91A79257}" type="slidenum">
              <a:rPr lang="en-US" noProof="0" smtClean="0"/>
              <a:pPr/>
              <a:t>‹#›</a:t>
            </a:fld>
            <a:endParaRPr lang="en-US" noProof="0"/>
          </a:p>
        </p:txBody>
      </p:sp>
      <p:sp>
        <p:nvSpPr>
          <p:cNvPr id="12" name="Plassholder for innhold 2">
            <a:extLst>
              <a:ext uri="{FF2B5EF4-FFF2-40B4-BE49-F238E27FC236}">
                <a16:creationId xmlns:a16="http://schemas.microsoft.com/office/drawing/2014/main" id="{A8B4331B-5A49-1946-AC81-A4BAD3953BD7}"/>
              </a:ext>
            </a:extLst>
          </p:cNvPr>
          <p:cNvSpPr>
            <a:spLocks noGrp="1"/>
          </p:cNvSpPr>
          <p:nvPr>
            <p:ph idx="15"/>
          </p:nvPr>
        </p:nvSpPr>
        <p:spPr>
          <a:xfrm>
            <a:off x="515937" y="1700213"/>
            <a:ext cx="5327650" cy="1886229"/>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Plassholder for innhold 2">
            <a:extLst>
              <a:ext uri="{FF2B5EF4-FFF2-40B4-BE49-F238E27FC236}">
                <a16:creationId xmlns:a16="http://schemas.microsoft.com/office/drawing/2014/main" id="{7884D6C8-0290-414D-BA1B-D7F4491ED8EB}"/>
              </a:ext>
            </a:extLst>
          </p:cNvPr>
          <p:cNvSpPr>
            <a:spLocks noGrp="1"/>
          </p:cNvSpPr>
          <p:nvPr>
            <p:ph idx="16"/>
          </p:nvPr>
        </p:nvSpPr>
        <p:spPr>
          <a:xfrm>
            <a:off x="6348411" y="3976430"/>
            <a:ext cx="5327650" cy="1973520"/>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Plassholder for innhold 2">
            <a:extLst>
              <a:ext uri="{FF2B5EF4-FFF2-40B4-BE49-F238E27FC236}">
                <a16:creationId xmlns:a16="http://schemas.microsoft.com/office/drawing/2014/main" id="{E9445584-B74D-D044-86B1-8D8DF429B3DF}"/>
              </a:ext>
            </a:extLst>
          </p:cNvPr>
          <p:cNvSpPr>
            <a:spLocks noGrp="1"/>
          </p:cNvSpPr>
          <p:nvPr>
            <p:ph idx="17"/>
          </p:nvPr>
        </p:nvSpPr>
        <p:spPr>
          <a:xfrm>
            <a:off x="6348411" y="1700213"/>
            <a:ext cx="5327650" cy="1886229"/>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lassholder for bunntekst 5">
            <a:extLst>
              <a:ext uri="{FF2B5EF4-FFF2-40B4-BE49-F238E27FC236}">
                <a16:creationId xmlns:a16="http://schemas.microsoft.com/office/drawing/2014/main" id="{DD2BA6B4-A3F2-1F42-9FC0-248E658FCA7F}"/>
              </a:ext>
            </a:extLst>
          </p:cNvPr>
          <p:cNvSpPr>
            <a:spLocks noGrp="1"/>
          </p:cNvSpPr>
          <p:nvPr>
            <p:ph type="ftr" sz="quarter" idx="22"/>
          </p:nvPr>
        </p:nvSpPr>
        <p:spPr/>
        <p:txBody>
          <a:bodyPr/>
          <a:lstStyle/>
          <a:p>
            <a:pPr>
              <a:lnSpc>
                <a:spcPct val="90000"/>
              </a:lnSpc>
              <a:buClr>
                <a:schemeClr val="accent6"/>
              </a:buClr>
              <a:buSzPct val="90000"/>
              <a:buFont typeface="Wingdings" pitchFamily="2" charset="2"/>
              <a:buNone/>
            </a:pPr>
            <a:endParaRPr lang="nb-NO"/>
          </a:p>
        </p:txBody>
      </p:sp>
      <p:sp>
        <p:nvSpPr>
          <p:cNvPr id="4" name="Tittel 3">
            <a:extLst>
              <a:ext uri="{FF2B5EF4-FFF2-40B4-BE49-F238E27FC236}">
                <a16:creationId xmlns:a16="http://schemas.microsoft.com/office/drawing/2014/main" id="{6D730440-B28E-2E4E-BDBE-F335C0102726}"/>
              </a:ext>
            </a:extLst>
          </p:cNvPr>
          <p:cNvSpPr>
            <a:spLocks noGrp="1"/>
          </p:cNvSpPr>
          <p:nvPr>
            <p:ph type="title" hasCustomPrompt="1"/>
          </p:nvPr>
        </p:nvSpPr>
        <p:spPr>
          <a:xfrm>
            <a:off x="515938" y="368300"/>
            <a:ext cx="9866193" cy="720761"/>
          </a:xfrm>
        </p:spPr>
        <p:txBody>
          <a:bodyPr/>
          <a:lstStyle/>
          <a:p>
            <a:r>
              <a:rPr lang="nb-NO" dirty="0"/>
              <a:t>Heading</a:t>
            </a:r>
          </a:p>
        </p:txBody>
      </p:sp>
      <p:sp>
        <p:nvSpPr>
          <p:cNvPr id="18" name="Plassholder for tekst 7">
            <a:extLst>
              <a:ext uri="{FF2B5EF4-FFF2-40B4-BE49-F238E27FC236}">
                <a16:creationId xmlns:a16="http://schemas.microsoft.com/office/drawing/2014/main" id="{84904F02-2BFC-474E-8C5B-F3B9A6128545}"/>
              </a:ext>
            </a:extLst>
          </p:cNvPr>
          <p:cNvSpPr>
            <a:spLocks noGrp="1"/>
          </p:cNvSpPr>
          <p:nvPr>
            <p:ph type="body" sz="quarter" idx="10" hasCustomPrompt="1"/>
          </p:nvPr>
        </p:nvSpPr>
        <p:spPr>
          <a:xfrm>
            <a:off x="515937" y="1171727"/>
            <a:ext cx="9866193" cy="190500"/>
          </a:xfrm>
        </p:spPr>
        <p:txBody>
          <a:bodyPr/>
          <a:lstStyle>
            <a:lvl1pPr>
              <a:defRPr sz="1800"/>
            </a:lvl1pPr>
          </a:lstStyle>
          <a:p>
            <a:pPr lvl="0"/>
            <a:r>
              <a:rPr lang="en-US" noProof="0" dirty="0"/>
              <a:t>Optional subheading</a:t>
            </a:r>
          </a:p>
        </p:txBody>
      </p:sp>
      <p:pic>
        <p:nvPicPr>
          <p:cNvPr id="20" name="Grafikk 19">
            <a:extLst>
              <a:ext uri="{FF2B5EF4-FFF2-40B4-BE49-F238E27FC236}">
                <a16:creationId xmlns:a16="http://schemas.microsoft.com/office/drawing/2014/main" id="{72985FF7-77BE-7244-BF59-5925B2B4DD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685" y="373980"/>
            <a:ext cx="1062377" cy="239409"/>
          </a:xfrm>
          <a:prstGeom prst="rect">
            <a:avLst/>
          </a:prstGeom>
        </p:spPr>
      </p:pic>
    </p:spTree>
    <p:extLst>
      <p:ext uri="{BB962C8B-B14F-4D97-AF65-F5344CB8AC3E}">
        <p14:creationId xmlns:p14="http://schemas.microsoft.com/office/powerpoint/2010/main" val="29020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Appendix">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B46936-7955-7442-8E78-CD3DAC527F1C}"/>
              </a:ext>
            </a:extLst>
          </p:cNvPr>
          <p:cNvSpPr>
            <a:spLocks noGrp="1"/>
          </p:cNvSpPr>
          <p:nvPr>
            <p:ph type="title" hasCustomPrompt="1"/>
          </p:nvPr>
        </p:nvSpPr>
        <p:spPr>
          <a:xfrm>
            <a:off x="1583472" y="1808163"/>
            <a:ext cx="7240695" cy="428729"/>
          </a:xfrm>
        </p:spPr>
        <p:txBody>
          <a:bodyPr anchor="t"/>
          <a:lstStyle/>
          <a:p>
            <a:r>
              <a:rPr lang="en-US" noProof="0" dirty="0"/>
              <a:t>Agenda/Appendix</a:t>
            </a:r>
          </a:p>
        </p:txBody>
      </p:sp>
      <p:sp>
        <p:nvSpPr>
          <p:cNvPr id="3" name="Plassholder for innhold 2">
            <a:extLst>
              <a:ext uri="{FF2B5EF4-FFF2-40B4-BE49-F238E27FC236}">
                <a16:creationId xmlns:a16="http://schemas.microsoft.com/office/drawing/2014/main" id="{EEA50F19-E171-FB4D-B350-7B21895998FA}"/>
              </a:ext>
            </a:extLst>
          </p:cNvPr>
          <p:cNvSpPr>
            <a:spLocks noGrp="1"/>
          </p:cNvSpPr>
          <p:nvPr>
            <p:ph idx="1"/>
          </p:nvPr>
        </p:nvSpPr>
        <p:spPr>
          <a:xfrm>
            <a:off x="1583472" y="2453747"/>
            <a:ext cx="7240695" cy="3496204"/>
          </a:xfrm>
        </p:spPr>
        <p:txBody>
          <a:bodyPr numCol="1" spcCol="468000"/>
          <a:lstStyle>
            <a:lvl1pPr marL="285750" indent="-285750">
              <a:buFont typeface="Wingdings" pitchFamily="2" charset="2"/>
              <a:buChar char="§"/>
              <a:defRPr/>
            </a:lvl1pPr>
            <a:lvl2pPr marL="625475" indent="-307975">
              <a:buFont typeface="Wingdings" pitchFamily="2" charset="2"/>
              <a:buChar char="§"/>
              <a:defRPr/>
            </a:lvl2pPr>
            <a:lvl3pPr marL="933450" indent="-307975">
              <a:buFont typeface="Wingdings" pitchFamily="2" charset="2"/>
              <a:buChar char="§"/>
              <a:defRPr/>
            </a:lvl3pPr>
            <a:lvl4pPr marL="1246188" indent="-307975">
              <a:buFont typeface="Wingdings" pitchFamily="2" charset="2"/>
              <a:buChar char="§"/>
              <a:defRPr/>
            </a:lvl4pPr>
            <a:lvl5pPr marL="1558925" indent="-301625">
              <a:buFont typeface="Wingdings" pitchFamily="2" charset="2"/>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Plassholder for lysbildenummer 10">
            <a:extLst>
              <a:ext uri="{FF2B5EF4-FFF2-40B4-BE49-F238E27FC236}">
                <a16:creationId xmlns:a16="http://schemas.microsoft.com/office/drawing/2014/main" id="{E237F861-DA05-F14B-B4FC-DB78E87F983A}"/>
              </a:ext>
            </a:extLst>
          </p:cNvPr>
          <p:cNvSpPr>
            <a:spLocks noGrp="1"/>
          </p:cNvSpPr>
          <p:nvPr>
            <p:ph type="sldNum" sz="quarter" idx="13"/>
          </p:nvPr>
        </p:nvSpPr>
        <p:spPr/>
        <p:txBody>
          <a:bodyPr/>
          <a:lstStyle/>
          <a:p>
            <a:fld id="{15BE137B-EC7F-5847-909B-2F5A91A79257}" type="slidenum">
              <a:rPr lang="en-US" noProof="0" smtClean="0"/>
              <a:pPr/>
              <a:t>‹#›</a:t>
            </a:fld>
            <a:endParaRPr lang="en-US" noProof="0" dirty="0"/>
          </a:p>
        </p:txBody>
      </p:sp>
      <p:pic>
        <p:nvPicPr>
          <p:cNvPr id="7" name="Grafikk 6">
            <a:extLst>
              <a:ext uri="{FF2B5EF4-FFF2-40B4-BE49-F238E27FC236}">
                <a16:creationId xmlns:a16="http://schemas.microsoft.com/office/drawing/2014/main" id="{8F3C6C2C-E58E-1A46-86A2-C44557BAEB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685" y="373980"/>
            <a:ext cx="1062377" cy="239409"/>
          </a:xfrm>
          <a:prstGeom prst="rect">
            <a:avLst/>
          </a:prstGeom>
        </p:spPr>
      </p:pic>
    </p:spTree>
    <p:extLst>
      <p:ext uri="{BB962C8B-B14F-4D97-AF65-F5344CB8AC3E}">
        <p14:creationId xmlns:p14="http://schemas.microsoft.com/office/powerpoint/2010/main" val="424598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A305B6-2476-0543-AB3E-55B7D5B7DF41}"/>
              </a:ext>
            </a:extLst>
          </p:cNvPr>
          <p:cNvSpPr>
            <a:spLocks noGrp="1"/>
          </p:cNvSpPr>
          <p:nvPr>
            <p:ph type="ctrTitle" hasCustomPrompt="1"/>
          </p:nvPr>
        </p:nvSpPr>
        <p:spPr>
          <a:xfrm>
            <a:off x="1583473" y="1700213"/>
            <a:ext cx="7240694" cy="1721802"/>
          </a:xfrm>
        </p:spPr>
        <p:txBody>
          <a:bodyPr anchor="b"/>
          <a:lstStyle>
            <a:lvl1pPr algn="l">
              <a:defRPr sz="4000">
                <a:solidFill>
                  <a:schemeClr val="tx2"/>
                </a:solidFill>
              </a:defRPr>
            </a:lvl1pPr>
          </a:lstStyle>
          <a:p>
            <a:r>
              <a:rPr lang="en-US" noProof="0" dirty="0"/>
              <a:t>Chapter title</a:t>
            </a:r>
          </a:p>
        </p:txBody>
      </p:sp>
      <p:sp>
        <p:nvSpPr>
          <p:cNvPr id="3" name="Undertittel 2">
            <a:extLst>
              <a:ext uri="{FF2B5EF4-FFF2-40B4-BE49-F238E27FC236}">
                <a16:creationId xmlns:a16="http://schemas.microsoft.com/office/drawing/2014/main" id="{26BF290A-FBCD-614E-B25B-0EBCAFBEA576}"/>
              </a:ext>
            </a:extLst>
          </p:cNvPr>
          <p:cNvSpPr>
            <a:spLocks noGrp="1"/>
          </p:cNvSpPr>
          <p:nvPr>
            <p:ph type="subTitle" idx="1" hasCustomPrompt="1"/>
          </p:nvPr>
        </p:nvSpPr>
        <p:spPr>
          <a:xfrm>
            <a:off x="1583473" y="3645854"/>
            <a:ext cx="7240694" cy="2304096"/>
          </a:xfr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Chapter subtitle</a:t>
            </a:r>
          </a:p>
        </p:txBody>
      </p:sp>
      <p:sp>
        <p:nvSpPr>
          <p:cNvPr id="9" name="Plassholder for lysbildenummer 8">
            <a:extLst>
              <a:ext uri="{FF2B5EF4-FFF2-40B4-BE49-F238E27FC236}">
                <a16:creationId xmlns:a16="http://schemas.microsoft.com/office/drawing/2014/main" id="{371A2F7F-FE71-B246-A26E-9A2724DAF3C1}"/>
              </a:ext>
            </a:extLst>
          </p:cNvPr>
          <p:cNvSpPr>
            <a:spLocks noGrp="1"/>
          </p:cNvSpPr>
          <p:nvPr>
            <p:ph type="sldNum" sz="quarter" idx="13"/>
          </p:nvPr>
        </p:nvSpPr>
        <p:spPr/>
        <p:txBody>
          <a:bodyPr/>
          <a:lstStyle>
            <a:lvl1pPr>
              <a:defRPr>
                <a:solidFill>
                  <a:schemeClr val="tx2"/>
                </a:solidFill>
              </a:defRPr>
            </a:lvl1pPr>
          </a:lstStyle>
          <a:p>
            <a:fld id="{15BE137B-EC7F-5847-909B-2F5A91A79257}" type="slidenum">
              <a:rPr lang="en-US" smtClean="0"/>
              <a:pPr/>
              <a:t>‹#›</a:t>
            </a:fld>
            <a:endParaRPr lang="en-US"/>
          </a:p>
        </p:txBody>
      </p:sp>
      <p:pic>
        <p:nvPicPr>
          <p:cNvPr id="7" name="Grafikk 6">
            <a:extLst>
              <a:ext uri="{FF2B5EF4-FFF2-40B4-BE49-F238E27FC236}">
                <a16:creationId xmlns:a16="http://schemas.microsoft.com/office/drawing/2014/main" id="{E41269D5-9E5D-DB44-B77E-805789FA58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3685" y="373980"/>
            <a:ext cx="1062377" cy="239409"/>
          </a:xfrm>
          <a:prstGeom prst="rect">
            <a:avLst/>
          </a:prstGeom>
        </p:spPr>
      </p:pic>
    </p:spTree>
    <p:extLst>
      <p:ext uri="{BB962C8B-B14F-4D97-AF65-F5344CB8AC3E}">
        <p14:creationId xmlns:p14="http://schemas.microsoft.com/office/powerpoint/2010/main" val="8172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C4A57F-B408-4F4C-9D60-9BC11A1C03D4}"/>
              </a:ext>
            </a:extLst>
          </p:cNvPr>
          <p:cNvGraphicFramePr>
            <a:graphicFrameLocks noChangeAspect="1"/>
          </p:cNvGraphicFramePr>
          <p:nvPr userDrawn="1">
            <p:custDataLst>
              <p:tags r:id="rId15"/>
            </p:custDataLst>
            <p:extLst>
              <p:ext uri="{D42A27DB-BD31-4B8C-83A1-F6EECF244321}">
                <p14:modId xmlns:p14="http://schemas.microsoft.com/office/powerpoint/2010/main" val="638380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6" imgW="349" imgH="349" progId="TCLayout.ActiveDocument.1">
                  <p:embed/>
                </p:oleObj>
              </mc:Choice>
              <mc:Fallback>
                <p:oleObj name="think-cell Slide" r:id="rId16" imgW="349" imgH="349" progId="TCLayout.ActiveDocument.1">
                  <p:embed/>
                  <p:pic>
                    <p:nvPicPr>
                      <p:cNvPr id="7" name="Object 6" hidden="1">
                        <a:extLst>
                          <a:ext uri="{FF2B5EF4-FFF2-40B4-BE49-F238E27FC236}">
                            <a16:creationId xmlns:a16="http://schemas.microsoft.com/office/drawing/2014/main" id="{BCC4A57F-B408-4F4C-9D60-9BC11A1C03D4}"/>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A1743649-78F5-B14B-97B1-1B59D79F141C}"/>
              </a:ext>
            </a:extLst>
          </p:cNvPr>
          <p:cNvSpPr>
            <a:spLocks noGrp="1"/>
          </p:cNvSpPr>
          <p:nvPr>
            <p:ph type="title"/>
          </p:nvPr>
        </p:nvSpPr>
        <p:spPr>
          <a:xfrm>
            <a:off x="515938" y="368300"/>
            <a:ext cx="10051914" cy="720761"/>
          </a:xfrm>
          <a:prstGeom prst="rect">
            <a:avLst/>
          </a:prstGeom>
        </p:spPr>
        <p:txBody>
          <a:bodyPr vert="horz" lIns="0" tIns="0" rIns="0" bIns="0" rtlCol="0" anchor="b">
            <a:noAutofit/>
          </a:bodyPr>
          <a:lstStyle/>
          <a:p>
            <a:r>
              <a:rPr lang="en-US" noProof="0" err="1"/>
              <a:t>Klikk</a:t>
            </a:r>
            <a:r>
              <a:rPr lang="en-US" noProof="0"/>
              <a:t> for </a:t>
            </a:r>
            <a:r>
              <a:rPr lang="en-US" noProof="0" err="1"/>
              <a:t>å</a:t>
            </a:r>
            <a:r>
              <a:rPr lang="en-US" noProof="0"/>
              <a:t> </a:t>
            </a:r>
            <a:r>
              <a:rPr lang="en-US" noProof="0" err="1"/>
              <a:t>redigere</a:t>
            </a:r>
            <a:r>
              <a:rPr lang="en-US" noProof="0"/>
              <a:t> </a:t>
            </a:r>
            <a:r>
              <a:rPr lang="en-US" noProof="0" err="1"/>
              <a:t>tittelstil</a:t>
            </a:r>
            <a:endParaRPr lang="en-US" noProof="0"/>
          </a:p>
        </p:txBody>
      </p:sp>
      <p:sp>
        <p:nvSpPr>
          <p:cNvPr id="3" name="Plassholder for tekst 2">
            <a:extLst>
              <a:ext uri="{FF2B5EF4-FFF2-40B4-BE49-F238E27FC236}">
                <a16:creationId xmlns:a16="http://schemas.microsoft.com/office/drawing/2014/main" id="{409A815C-07F9-E24F-9ABB-20991047C1BA}"/>
              </a:ext>
            </a:extLst>
          </p:cNvPr>
          <p:cNvSpPr>
            <a:spLocks noGrp="1"/>
          </p:cNvSpPr>
          <p:nvPr>
            <p:ph type="body" idx="1"/>
          </p:nvPr>
        </p:nvSpPr>
        <p:spPr>
          <a:xfrm>
            <a:off x="515938" y="1700212"/>
            <a:ext cx="11160124" cy="4249738"/>
          </a:xfrm>
          <a:prstGeom prst="rect">
            <a:avLst/>
          </a:prstGeom>
        </p:spPr>
        <p:txBody>
          <a:bodyPr vert="horz" lIns="0" tIns="0" rIns="0" bIns="0" rtlCol="0">
            <a:noAutofit/>
          </a:bodyPr>
          <a:lstStyle/>
          <a:p>
            <a:pPr marL="312738" marR="0" lvl="0" indent="-312738" algn="l" defTabSz="914400" rtl="0" eaLnBrk="1" fontAlgn="auto" latinLnBrk="0" hangingPunct="1">
              <a:lnSpc>
                <a:spcPct val="90000"/>
              </a:lnSpc>
              <a:spcBef>
                <a:spcPts val="1000"/>
              </a:spcBef>
              <a:spcAft>
                <a:spcPts val="0"/>
              </a:spcAft>
              <a:buClr>
                <a:schemeClr val="accent6"/>
              </a:buClr>
              <a:buSzPct val="90000"/>
              <a:buFont typeface="Wingdings" pitchFamily="2" charset="2"/>
              <a:buChar char="§"/>
              <a:tabLst/>
              <a:defRPr/>
            </a:pPr>
            <a:r>
              <a:rPr lang="en-US" noProof="0" err="1"/>
              <a:t>Punktliste</a:t>
            </a:r>
            <a:r>
              <a:rPr lang="en-US" noProof="0"/>
              <a:t> </a:t>
            </a:r>
            <a:r>
              <a:rPr lang="en-US" noProof="0" err="1"/>
              <a:t>nivå</a:t>
            </a:r>
            <a:r>
              <a:rPr lang="en-US" noProof="0"/>
              <a:t> 1</a:t>
            </a:r>
          </a:p>
          <a:p>
            <a:pPr lvl="1"/>
            <a:r>
              <a:rPr lang="en-US" noProof="0" err="1"/>
              <a:t>Punktliste</a:t>
            </a:r>
            <a:r>
              <a:rPr lang="en-US" noProof="0"/>
              <a:t> </a:t>
            </a:r>
            <a:r>
              <a:rPr lang="en-US" noProof="0" err="1"/>
              <a:t>nivå</a:t>
            </a:r>
            <a:r>
              <a:rPr lang="en-US" noProof="0"/>
              <a:t> 2</a:t>
            </a:r>
          </a:p>
          <a:p>
            <a:pPr lvl="2"/>
            <a:r>
              <a:rPr lang="en-US" noProof="0" err="1"/>
              <a:t>Punktliste</a:t>
            </a:r>
            <a:r>
              <a:rPr lang="en-US" noProof="0"/>
              <a:t> </a:t>
            </a:r>
            <a:r>
              <a:rPr lang="en-US" noProof="0" err="1"/>
              <a:t>nivå</a:t>
            </a:r>
            <a:r>
              <a:rPr lang="en-US" noProof="0"/>
              <a:t> 3</a:t>
            </a:r>
          </a:p>
          <a:p>
            <a:pPr lvl="3"/>
            <a:r>
              <a:rPr lang="en-US" noProof="0" err="1"/>
              <a:t>Punktliste</a:t>
            </a:r>
            <a:r>
              <a:rPr lang="en-US" noProof="0"/>
              <a:t> </a:t>
            </a:r>
            <a:r>
              <a:rPr lang="en-US" noProof="0" err="1"/>
              <a:t>nivå</a:t>
            </a:r>
            <a:r>
              <a:rPr lang="en-US" noProof="0"/>
              <a:t> 4</a:t>
            </a:r>
          </a:p>
          <a:p>
            <a:pPr lvl="4"/>
            <a:r>
              <a:rPr lang="en-US" noProof="0" err="1"/>
              <a:t>Punktliste</a:t>
            </a:r>
            <a:r>
              <a:rPr lang="en-US" noProof="0"/>
              <a:t> </a:t>
            </a:r>
            <a:r>
              <a:rPr lang="en-US" noProof="0" err="1"/>
              <a:t>nivå</a:t>
            </a:r>
            <a:r>
              <a:rPr lang="en-US" noProof="0"/>
              <a:t> 5</a:t>
            </a:r>
          </a:p>
          <a:p>
            <a:pPr lvl="5"/>
            <a:r>
              <a:rPr lang="en-US" noProof="0" err="1"/>
              <a:t>Punktliste</a:t>
            </a:r>
            <a:r>
              <a:rPr lang="en-US" noProof="0"/>
              <a:t> </a:t>
            </a:r>
            <a:r>
              <a:rPr lang="en-US" noProof="0" err="1"/>
              <a:t>nivå</a:t>
            </a:r>
            <a:r>
              <a:rPr lang="en-US" noProof="0"/>
              <a:t> 6</a:t>
            </a:r>
          </a:p>
        </p:txBody>
      </p:sp>
      <p:sp>
        <p:nvSpPr>
          <p:cNvPr id="6" name="Plassholder for lysbildenummer 5">
            <a:extLst>
              <a:ext uri="{FF2B5EF4-FFF2-40B4-BE49-F238E27FC236}">
                <a16:creationId xmlns:a16="http://schemas.microsoft.com/office/drawing/2014/main" id="{1BA47985-7812-4044-BB7D-5F757F992D02}"/>
              </a:ext>
            </a:extLst>
          </p:cNvPr>
          <p:cNvSpPr>
            <a:spLocks noGrp="1"/>
          </p:cNvSpPr>
          <p:nvPr>
            <p:ph type="sldNum" sz="quarter" idx="4"/>
          </p:nvPr>
        </p:nvSpPr>
        <p:spPr>
          <a:xfrm>
            <a:off x="11208970" y="6557083"/>
            <a:ext cx="467092" cy="154580"/>
          </a:xfrm>
          <a:prstGeom prst="rect">
            <a:avLst/>
          </a:prstGeom>
        </p:spPr>
        <p:txBody>
          <a:bodyPr vert="horz" lIns="0" tIns="0" rIns="0" bIns="0" rtlCol="0" anchor="b" anchorCtr="0"/>
          <a:lstStyle>
            <a:lvl1pPr algn="r">
              <a:defRPr sz="1200">
                <a:solidFill>
                  <a:schemeClr val="tx2"/>
                </a:solidFill>
              </a:defRPr>
            </a:lvl1pPr>
          </a:lstStyle>
          <a:p>
            <a:fld id="{15BE137B-EC7F-5847-909B-2F5A91A79257}" type="slidenum">
              <a:rPr lang="en-US" smtClean="0"/>
              <a:pPr/>
              <a:t>‹#›</a:t>
            </a:fld>
            <a:endParaRPr lang="en-US"/>
          </a:p>
        </p:txBody>
      </p:sp>
      <p:sp>
        <p:nvSpPr>
          <p:cNvPr id="4" name="Plassholder for bunntekst 3">
            <a:extLst>
              <a:ext uri="{FF2B5EF4-FFF2-40B4-BE49-F238E27FC236}">
                <a16:creationId xmlns:a16="http://schemas.microsoft.com/office/drawing/2014/main" id="{F76A2BD9-52EE-E749-8417-AECF601695AF}"/>
              </a:ext>
            </a:extLst>
          </p:cNvPr>
          <p:cNvSpPr>
            <a:spLocks noGrp="1"/>
          </p:cNvSpPr>
          <p:nvPr>
            <p:ph type="ftr" sz="quarter" idx="3"/>
          </p:nvPr>
        </p:nvSpPr>
        <p:spPr>
          <a:xfrm>
            <a:off x="515937" y="6107575"/>
            <a:ext cx="8956835" cy="417050"/>
          </a:xfrm>
          <a:prstGeom prst="rect">
            <a:avLst/>
          </a:prstGeom>
        </p:spPr>
        <p:txBody>
          <a:bodyPr lIns="0" tIns="0" rIns="0" bIns="0" anchor="b"/>
          <a:lstStyle>
            <a:lvl1pPr>
              <a:defRPr lang="nb-NO" sz="1000">
                <a:solidFill>
                  <a:schemeClr val="tx2"/>
                </a:solidFill>
              </a:defRPr>
            </a:lvl1pPr>
          </a:lstStyle>
          <a:p>
            <a:pPr>
              <a:lnSpc>
                <a:spcPct val="90000"/>
              </a:lnSpc>
              <a:buClr>
                <a:schemeClr val="accent6"/>
              </a:buClr>
              <a:buSzPct val="90000"/>
              <a:buFont typeface="Wingdings" pitchFamily="2" charset="2"/>
              <a:buNone/>
            </a:pPr>
            <a:endParaRPr lang="nb-NO"/>
          </a:p>
        </p:txBody>
      </p:sp>
    </p:spTree>
    <p:extLst>
      <p:ext uri="{BB962C8B-B14F-4D97-AF65-F5344CB8AC3E}">
        <p14:creationId xmlns:p14="http://schemas.microsoft.com/office/powerpoint/2010/main" val="258803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 id="2147483660" r:id="rId5"/>
    <p:sldLayoutId id="2147483658" r:id="rId6"/>
    <p:sldLayoutId id="2147483659" r:id="rId7"/>
    <p:sldLayoutId id="2147483657" r:id="rId8"/>
    <p:sldLayoutId id="2147483652" r:id="rId9"/>
    <p:sldLayoutId id="2147483651" r:id="rId10"/>
    <p:sldLayoutId id="2147483653" r:id="rId11"/>
    <p:sldLayoutId id="2147483664" r:id="rId12"/>
  </p:sldLayoutIdLst>
  <p:hf hd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guide id="4" orient="horz" pos="3748" userDrawn="1">
          <p15:clr>
            <a:srgbClr val="F26B43"/>
          </p15:clr>
        </p15:guide>
        <p15:guide id="5" pos="325" userDrawn="1">
          <p15:clr>
            <a:srgbClr val="F26B43"/>
          </p15:clr>
        </p15:guide>
        <p15:guide id="6" pos="7355" userDrawn="1">
          <p15:clr>
            <a:srgbClr val="F26B43"/>
          </p15:clr>
        </p15:guide>
        <p15:guide id="7" orient="horz" pos="1071" userDrawn="1">
          <p15:clr>
            <a:srgbClr val="F26B43"/>
          </p15:clr>
        </p15:guide>
        <p15:guide id="9" pos="3999" userDrawn="1">
          <p15:clr>
            <a:srgbClr val="F26B43"/>
          </p15:clr>
        </p15:guide>
        <p15:guide id="10" pos="3681" userDrawn="1">
          <p15:clr>
            <a:srgbClr val="F26B43"/>
          </p15:clr>
        </p15:guide>
        <p15:guide id="11"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notesSlide" Target="../notesSlides/notesSlide9.xml"/><Relationship Id="rId18" Type="http://schemas.openxmlformats.org/officeDocument/2006/relationships/chart" Target="../charts/chart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slideLayout" Target="../slideLayouts/slideLayout2.xml"/><Relationship Id="rId17" Type="http://schemas.openxmlformats.org/officeDocument/2006/relationships/image" Target="../media/image24.png"/><Relationship Id="rId2" Type="http://schemas.openxmlformats.org/officeDocument/2006/relationships/tags" Target="../tags/tag5.xml"/><Relationship Id="rId16" Type="http://schemas.openxmlformats.org/officeDocument/2006/relationships/image" Target="../media/image23.emf"/><Relationship Id="rId1" Type="http://schemas.openxmlformats.org/officeDocument/2006/relationships/vmlDrawing" Target="../drawings/vmlDrawing4.v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oleObject" Target="../embeddings/oleObject4.bin"/><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microsoft.com/office/2018/10/relationships/comments" Target="../comments/modernComment_109_F4905D2E.xml"/></Relationships>
</file>

<file path=ppt/slides/_rels/slide11.xml.rels><?xml version="1.0" encoding="UTF-8" standalone="yes"?>
<Relationships xmlns="http://schemas.openxmlformats.org/package/2006/relationships"><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image" Target="../media/image25.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chart" Target="../charts/chart2.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image" Target="../media/image15.emf"/><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oleObject" Target="../embeddings/oleObject5.bin"/><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notesSlide" Target="../notesSlides/notesSlide10.xml"/><Relationship Id="rId8"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1_2A9B70EB.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8/10/relationships/comments" Target="../comments/modernComment_7FF6586B_2F96DF33.xm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3.xml"/><Relationship Id="rId7" Type="http://schemas.openxmlformats.org/officeDocument/2006/relationships/image" Target="../media/image15.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6.png"/><Relationship Id="rId4" Type="http://schemas.openxmlformats.org/officeDocument/2006/relationships/notesSlide" Target="../notesSlides/notesSlide3.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5.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microsoft.com/office/2018/10/relationships/comments" Target="../comments/modernComment_7FF6586A_4BCF4AD.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0B9E520-B5A1-5946-8F1B-7B17E34F45D3}"/>
              </a:ext>
            </a:extLst>
          </p:cNvPr>
          <p:cNvSpPr>
            <a:spLocks noGrp="1"/>
          </p:cNvSpPr>
          <p:nvPr>
            <p:ph type="ctrTitle"/>
          </p:nvPr>
        </p:nvSpPr>
        <p:spPr/>
        <p:txBody>
          <a:bodyPr/>
          <a:lstStyle/>
          <a:p>
            <a:r>
              <a:rPr lang="en-GB" b="0" i="0" dirty="0">
                <a:solidFill>
                  <a:srgbClr val="242424"/>
                </a:solidFill>
                <a:effectLst/>
                <a:latin typeface="-apple-system"/>
              </a:rPr>
              <a:t>Oil vs. </a:t>
            </a:r>
            <a:r>
              <a:rPr lang="en-GB" dirty="0">
                <a:solidFill>
                  <a:srgbClr val="242424"/>
                </a:solidFill>
                <a:latin typeface="-apple-system"/>
              </a:rPr>
              <a:t>G</a:t>
            </a:r>
            <a:r>
              <a:rPr lang="en-GB" b="0" i="0" dirty="0">
                <a:solidFill>
                  <a:srgbClr val="242424"/>
                </a:solidFill>
                <a:effectLst/>
                <a:latin typeface="-apple-system"/>
              </a:rPr>
              <a:t>as - Acceleration of Gas </a:t>
            </a:r>
            <a:r>
              <a:rPr lang="en-GB" dirty="0">
                <a:solidFill>
                  <a:srgbClr val="242424"/>
                </a:solidFill>
                <a:latin typeface="-apple-system"/>
              </a:rPr>
              <a:t>B</a:t>
            </a:r>
            <a:r>
              <a:rPr lang="en-GB" b="0" i="0" dirty="0">
                <a:solidFill>
                  <a:srgbClr val="242424"/>
                </a:solidFill>
                <a:effectLst/>
                <a:latin typeface="-apple-system"/>
              </a:rPr>
              <a:t>lowdown on Skarv</a:t>
            </a:r>
            <a:endParaRPr lang="nb-NO" dirty="0"/>
          </a:p>
        </p:txBody>
      </p:sp>
      <p:sp>
        <p:nvSpPr>
          <p:cNvPr id="5" name="Undertittel 4">
            <a:extLst>
              <a:ext uri="{FF2B5EF4-FFF2-40B4-BE49-F238E27FC236}">
                <a16:creationId xmlns:a16="http://schemas.microsoft.com/office/drawing/2014/main" id="{E54560B8-7710-BC4E-9501-030275638032}"/>
              </a:ext>
            </a:extLst>
          </p:cNvPr>
          <p:cNvSpPr>
            <a:spLocks noGrp="1"/>
          </p:cNvSpPr>
          <p:nvPr>
            <p:ph type="subTitle" idx="1"/>
          </p:nvPr>
        </p:nvSpPr>
        <p:spPr/>
        <p:txBody>
          <a:bodyPr/>
          <a:lstStyle/>
          <a:p>
            <a:r>
              <a:rPr lang="nb-NO" dirty="0"/>
              <a:t>FORCE seminar 29. november 2022</a:t>
            </a:r>
          </a:p>
          <a:p>
            <a:r>
              <a:rPr lang="nb-NO" dirty="0"/>
              <a:t>Victoria Daae</a:t>
            </a:r>
          </a:p>
        </p:txBody>
      </p:sp>
    </p:spTree>
    <p:extLst>
      <p:ext uri="{BB962C8B-B14F-4D97-AF65-F5344CB8AC3E}">
        <p14:creationId xmlns:p14="http://schemas.microsoft.com/office/powerpoint/2010/main" val="47349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769D382-26F2-E390-F3AB-808D633A5F7F}"/>
              </a:ext>
            </a:extLst>
          </p:cNvPr>
          <p:cNvGraphicFramePr>
            <a:graphicFrameLocks noChangeAspect="1"/>
          </p:cNvGraphicFramePr>
          <p:nvPr>
            <p:custDataLst>
              <p:tags r:id="rId2"/>
            </p:custDataLst>
            <p:extLst>
              <p:ext uri="{D42A27DB-BD31-4B8C-83A1-F6EECF244321}">
                <p14:modId xmlns:p14="http://schemas.microsoft.com/office/powerpoint/2010/main" val="1670274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15" imgW="360" imgH="360" progId="TCLayout.ActiveDocument.1">
                  <p:embed/>
                </p:oleObj>
              </mc:Choice>
              <mc:Fallback>
                <p:oleObj name="think-cell Slide" r:id="rId15" imgW="360" imgH="360" progId="TCLayout.ActiveDocument.1">
                  <p:embed/>
                  <p:pic>
                    <p:nvPicPr>
                      <p:cNvPr id="12" name="Object 11" hidden="1">
                        <a:extLst>
                          <a:ext uri="{FF2B5EF4-FFF2-40B4-BE49-F238E27FC236}">
                            <a16:creationId xmlns:a16="http://schemas.microsoft.com/office/drawing/2014/main" id="{F769D382-26F2-E390-F3AB-808D633A5F7F}"/>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0FD6D7D-749A-8299-F1BB-EA90DC607E7C}"/>
              </a:ext>
            </a:extLst>
          </p:cNvPr>
          <p:cNvSpPr>
            <a:spLocks noGrp="1"/>
          </p:cNvSpPr>
          <p:nvPr>
            <p:ph type="sldNum" sz="quarter" idx="13"/>
          </p:nvPr>
        </p:nvSpPr>
        <p:spPr/>
        <p:txBody>
          <a:bodyPr/>
          <a:lstStyle/>
          <a:p>
            <a:fld id="{15BE137B-EC7F-5847-909B-2F5A91A79257}" type="slidenum">
              <a:rPr lang="en-US" noProof="0" smtClean="0"/>
              <a:pPr/>
              <a:t>10</a:t>
            </a:fld>
            <a:endParaRPr lang="en-US" noProof="0" dirty="0"/>
          </a:p>
        </p:txBody>
      </p:sp>
      <p:sp>
        <p:nvSpPr>
          <p:cNvPr id="5" name="Title 4">
            <a:extLst>
              <a:ext uri="{FF2B5EF4-FFF2-40B4-BE49-F238E27FC236}">
                <a16:creationId xmlns:a16="http://schemas.microsoft.com/office/drawing/2014/main" id="{7A91CB70-777F-6C18-7CC4-16F5A54E09AF}"/>
              </a:ext>
            </a:extLst>
          </p:cNvPr>
          <p:cNvSpPr>
            <a:spLocks noGrp="1"/>
          </p:cNvSpPr>
          <p:nvPr>
            <p:ph type="title"/>
          </p:nvPr>
        </p:nvSpPr>
        <p:spPr>
          <a:xfrm>
            <a:off x="481132" y="451709"/>
            <a:ext cx="9866194" cy="904892"/>
          </a:xfrm>
        </p:spPr>
        <p:txBody>
          <a:bodyPr vert="horz"/>
          <a:lstStyle/>
          <a:p>
            <a:r>
              <a:rPr lang="en-US" dirty="0"/>
              <a:t>The decision to accelerate blowdown was taken based on the overall best value creation in all price scenarios</a:t>
            </a:r>
          </a:p>
        </p:txBody>
      </p:sp>
      <p:pic>
        <p:nvPicPr>
          <p:cNvPr id="9" name="Picture 8">
            <a:extLst>
              <a:ext uri="{FF2B5EF4-FFF2-40B4-BE49-F238E27FC236}">
                <a16:creationId xmlns:a16="http://schemas.microsoft.com/office/drawing/2014/main" id="{AD7C6209-A9DE-A5FA-63EA-11221CD0C124}"/>
              </a:ext>
            </a:extLst>
          </p:cNvPr>
          <p:cNvPicPr>
            <a:picLocks noChangeAspect="1"/>
          </p:cNvPicPr>
          <p:nvPr/>
        </p:nvPicPr>
        <p:blipFill>
          <a:blip r:embed="rId17"/>
          <a:stretch>
            <a:fillRect/>
          </a:stretch>
        </p:blipFill>
        <p:spPr>
          <a:xfrm>
            <a:off x="320609" y="2184007"/>
            <a:ext cx="5464491" cy="2205516"/>
          </a:xfrm>
          <a:prstGeom prst="rect">
            <a:avLst/>
          </a:prstGeom>
        </p:spPr>
      </p:pic>
      <p:sp>
        <p:nvSpPr>
          <p:cNvPr id="10" name="Rectangle 9">
            <a:extLst>
              <a:ext uri="{FF2B5EF4-FFF2-40B4-BE49-F238E27FC236}">
                <a16:creationId xmlns:a16="http://schemas.microsoft.com/office/drawing/2014/main" id="{D100B663-CB72-D200-343B-AB5942FE0267}"/>
              </a:ext>
            </a:extLst>
          </p:cNvPr>
          <p:cNvSpPr/>
          <p:nvPr/>
        </p:nvSpPr>
        <p:spPr>
          <a:xfrm>
            <a:off x="992929" y="1902962"/>
            <a:ext cx="4143484" cy="190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de-DE" sz="1100" b="1">
                <a:solidFill>
                  <a:schemeClr val="tx1"/>
                </a:solidFill>
              </a:rPr>
              <a:t>UK Natural Gas, USD/mmbtu</a:t>
            </a:r>
          </a:p>
        </p:txBody>
      </p:sp>
      <p:sp>
        <p:nvSpPr>
          <p:cNvPr id="22" name="Oval 21">
            <a:extLst>
              <a:ext uri="{FF2B5EF4-FFF2-40B4-BE49-F238E27FC236}">
                <a16:creationId xmlns:a16="http://schemas.microsoft.com/office/drawing/2014/main" id="{89D1FAA5-1999-490C-D096-E1F8F29EDFB2}"/>
              </a:ext>
            </a:extLst>
          </p:cNvPr>
          <p:cNvSpPr/>
          <p:nvPr/>
        </p:nvSpPr>
        <p:spPr>
          <a:xfrm>
            <a:off x="515937" y="3830611"/>
            <a:ext cx="393700" cy="25168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de-DE"/>
          </a:p>
        </p:txBody>
      </p:sp>
      <p:sp>
        <p:nvSpPr>
          <p:cNvPr id="23" name="Oval 22">
            <a:extLst>
              <a:ext uri="{FF2B5EF4-FFF2-40B4-BE49-F238E27FC236}">
                <a16:creationId xmlns:a16="http://schemas.microsoft.com/office/drawing/2014/main" id="{56F28989-FA04-72F8-4E9B-B8AA8ECFF008}"/>
              </a:ext>
            </a:extLst>
          </p:cNvPr>
          <p:cNvSpPr/>
          <p:nvPr/>
        </p:nvSpPr>
        <p:spPr>
          <a:xfrm>
            <a:off x="3481851" y="3286765"/>
            <a:ext cx="393700" cy="25168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de-DE"/>
          </a:p>
        </p:txBody>
      </p:sp>
      <p:sp>
        <p:nvSpPr>
          <p:cNvPr id="24" name="TextBox 23">
            <a:extLst>
              <a:ext uri="{FF2B5EF4-FFF2-40B4-BE49-F238E27FC236}">
                <a16:creationId xmlns:a16="http://schemas.microsoft.com/office/drawing/2014/main" id="{CF7EC0D3-DAFC-157C-2B6D-E4E9ABC962FE}"/>
              </a:ext>
            </a:extLst>
          </p:cNvPr>
          <p:cNvSpPr txBox="1"/>
          <p:nvPr/>
        </p:nvSpPr>
        <p:spPr>
          <a:xfrm>
            <a:off x="322295" y="5047151"/>
            <a:ext cx="1640840" cy="662940"/>
          </a:xfrm>
          <a:prstGeom prst="rect">
            <a:avLst/>
          </a:prstGeom>
        </p:spPr>
        <p:txBody>
          <a:bodyPr vert="horz" wrap="square" lIns="0" tIns="0" rIns="0" bIns="0" rtlCol="0">
            <a:noAutofit/>
          </a:bodyPr>
          <a:lstStyle/>
          <a:p>
            <a:pPr algn="l">
              <a:buClr>
                <a:schemeClr val="accent6"/>
              </a:buClr>
              <a:buSzPct val="90000"/>
            </a:pPr>
            <a:r>
              <a:rPr lang="en-GB" sz="1100" dirty="0"/>
              <a:t>Study concludes that blowdown in 2024 gives the overall best value</a:t>
            </a:r>
          </a:p>
        </p:txBody>
      </p:sp>
      <p:cxnSp>
        <p:nvCxnSpPr>
          <p:cNvPr id="32" name="Straight Arrow Connector 31">
            <a:extLst>
              <a:ext uri="{FF2B5EF4-FFF2-40B4-BE49-F238E27FC236}">
                <a16:creationId xmlns:a16="http://schemas.microsoft.com/office/drawing/2014/main" id="{DA7AA299-B4BE-7AA3-7E4E-A358C61BE096}"/>
              </a:ext>
            </a:extLst>
          </p:cNvPr>
          <p:cNvCxnSpPr>
            <a:cxnSpLocks/>
          </p:cNvCxnSpPr>
          <p:nvPr/>
        </p:nvCxnSpPr>
        <p:spPr>
          <a:xfrm flipH="1" flipV="1">
            <a:off x="3678701" y="3601556"/>
            <a:ext cx="240200" cy="1275244"/>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0BE641E-6C3E-D0FC-959F-58C6FABD5C3A}"/>
              </a:ext>
            </a:extLst>
          </p:cNvPr>
          <p:cNvSpPr txBox="1"/>
          <p:nvPr/>
        </p:nvSpPr>
        <p:spPr>
          <a:xfrm>
            <a:off x="3462168" y="5175184"/>
            <a:ext cx="2287707" cy="417050"/>
          </a:xfrm>
          <a:prstGeom prst="rect">
            <a:avLst/>
          </a:prstGeom>
        </p:spPr>
        <p:txBody>
          <a:bodyPr vert="horz" wrap="square" lIns="0" tIns="0" rIns="0" bIns="0" rtlCol="0">
            <a:noAutofit/>
          </a:bodyPr>
          <a:lstStyle/>
          <a:p>
            <a:pPr algn="l">
              <a:buClr>
                <a:schemeClr val="accent6"/>
              </a:buClr>
              <a:buSzPct val="90000"/>
            </a:pPr>
            <a:r>
              <a:rPr lang="en-GB" sz="1100" dirty="0"/>
              <a:t>Decision to accelerate blowdown in 2022 taken in Skarv Unit license </a:t>
            </a:r>
          </a:p>
        </p:txBody>
      </p:sp>
      <p:sp>
        <p:nvSpPr>
          <p:cNvPr id="36" name="Rectangle 35">
            <a:extLst>
              <a:ext uri="{FF2B5EF4-FFF2-40B4-BE49-F238E27FC236}">
                <a16:creationId xmlns:a16="http://schemas.microsoft.com/office/drawing/2014/main" id="{7B481866-9C9A-BAA8-C80A-63BF4B129BD3}"/>
              </a:ext>
            </a:extLst>
          </p:cNvPr>
          <p:cNvSpPr/>
          <p:nvPr/>
        </p:nvSpPr>
        <p:spPr>
          <a:xfrm>
            <a:off x="8240110" y="3851069"/>
            <a:ext cx="1208690" cy="231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de-DE"/>
          </a:p>
        </p:txBody>
      </p:sp>
      <p:sp>
        <p:nvSpPr>
          <p:cNvPr id="38" name="TextBox 37">
            <a:extLst>
              <a:ext uri="{FF2B5EF4-FFF2-40B4-BE49-F238E27FC236}">
                <a16:creationId xmlns:a16="http://schemas.microsoft.com/office/drawing/2014/main" id="{F8BA3DBF-8E8B-FCBD-39BC-98D4B073052F}"/>
              </a:ext>
            </a:extLst>
          </p:cNvPr>
          <p:cNvSpPr txBox="1"/>
          <p:nvPr/>
        </p:nvSpPr>
        <p:spPr>
          <a:xfrm>
            <a:off x="6635831" y="1629104"/>
            <a:ext cx="4621021" cy="4794206"/>
          </a:xfrm>
          <a:prstGeom prst="rect">
            <a:avLst/>
          </a:prstGeom>
          <a:solidFill>
            <a:schemeClr val="tx2">
              <a:lumMod val="10000"/>
              <a:lumOff val="90000"/>
            </a:schemeClr>
          </a:solidFill>
          <a:ln w="12700">
            <a:noFill/>
          </a:ln>
        </p:spPr>
        <p:txBody>
          <a:bodyPr vert="horz" wrap="square" lIns="0" tIns="0" rIns="0" bIns="0" rtlCol="0">
            <a:noAutofit/>
          </a:bodyPr>
          <a:lstStyle/>
          <a:p>
            <a:pPr marL="285750" indent="-285750" algn="l">
              <a:buClr>
                <a:schemeClr val="accent6"/>
              </a:buClr>
              <a:buSzPct val="90000"/>
              <a:buFont typeface="Wingdings" pitchFamily="2" charset="2"/>
              <a:buChar char="§"/>
            </a:pPr>
            <a:r>
              <a:rPr lang="en-GB" sz="1400" b="1" dirty="0"/>
              <a:t>First step: Evaluate the timing of blowdown. The following </a:t>
            </a:r>
            <a:r>
              <a:rPr lang="en-GB" sz="1400" b="1" dirty="0" err="1"/>
              <a:t>criterias</a:t>
            </a:r>
            <a:r>
              <a:rPr lang="en-GB" sz="1400" b="1" dirty="0"/>
              <a:t> where evaluated:</a:t>
            </a:r>
          </a:p>
          <a:p>
            <a:pPr marL="742950" lvl="1" indent="-285750">
              <a:buClr>
                <a:schemeClr val="accent6"/>
              </a:buClr>
              <a:buSzPct val="90000"/>
              <a:buFont typeface="Wingdings" pitchFamily="2" charset="2"/>
              <a:buChar char="§"/>
            </a:pPr>
            <a:r>
              <a:rPr lang="en-GB" sz="1400" dirty="0" err="1"/>
              <a:t>mmboe</a:t>
            </a:r>
            <a:r>
              <a:rPr lang="en-GB" sz="1400" dirty="0"/>
              <a:t> (gas / oil)</a:t>
            </a:r>
          </a:p>
          <a:p>
            <a:pPr marL="742950" lvl="1" indent="-285750">
              <a:buClr>
                <a:schemeClr val="accent6"/>
              </a:buClr>
              <a:buSzPct val="90000"/>
              <a:buFont typeface="Wingdings" pitchFamily="2" charset="2"/>
              <a:buChar char="§"/>
            </a:pPr>
            <a:r>
              <a:rPr lang="en-GB" sz="1400" dirty="0"/>
              <a:t>CO2 emissions</a:t>
            </a:r>
          </a:p>
          <a:p>
            <a:pPr marL="742950" lvl="1" indent="-285750">
              <a:buClr>
                <a:schemeClr val="accent6"/>
              </a:buClr>
              <a:buSzPct val="90000"/>
              <a:buFont typeface="Wingdings" pitchFamily="2" charset="2"/>
              <a:buChar char="§"/>
            </a:pPr>
            <a:r>
              <a:rPr lang="en-GB" sz="1400" dirty="0"/>
              <a:t>NPV of increased gas export vs. oil production </a:t>
            </a:r>
            <a:endParaRPr lang="en-GB" sz="1600" dirty="0"/>
          </a:p>
          <a:p>
            <a:pPr algn="l">
              <a:buClr>
                <a:schemeClr val="accent6"/>
              </a:buClr>
              <a:buSzPct val="90000"/>
            </a:pPr>
            <a:endParaRPr lang="en-GB" sz="1400" dirty="0"/>
          </a:p>
          <a:p>
            <a:pPr marL="285750" indent="-285750" algn="l">
              <a:buClr>
                <a:schemeClr val="accent6"/>
              </a:buClr>
              <a:buSzPct val="90000"/>
              <a:buFont typeface="Wingdings" pitchFamily="2" charset="2"/>
              <a:buChar char="§"/>
            </a:pPr>
            <a:r>
              <a:rPr lang="en-GB" sz="1400" b="1" dirty="0"/>
              <a:t>Second step: Blowdown or infill well?</a:t>
            </a:r>
          </a:p>
          <a:p>
            <a:pPr marL="742950" lvl="1" indent="-285750">
              <a:buClr>
                <a:schemeClr val="accent6"/>
              </a:buClr>
              <a:buSzPct val="90000"/>
              <a:buFont typeface="Wingdings" pitchFamily="2" charset="2"/>
              <a:buChar char="§"/>
            </a:pPr>
            <a:r>
              <a:rPr lang="en-GB" sz="1400" dirty="0"/>
              <a:t>Blowdown wins by far</a:t>
            </a:r>
          </a:p>
          <a:p>
            <a:pPr marL="285750" indent="-285750" algn="l">
              <a:buClr>
                <a:schemeClr val="accent6"/>
              </a:buClr>
              <a:buSzPct val="90000"/>
              <a:buFont typeface="Wingdings" pitchFamily="2" charset="2"/>
              <a:buChar char="§"/>
            </a:pPr>
            <a:endParaRPr lang="en-GB" sz="1600" dirty="0"/>
          </a:p>
        </p:txBody>
      </p:sp>
      <p:graphicFrame>
        <p:nvGraphicFramePr>
          <p:cNvPr id="327" name="Chart 326">
            <a:extLst>
              <a:ext uri="{FF2B5EF4-FFF2-40B4-BE49-F238E27FC236}">
                <a16:creationId xmlns:a16="http://schemas.microsoft.com/office/drawing/2014/main" id="{B52C1267-9566-7A53-27B4-1A2338103B6C}"/>
              </a:ext>
            </a:extLst>
          </p:cNvPr>
          <p:cNvGraphicFramePr/>
          <p:nvPr>
            <p:custDataLst>
              <p:tags r:id="rId3"/>
            </p:custDataLst>
            <p:extLst>
              <p:ext uri="{D42A27DB-BD31-4B8C-83A1-F6EECF244321}">
                <p14:modId xmlns:p14="http://schemas.microsoft.com/office/powerpoint/2010/main" val="2813266627"/>
              </p:ext>
            </p:extLst>
          </p:nvPr>
        </p:nvGraphicFramePr>
        <p:xfrm>
          <a:off x="6865938" y="4576763"/>
          <a:ext cx="3900487" cy="1412875"/>
        </p:xfrm>
        <a:graphic>
          <a:graphicData uri="http://schemas.openxmlformats.org/drawingml/2006/chart">
            <c:chart xmlns:c="http://schemas.openxmlformats.org/drawingml/2006/chart" xmlns:r="http://schemas.openxmlformats.org/officeDocument/2006/relationships" r:id="rId18"/>
          </a:graphicData>
        </a:graphic>
      </p:graphicFrame>
      <p:cxnSp>
        <p:nvCxnSpPr>
          <p:cNvPr id="302" name="Straight Connector 301">
            <a:extLst>
              <a:ext uri="{FF2B5EF4-FFF2-40B4-BE49-F238E27FC236}">
                <a16:creationId xmlns:a16="http://schemas.microsoft.com/office/drawing/2014/main" id="{34948260-ABFB-C62F-D914-CF50406E66D3}"/>
              </a:ext>
            </a:extLst>
          </p:cNvPr>
          <p:cNvCxnSpPr/>
          <p:nvPr>
            <p:custDataLst>
              <p:tags r:id="rId4"/>
            </p:custDataLst>
          </p:nvPr>
        </p:nvCxnSpPr>
        <p:spPr bwMode="auto">
          <a:xfrm>
            <a:off x="10061575" y="4468813"/>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F17413C1-1248-E87F-9196-ED472493454F}"/>
              </a:ext>
            </a:extLst>
          </p:cNvPr>
          <p:cNvCxnSpPr/>
          <p:nvPr>
            <p:custDataLst>
              <p:tags r:id="rId5"/>
            </p:custDataLst>
          </p:nvPr>
        </p:nvCxnSpPr>
        <p:spPr bwMode="auto">
          <a:xfrm flipV="1">
            <a:off x="8815388" y="4468813"/>
            <a:ext cx="0" cy="1284288"/>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2712F1F-A681-007C-2108-1D04C5F42024}"/>
              </a:ext>
            </a:extLst>
          </p:cNvPr>
          <p:cNvCxnSpPr/>
          <p:nvPr>
            <p:custDataLst>
              <p:tags r:id="rId6"/>
            </p:custDataLst>
          </p:nvPr>
        </p:nvCxnSpPr>
        <p:spPr bwMode="auto">
          <a:xfrm>
            <a:off x="8815388" y="4468813"/>
            <a:ext cx="124618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0" name="Plassholder for tekst 2">
            <a:extLst>
              <a:ext uri="{FF2B5EF4-FFF2-40B4-BE49-F238E27FC236}">
                <a16:creationId xmlns:a16="http://schemas.microsoft.com/office/drawing/2014/main" id="{409A815C-07F9-E24F-9ABB-20991047C1BA}"/>
              </a:ext>
            </a:extLst>
          </p:cNvPr>
          <p:cNvSpPr>
            <a:spLocks noGrp="1"/>
          </p:cNvSpPr>
          <p:nvPr>
            <p:custDataLst>
              <p:tags r:id="rId7"/>
            </p:custDataLst>
          </p:nvPr>
        </p:nvSpPr>
        <p:spPr bwMode="gray">
          <a:xfrm>
            <a:off x="7494588" y="5689600"/>
            <a:ext cx="1539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8BD73448-EA93-424C-8B8E-37E54C8B86B4}" type="datetime'''''''0'''''''''''''''''''''''''''''''''''''''''''''''''''''">
              <a:rPr lang="de-DE" altLang="en-US" sz="1400" smtClean="0">
                <a:effectLst/>
              </a:rPr>
              <a:pPr algn="ctr">
                <a:spcBef>
                  <a:spcPct val="0"/>
                </a:spcBef>
                <a:spcAft>
                  <a:spcPct val="0"/>
                </a:spcAft>
                <a:defRPr/>
              </a:pPr>
              <a:t>0</a:t>
            </a:fld>
            <a:endParaRPr lang="de-DE" sz="1400" noProof="0"/>
          </a:p>
        </p:txBody>
      </p:sp>
      <p:sp>
        <p:nvSpPr>
          <p:cNvPr id="252" name="Plassholder for tekst 2">
            <a:extLst>
              <a:ext uri="{FF2B5EF4-FFF2-40B4-BE49-F238E27FC236}">
                <a16:creationId xmlns:a16="http://schemas.microsoft.com/office/drawing/2014/main" id="{CF1B0ED8-4784-7984-672F-C70995FFD774}"/>
              </a:ext>
            </a:extLst>
          </p:cNvPr>
          <p:cNvSpPr>
            <a:spLocks noGrp="1"/>
          </p:cNvSpPr>
          <p:nvPr>
            <p:custDataLst>
              <p:tags r:id="rId8"/>
            </p:custDataLst>
          </p:nvPr>
        </p:nvSpPr>
        <p:spPr bwMode="auto">
          <a:xfrm>
            <a:off x="9777413" y="5953125"/>
            <a:ext cx="5699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09501683-161F-4245-AC03-CD63C907DF64}" type="datetime'''''''BD'''' ''''''''''''2''0''''''''''2''''''''''2'''''''''">
              <a:rPr lang="de-DE" altLang="en-US" sz="1100" smtClean="0"/>
              <a:pPr/>
              <a:t>BD 2022</a:t>
            </a:fld>
            <a:endParaRPr lang="de-DE" sz="1100" noProof="0"/>
          </a:p>
        </p:txBody>
      </p:sp>
      <p:sp>
        <p:nvSpPr>
          <p:cNvPr id="222" name="Plassholder for tekst 2">
            <a:extLst>
              <a:ext uri="{FF2B5EF4-FFF2-40B4-BE49-F238E27FC236}">
                <a16:creationId xmlns:a16="http://schemas.microsoft.com/office/drawing/2014/main" id="{409A815C-07F9-E24F-9ABB-20991047C1BA}"/>
              </a:ext>
            </a:extLst>
          </p:cNvPr>
          <p:cNvSpPr>
            <a:spLocks noGrp="1"/>
          </p:cNvSpPr>
          <p:nvPr>
            <p:custDataLst>
              <p:tags r:id="rId9"/>
            </p:custDataLst>
          </p:nvPr>
        </p:nvSpPr>
        <p:spPr bwMode="auto">
          <a:xfrm>
            <a:off x="7286625" y="5953125"/>
            <a:ext cx="5699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B65B1F8F-4991-4F54-BCF7-20C1BAB130DE}" type="datetime'''''''''BD'''''''''' ''2''''02''7'''''''''''''">
              <a:rPr lang="de-DE" altLang="en-US" sz="1100" smtClean="0"/>
              <a:pPr/>
              <a:t>BD 2027</a:t>
            </a:fld>
            <a:endParaRPr lang="de-DE" sz="1100" noProof="0"/>
          </a:p>
        </p:txBody>
      </p:sp>
      <p:sp>
        <p:nvSpPr>
          <p:cNvPr id="249" name="Plassholder for tekst 2">
            <a:extLst>
              <a:ext uri="{FF2B5EF4-FFF2-40B4-BE49-F238E27FC236}">
                <a16:creationId xmlns:a16="http://schemas.microsoft.com/office/drawing/2014/main" id="{52FE3F63-7755-CFBF-F408-F7C3B4983083}"/>
              </a:ext>
            </a:extLst>
          </p:cNvPr>
          <p:cNvSpPr>
            <a:spLocks noGrp="1"/>
          </p:cNvSpPr>
          <p:nvPr>
            <p:custDataLst>
              <p:tags r:id="rId10"/>
            </p:custDataLst>
          </p:nvPr>
        </p:nvSpPr>
        <p:spPr bwMode="auto">
          <a:xfrm>
            <a:off x="8531225" y="5953125"/>
            <a:ext cx="5699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DC10860D-5777-4F71-9CF2-833A3121BF9E}" type="datetime'''''''''B''''''D ''2''''''0''''2''4'''''''''''">
              <a:rPr lang="de-DE" altLang="en-US" sz="1100" smtClean="0"/>
              <a:pPr/>
              <a:t>BD 2024</a:t>
            </a:fld>
            <a:endParaRPr lang="de-DE" sz="1100" noProof="0"/>
          </a:p>
        </p:txBody>
      </p:sp>
      <p:sp>
        <p:nvSpPr>
          <p:cNvPr id="298" name="Plassholder for tekst 2">
            <a:extLst>
              <a:ext uri="{FF2B5EF4-FFF2-40B4-BE49-F238E27FC236}">
                <a16:creationId xmlns:a16="http://schemas.microsoft.com/office/drawing/2014/main" id="{409A815C-07F9-E24F-9ABB-20991047C1BA}"/>
              </a:ext>
            </a:extLst>
          </p:cNvPr>
          <p:cNvSpPr>
            <a:spLocks noGrp="1"/>
          </p:cNvSpPr>
          <p:nvPr>
            <p:custDataLst>
              <p:tags r:id="rId11"/>
            </p:custDataLst>
          </p:nvPr>
        </p:nvSpPr>
        <p:spPr bwMode="auto">
          <a:xfrm>
            <a:off x="9163050" y="4371975"/>
            <a:ext cx="550863" cy="19367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75256B9E-F3D1-4D45-8F5E-085C000C2EB6}" type="datetime'''+''''''''''''''''''''''''''9''8''''''''''''''0''''%'''">
              <a:rPr lang="de-DE" altLang="en-US" sz="1000" b="1" smtClean="0">
                <a:effectLst/>
              </a:rPr>
              <a:pPr algn="ctr">
                <a:spcBef>
                  <a:spcPct val="0"/>
                </a:spcBef>
                <a:spcAft>
                  <a:spcPct val="0"/>
                </a:spcAft>
                <a:defRPr/>
              </a:pPr>
              <a:t>+980%</a:t>
            </a:fld>
            <a:endParaRPr lang="de-DE" sz="1000" b="1" noProof="0"/>
          </a:p>
        </p:txBody>
      </p:sp>
      <p:sp>
        <p:nvSpPr>
          <p:cNvPr id="326" name="TextBox 325">
            <a:extLst>
              <a:ext uri="{FF2B5EF4-FFF2-40B4-BE49-F238E27FC236}">
                <a16:creationId xmlns:a16="http://schemas.microsoft.com/office/drawing/2014/main" id="{9A04171B-F764-8F5C-AAEC-E544C0EFDF18}"/>
              </a:ext>
            </a:extLst>
          </p:cNvPr>
          <p:cNvSpPr txBox="1"/>
          <p:nvPr/>
        </p:nvSpPr>
        <p:spPr>
          <a:xfrm>
            <a:off x="7234959" y="3971160"/>
            <a:ext cx="3079531" cy="231227"/>
          </a:xfrm>
          <a:prstGeom prst="rect">
            <a:avLst/>
          </a:prstGeom>
        </p:spPr>
        <p:txBody>
          <a:bodyPr vert="horz" wrap="square" lIns="0" tIns="0" rIns="0" bIns="0" rtlCol="0">
            <a:noAutofit/>
          </a:bodyPr>
          <a:lstStyle/>
          <a:p>
            <a:pPr algn="l">
              <a:buClr>
                <a:schemeClr val="accent6"/>
              </a:buClr>
              <a:buSzPct val="90000"/>
            </a:pPr>
            <a:r>
              <a:rPr lang="en-GB" sz="1200" b="1"/>
              <a:t>Net present value after tax for different timing </a:t>
            </a:r>
          </a:p>
        </p:txBody>
      </p:sp>
      <p:sp>
        <p:nvSpPr>
          <p:cNvPr id="2" name="TextBox 1">
            <a:extLst>
              <a:ext uri="{FF2B5EF4-FFF2-40B4-BE49-F238E27FC236}">
                <a16:creationId xmlns:a16="http://schemas.microsoft.com/office/drawing/2014/main" id="{1782F139-1E18-486A-F10B-8C6FB4D6F9C4}"/>
              </a:ext>
            </a:extLst>
          </p:cNvPr>
          <p:cNvSpPr txBox="1"/>
          <p:nvPr/>
        </p:nvSpPr>
        <p:spPr>
          <a:xfrm>
            <a:off x="381453" y="4317959"/>
            <a:ext cx="623844" cy="179462"/>
          </a:xfrm>
          <a:prstGeom prst="rect">
            <a:avLst/>
          </a:prstGeom>
          <a:solidFill>
            <a:schemeClr val="bg1"/>
          </a:solidFill>
        </p:spPr>
        <p:txBody>
          <a:bodyPr vert="horz" wrap="square" lIns="0" tIns="0" rIns="0" bIns="0" rtlCol="0">
            <a:noAutofit/>
          </a:bodyPr>
          <a:lstStyle/>
          <a:p>
            <a:pPr algn="l">
              <a:buClr>
                <a:schemeClr val="accent6"/>
              </a:buClr>
              <a:buSzPct val="90000"/>
            </a:pPr>
            <a:r>
              <a:rPr lang="de-DE" sz="1050"/>
              <a:t>Jul 2021</a:t>
            </a:r>
          </a:p>
        </p:txBody>
      </p:sp>
      <p:cxnSp>
        <p:nvCxnSpPr>
          <p:cNvPr id="26" name="Straight Arrow Connector 25">
            <a:extLst>
              <a:ext uri="{FF2B5EF4-FFF2-40B4-BE49-F238E27FC236}">
                <a16:creationId xmlns:a16="http://schemas.microsoft.com/office/drawing/2014/main" id="{BEF8B2C5-15F8-1F46-A4A4-BDC0F46DCC0B}"/>
              </a:ext>
            </a:extLst>
          </p:cNvPr>
          <p:cNvCxnSpPr>
            <a:cxnSpLocks/>
          </p:cNvCxnSpPr>
          <p:nvPr/>
        </p:nvCxnSpPr>
        <p:spPr>
          <a:xfrm flipH="1" flipV="1">
            <a:off x="825899" y="4134803"/>
            <a:ext cx="21655" cy="741997"/>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AC03D13-8FB3-1A0C-38EC-FF1CCBCD9C40}"/>
              </a:ext>
            </a:extLst>
          </p:cNvPr>
          <p:cNvSpPr txBox="1"/>
          <p:nvPr/>
        </p:nvSpPr>
        <p:spPr>
          <a:xfrm>
            <a:off x="1137821" y="4317959"/>
            <a:ext cx="623844" cy="179462"/>
          </a:xfrm>
          <a:prstGeom prst="rect">
            <a:avLst/>
          </a:prstGeom>
          <a:solidFill>
            <a:schemeClr val="bg1"/>
          </a:solidFill>
        </p:spPr>
        <p:txBody>
          <a:bodyPr vert="horz" wrap="square" lIns="0" tIns="0" rIns="0" bIns="0" rtlCol="0">
            <a:noAutofit/>
          </a:bodyPr>
          <a:lstStyle/>
          <a:p>
            <a:pPr algn="l">
              <a:buClr>
                <a:schemeClr val="accent6"/>
              </a:buClr>
              <a:buSzPct val="90000"/>
            </a:pPr>
            <a:r>
              <a:rPr lang="de-DE" sz="1050"/>
              <a:t>Sept 2021</a:t>
            </a:r>
          </a:p>
        </p:txBody>
      </p:sp>
      <p:sp>
        <p:nvSpPr>
          <p:cNvPr id="7" name="TextBox 6">
            <a:extLst>
              <a:ext uri="{FF2B5EF4-FFF2-40B4-BE49-F238E27FC236}">
                <a16:creationId xmlns:a16="http://schemas.microsoft.com/office/drawing/2014/main" id="{9C06ABB0-23F1-C29E-6D00-F2DF99BA363B}"/>
              </a:ext>
            </a:extLst>
          </p:cNvPr>
          <p:cNvSpPr txBox="1"/>
          <p:nvPr/>
        </p:nvSpPr>
        <p:spPr>
          <a:xfrm>
            <a:off x="1894189" y="4317959"/>
            <a:ext cx="623844" cy="179462"/>
          </a:xfrm>
          <a:prstGeom prst="rect">
            <a:avLst/>
          </a:prstGeom>
          <a:solidFill>
            <a:schemeClr val="bg1"/>
          </a:solidFill>
        </p:spPr>
        <p:txBody>
          <a:bodyPr vert="horz" wrap="square" lIns="0" tIns="0" rIns="0" bIns="0" rtlCol="0">
            <a:noAutofit/>
          </a:bodyPr>
          <a:lstStyle/>
          <a:p>
            <a:pPr algn="l">
              <a:buClr>
                <a:schemeClr val="accent6"/>
              </a:buClr>
              <a:buSzPct val="90000"/>
            </a:pPr>
            <a:r>
              <a:rPr lang="de-DE" sz="1050"/>
              <a:t>Nov 2021</a:t>
            </a:r>
          </a:p>
        </p:txBody>
      </p:sp>
      <p:sp>
        <p:nvSpPr>
          <p:cNvPr id="8" name="TextBox 7">
            <a:extLst>
              <a:ext uri="{FF2B5EF4-FFF2-40B4-BE49-F238E27FC236}">
                <a16:creationId xmlns:a16="http://schemas.microsoft.com/office/drawing/2014/main" id="{9D5A22ED-52FC-5B66-D9E7-7CA19F7FDE66}"/>
              </a:ext>
            </a:extLst>
          </p:cNvPr>
          <p:cNvSpPr txBox="1"/>
          <p:nvPr/>
        </p:nvSpPr>
        <p:spPr>
          <a:xfrm>
            <a:off x="2695929" y="4317959"/>
            <a:ext cx="623844" cy="179462"/>
          </a:xfrm>
          <a:prstGeom prst="rect">
            <a:avLst/>
          </a:prstGeom>
          <a:solidFill>
            <a:schemeClr val="bg1"/>
          </a:solidFill>
        </p:spPr>
        <p:txBody>
          <a:bodyPr vert="horz" wrap="square" lIns="0" tIns="0" rIns="0" bIns="0" rtlCol="0">
            <a:noAutofit/>
          </a:bodyPr>
          <a:lstStyle/>
          <a:p>
            <a:pPr algn="l">
              <a:buClr>
                <a:schemeClr val="accent6"/>
              </a:buClr>
              <a:buSzPct val="90000"/>
            </a:pPr>
            <a:r>
              <a:rPr lang="de-DE" sz="1050"/>
              <a:t>Jan 2022</a:t>
            </a:r>
          </a:p>
        </p:txBody>
      </p:sp>
      <p:sp>
        <p:nvSpPr>
          <p:cNvPr id="11" name="TextBox 10">
            <a:extLst>
              <a:ext uri="{FF2B5EF4-FFF2-40B4-BE49-F238E27FC236}">
                <a16:creationId xmlns:a16="http://schemas.microsoft.com/office/drawing/2014/main" id="{BC8A0698-5B64-E60B-D1FF-D3754773BB81}"/>
              </a:ext>
            </a:extLst>
          </p:cNvPr>
          <p:cNvSpPr txBox="1"/>
          <p:nvPr/>
        </p:nvSpPr>
        <p:spPr>
          <a:xfrm>
            <a:off x="3532516" y="4316990"/>
            <a:ext cx="623844" cy="179462"/>
          </a:xfrm>
          <a:prstGeom prst="rect">
            <a:avLst/>
          </a:prstGeom>
          <a:solidFill>
            <a:schemeClr val="bg1"/>
          </a:solidFill>
        </p:spPr>
        <p:txBody>
          <a:bodyPr vert="horz" wrap="square" lIns="0" tIns="0" rIns="0" bIns="0" rtlCol="0">
            <a:noAutofit/>
          </a:bodyPr>
          <a:lstStyle/>
          <a:p>
            <a:pPr algn="l">
              <a:buClr>
                <a:schemeClr val="accent6"/>
              </a:buClr>
              <a:buSzPct val="90000"/>
            </a:pPr>
            <a:r>
              <a:rPr lang="de-DE" sz="1050"/>
              <a:t>Mar 2022</a:t>
            </a:r>
          </a:p>
        </p:txBody>
      </p:sp>
      <p:sp>
        <p:nvSpPr>
          <p:cNvPr id="13" name="TextBox 12">
            <a:extLst>
              <a:ext uri="{FF2B5EF4-FFF2-40B4-BE49-F238E27FC236}">
                <a16:creationId xmlns:a16="http://schemas.microsoft.com/office/drawing/2014/main" id="{FE794FBE-4934-7CD1-CAD7-73A020E4781E}"/>
              </a:ext>
            </a:extLst>
          </p:cNvPr>
          <p:cNvSpPr txBox="1"/>
          <p:nvPr/>
        </p:nvSpPr>
        <p:spPr>
          <a:xfrm>
            <a:off x="4318829" y="4316990"/>
            <a:ext cx="623844" cy="179462"/>
          </a:xfrm>
          <a:prstGeom prst="rect">
            <a:avLst/>
          </a:prstGeom>
          <a:solidFill>
            <a:schemeClr val="bg1"/>
          </a:solidFill>
        </p:spPr>
        <p:txBody>
          <a:bodyPr vert="horz" wrap="square" lIns="0" tIns="0" rIns="0" bIns="0" rtlCol="0">
            <a:noAutofit/>
          </a:bodyPr>
          <a:lstStyle/>
          <a:p>
            <a:pPr algn="l">
              <a:buClr>
                <a:schemeClr val="accent6"/>
              </a:buClr>
              <a:buSzPct val="90000"/>
            </a:pPr>
            <a:r>
              <a:rPr lang="de-DE" sz="1050"/>
              <a:t>May 2022</a:t>
            </a:r>
          </a:p>
        </p:txBody>
      </p:sp>
      <p:sp>
        <p:nvSpPr>
          <p:cNvPr id="14" name="TextBox 13">
            <a:extLst>
              <a:ext uri="{FF2B5EF4-FFF2-40B4-BE49-F238E27FC236}">
                <a16:creationId xmlns:a16="http://schemas.microsoft.com/office/drawing/2014/main" id="{34E1C3F1-428A-9F0D-23C4-4A8C498D6D83}"/>
              </a:ext>
            </a:extLst>
          </p:cNvPr>
          <p:cNvSpPr txBox="1"/>
          <p:nvPr/>
        </p:nvSpPr>
        <p:spPr>
          <a:xfrm>
            <a:off x="5088164" y="4316990"/>
            <a:ext cx="623844" cy="179462"/>
          </a:xfrm>
          <a:prstGeom prst="rect">
            <a:avLst/>
          </a:prstGeom>
          <a:solidFill>
            <a:schemeClr val="bg1"/>
          </a:solidFill>
        </p:spPr>
        <p:txBody>
          <a:bodyPr vert="horz" wrap="square" lIns="0" tIns="0" rIns="0" bIns="0" rtlCol="0">
            <a:noAutofit/>
          </a:bodyPr>
          <a:lstStyle/>
          <a:p>
            <a:pPr algn="l">
              <a:buClr>
                <a:schemeClr val="accent6"/>
              </a:buClr>
              <a:buSzPct val="90000"/>
            </a:pPr>
            <a:r>
              <a:rPr lang="de-DE" sz="1050"/>
              <a:t>Jul 2022</a:t>
            </a:r>
          </a:p>
        </p:txBody>
      </p:sp>
    </p:spTree>
    <p:extLst>
      <p:ext uri="{BB962C8B-B14F-4D97-AF65-F5344CB8AC3E}">
        <p14:creationId xmlns:p14="http://schemas.microsoft.com/office/powerpoint/2010/main" val="4103101742"/>
      </p:ext>
    </p:extLst>
  </p:cSld>
  <p:clrMapOvr>
    <a:masterClrMapping/>
  </p:clrMapOvr>
  <p:extLst>
    <p:ext uri="{6950BFC3-D8DA-4A85-94F7-54DA5524770B}">
      <p188:commentRel xmlns:p188="http://schemas.microsoft.com/office/powerpoint/2018/8/main" r:id="rId1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2E07D84-410A-4398-A14C-0B2B8AC90894}"/>
              </a:ext>
            </a:extLst>
          </p:cNvPr>
          <p:cNvGraphicFramePr>
            <a:graphicFrameLocks noChangeAspect="1"/>
          </p:cNvGraphicFramePr>
          <p:nvPr>
            <p:custDataLst>
              <p:tags r:id="rId2"/>
            </p:custDataLst>
            <p:extLst>
              <p:ext uri="{D42A27DB-BD31-4B8C-83A1-F6EECF244321}">
                <p14:modId xmlns:p14="http://schemas.microsoft.com/office/powerpoint/2010/main" val="398298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31" imgW="353" imgH="353" progId="TCLayout.ActiveDocument.1">
                  <p:embed/>
                </p:oleObj>
              </mc:Choice>
              <mc:Fallback>
                <p:oleObj name="think-cell Slide" r:id="rId31" imgW="353" imgH="353" progId="TCLayout.ActiveDocument.1">
                  <p:embed/>
                  <p:pic>
                    <p:nvPicPr>
                      <p:cNvPr id="8" name="Object 7" hidden="1">
                        <a:extLst>
                          <a:ext uri="{FF2B5EF4-FFF2-40B4-BE49-F238E27FC236}">
                            <a16:creationId xmlns:a16="http://schemas.microsoft.com/office/drawing/2014/main" id="{A2E07D84-410A-4398-A14C-0B2B8AC90894}"/>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0504026-A1E9-420D-B6A6-DC300FE74C1A}"/>
              </a:ext>
            </a:extLst>
          </p:cNvPr>
          <p:cNvSpPr>
            <a:spLocks noGrp="1"/>
          </p:cNvSpPr>
          <p:nvPr>
            <p:ph type="title"/>
          </p:nvPr>
        </p:nvSpPr>
        <p:spPr/>
        <p:txBody>
          <a:bodyPr vert="horz"/>
          <a:lstStyle/>
          <a:p>
            <a:r>
              <a:rPr lang="en-US" sz="2800" dirty="0"/>
              <a:t>Opportunity: </a:t>
            </a:r>
            <a:br>
              <a:rPr lang="en-US" sz="2800" dirty="0"/>
            </a:br>
            <a:r>
              <a:rPr lang="en-US" sz="2800" dirty="0"/>
              <a:t>Skarv B/C blowdown acceleration – significant value creation</a:t>
            </a:r>
            <a:endParaRPr lang="en-US" sz="2800" dirty="0">
              <a:solidFill>
                <a:srgbClr val="FF0000"/>
              </a:solidFill>
            </a:endParaRPr>
          </a:p>
        </p:txBody>
      </p:sp>
      <p:sp>
        <p:nvSpPr>
          <p:cNvPr id="99" name="TextBox 98">
            <a:extLst>
              <a:ext uri="{FF2B5EF4-FFF2-40B4-BE49-F238E27FC236}">
                <a16:creationId xmlns:a16="http://schemas.microsoft.com/office/drawing/2014/main" id="{B84B93F9-73D7-4E1A-A23E-8BE80C3A3C5B}"/>
              </a:ext>
            </a:extLst>
          </p:cNvPr>
          <p:cNvSpPr txBox="1"/>
          <p:nvPr/>
        </p:nvSpPr>
        <p:spPr>
          <a:xfrm>
            <a:off x="515936" y="1391856"/>
            <a:ext cx="5520910" cy="4902201"/>
          </a:xfrm>
          <a:prstGeom prst="rect">
            <a:avLst/>
          </a:prstGeom>
        </p:spPr>
        <p:txBody>
          <a:bodyPr vert="horz" wrap="non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Rationale for 2022 Skarv B/C blowdown:</a:t>
            </a: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Overall best value creation</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1200150" marR="0" lvl="2"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Significant NPV increase to accelerate</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lvl="1" indent="-285750">
              <a:buClr>
                <a:srgbClr val="AC145A"/>
              </a:buClr>
              <a:buSzPct val="90000"/>
              <a:buFont typeface="Wingdings" pitchFamily="2" charset="2"/>
              <a:buChar char="§"/>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Available capacity on Skarv FPSO</a:t>
            </a:r>
            <a:r>
              <a:rPr lang="en-US" sz="1600" dirty="0">
                <a:solidFill>
                  <a:srgbClr val="000000"/>
                </a:solidFill>
                <a:latin typeface="Lato"/>
              </a:rPr>
              <a:t> </a:t>
            </a: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Available capacity in </a:t>
            </a:r>
            <a:r>
              <a:rPr kumimoji="0" lang="en-US" sz="1600" b="0" i="0" u="none" strike="noStrike" kern="1200" cap="none" spc="0" normalizeH="0" baseline="0" noProof="0" dirty="0" err="1">
                <a:ln>
                  <a:noFill/>
                </a:ln>
                <a:solidFill>
                  <a:srgbClr val="000000"/>
                </a:solidFill>
                <a:effectLst/>
                <a:uLnTx/>
                <a:uFillTx/>
                <a:latin typeface="Lato"/>
                <a:ea typeface="+mn-ea"/>
                <a:cs typeface="+mn-cs"/>
              </a:rPr>
              <a:t>Åsgard</a:t>
            </a:r>
            <a:r>
              <a:rPr kumimoji="0" lang="en-US" sz="1600" b="0" i="0" u="none" strike="noStrike" kern="1200" cap="none" spc="0" normalizeH="0" baseline="0" noProof="0" dirty="0">
                <a:ln>
                  <a:noFill/>
                </a:ln>
                <a:solidFill>
                  <a:srgbClr val="000000"/>
                </a:solidFill>
                <a:effectLst/>
                <a:uLnTx/>
                <a:uFillTx/>
                <a:latin typeface="Lato"/>
                <a:ea typeface="+mn-ea"/>
                <a:cs typeface="+mn-cs"/>
              </a:rPr>
              <a:t> transport</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Reduces CO2 in ÅTS during critical years</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High European Energy demand</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Abnormal forward gas prices</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lang="en-US" sz="1600" dirty="0">
                <a:solidFill>
                  <a:srgbClr val="000000"/>
                </a:solidFill>
                <a:latin typeface="Lato"/>
              </a:rPr>
              <a:t>Early blowdown makes space </a:t>
            </a:r>
            <a:r>
              <a:rPr kumimoji="0" lang="en-US" sz="1600" b="0" i="0" u="none" strike="noStrike" kern="1200" cap="none" spc="0" normalizeH="0" baseline="0" noProof="0" dirty="0">
                <a:ln>
                  <a:noFill/>
                </a:ln>
                <a:solidFill>
                  <a:srgbClr val="000000"/>
                </a:solidFill>
                <a:effectLst/>
                <a:uLnTx/>
                <a:uFillTx/>
                <a:latin typeface="Lato"/>
                <a:ea typeface="+mn-ea"/>
                <a:cs typeface="+mn-cs"/>
              </a:rPr>
              <a:t>for other projects</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No identified economic IOR</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lang="en-US" sz="1600" dirty="0">
                <a:solidFill>
                  <a:srgbClr val="000000"/>
                </a:solidFill>
                <a:latin typeface="Lato"/>
              </a:rPr>
              <a:t>Acceptable range of l</a:t>
            </a:r>
            <a:r>
              <a:rPr kumimoji="0" lang="en-US" sz="1600" b="0" i="0" u="none" strike="noStrike" kern="1200" cap="none" spc="0" normalizeH="0" baseline="0" noProof="0" dirty="0" err="1">
                <a:ln>
                  <a:noFill/>
                </a:ln>
                <a:solidFill>
                  <a:srgbClr val="000000"/>
                </a:solidFill>
                <a:effectLst/>
                <a:uLnTx/>
                <a:uFillTx/>
                <a:latin typeface="Lato"/>
                <a:ea typeface="+mn-ea"/>
                <a:cs typeface="+mn-cs"/>
              </a:rPr>
              <a:t>ost</a:t>
            </a:r>
            <a:r>
              <a:rPr kumimoji="0" lang="en-US" sz="1600" b="0" i="0" u="none" strike="noStrike" kern="1200" cap="none" spc="0" normalizeH="0" baseline="0" noProof="0" dirty="0">
                <a:ln>
                  <a:noFill/>
                </a:ln>
                <a:solidFill>
                  <a:srgbClr val="000000"/>
                </a:solidFill>
                <a:effectLst/>
                <a:uLnTx/>
                <a:uFillTx/>
                <a:latin typeface="Lato"/>
                <a:ea typeface="+mn-ea"/>
                <a:cs typeface="+mn-cs"/>
              </a:rPr>
              <a:t> oil production</a:t>
            </a: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endParaRPr lang="en-US" sz="1600" dirty="0">
              <a:solidFill>
                <a:srgbClr val="000000"/>
              </a:solidFill>
              <a:latin typeface="Lato"/>
            </a:endParaRPr>
          </a:p>
          <a:p>
            <a:pPr marL="285750" indent="-285750">
              <a:buClr>
                <a:srgbClr val="AC145A"/>
              </a:buClr>
              <a:buSzPct val="90000"/>
              <a:buFont typeface="Wingdings" pitchFamily="2" charset="2"/>
              <a:buChar char="§"/>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Risks with 2022 blowdown:</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lvl="1" indent="-285750">
              <a:buClr>
                <a:srgbClr val="AC145A"/>
              </a:buClr>
              <a:buSzPct val="90000"/>
              <a:buFont typeface="Wingdings" pitchFamily="2" charset="2"/>
              <a:buChar char="§"/>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Potential lost IOR opportunity</a:t>
            </a:r>
            <a:r>
              <a:rPr lang="en-US" sz="1600" dirty="0">
                <a:solidFill>
                  <a:srgbClr val="000000"/>
                </a:solidFill>
                <a:latin typeface="Lato"/>
              </a:rPr>
              <a:t> </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Overall oil recovery from field reduced</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Irreversible once started</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742950" marR="0" lvl="1" indent="-285750" algn="l" defTabSz="914400" rtl="0" eaLnBrk="1" fontAlgn="auto" latinLnBrk="0" hangingPunct="1">
              <a:lnSpc>
                <a:spcPct val="100000"/>
              </a:lnSpc>
              <a:spcBef>
                <a:spcPts val="0"/>
              </a:spcBef>
              <a:spcAft>
                <a:spcPts val="0"/>
              </a:spcAft>
              <a:buClr>
                <a:srgbClr val="AC145A"/>
              </a:buClr>
              <a:buSzPct val="90000"/>
              <a:buFont typeface="Wingdings" pitchFamily="2" charset="2"/>
              <a:buChar char="§"/>
              <a:tabLst/>
              <a:defRPr/>
            </a:pPr>
            <a:r>
              <a:rPr lang="en-US" sz="1600" dirty="0">
                <a:solidFill>
                  <a:srgbClr val="000000"/>
                </a:solidFill>
                <a:latin typeface="Lato"/>
              </a:rPr>
              <a:t>Produced water handling bottleneck and scale</a:t>
            </a:r>
            <a:endParaRPr lang="en-US" sz="1600" dirty="0">
              <a:solidFill>
                <a:srgbClr val="000000"/>
              </a:solidFill>
              <a:latin typeface="Lato"/>
              <a:ea typeface="Lato"/>
              <a:cs typeface="Lato"/>
            </a:endParaRPr>
          </a:p>
          <a:p>
            <a:pPr marL="742950" lvl="1" indent="-285750">
              <a:buClr>
                <a:srgbClr val="AC145A"/>
              </a:buClr>
              <a:buSzPct val="90000"/>
              <a:buFont typeface="Wingdings" pitchFamily="2" charset="2"/>
              <a:buChar char="§"/>
              <a:defRPr/>
            </a:pPr>
            <a:r>
              <a:rPr kumimoji="0" lang="en-US" sz="1600" b="0" i="0" u="none" strike="noStrike" kern="1200" cap="none" spc="0" normalizeH="0" baseline="0" noProof="0" dirty="0">
                <a:ln>
                  <a:noFill/>
                </a:ln>
                <a:solidFill>
                  <a:srgbClr val="000000"/>
                </a:solidFill>
                <a:effectLst/>
                <a:uLnTx/>
                <a:uFillTx/>
                <a:latin typeface="Lato"/>
                <a:ea typeface="+mn-ea"/>
                <a:cs typeface="+mn-cs"/>
              </a:rPr>
              <a:t>Communication</a:t>
            </a:r>
            <a:r>
              <a:rPr lang="en-US" sz="1600" dirty="0">
                <a:solidFill>
                  <a:srgbClr val="000000"/>
                </a:solidFill>
                <a:latin typeface="Lato"/>
              </a:rPr>
              <a:t> </a:t>
            </a:r>
            <a:r>
              <a:rPr kumimoji="0" lang="en-US" sz="1600" b="0" i="0" u="none" strike="noStrike" kern="1200" cap="none" spc="0" normalizeH="0" baseline="0" noProof="0" dirty="0">
                <a:ln>
                  <a:noFill/>
                </a:ln>
                <a:solidFill>
                  <a:srgbClr val="000000"/>
                </a:solidFill>
                <a:effectLst/>
                <a:uLnTx/>
                <a:uFillTx/>
                <a:latin typeface="Lato"/>
                <a:ea typeface="+mn-ea"/>
                <a:cs typeface="+mn-cs"/>
              </a:rPr>
              <a:t>to other segments</a:t>
            </a:r>
            <a:endParaRPr lang="en-US" sz="1600" b="0" i="0" u="none" strike="noStrike" kern="1200" cap="none" spc="0" normalizeH="0" baseline="0" noProof="0" dirty="0">
              <a:ln>
                <a:noFill/>
              </a:ln>
              <a:solidFill>
                <a:srgbClr val="000000"/>
              </a:solidFill>
              <a:effectLst/>
              <a:uLnTx/>
              <a:uFillTx/>
              <a:latin typeface="Lato"/>
              <a:ea typeface="Lato"/>
              <a:cs typeface="Lato"/>
            </a:endParaRPr>
          </a:p>
          <a:p>
            <a:pPr marL="457200" marR="0" lvl="1" indent="0" algn="l" defTabSz="914400" rtl="0" eaLnBrk="1" fontAlgn="auto" latinLnBrk="0" hangingPunct="1">
              <a:lnSpc>
                <a:spcPct val="100000"/>
              </a:lnSpc>
              <a:spcBef>
                <a:spcPts val="0"/>
              </a:spcBef>
              <a:spcAft>
                <a:spcPts val="0"/>
              </a:spcAft>
              <a:buClr>
                <a:srgbClr val="AC145A"/>
              </a:buClr>
              <a:buSzPct val="90000"/>
              <a:buFontTx/>
              <a:buNone/>
              <a:tabLst/>
              <a:defRPr/>
            </a:pPr>
            <a:endParaRPr kumimoji="0" lang="nb-NO" sz="1600" b="0" i="0" u="none" strike="noStrike" kern="1200" cap="none" spc="0" normalizeH="0" baseline="0" noProof="0" dirty="0">
              <a:ln>
                <a:noFill/>
              </a:ln>
              <a:solidFill>
                <a:srgbClr val="000000"/>
              </a:solidFill>
              <a:effectLst/>
              <a:uLnTx/>
              <a:uFillTx/>
              <a:latin typeface="Lato"/>
              <a:ea typeface="+mn-ea"/>
              <a:cs typeface="+mn-cs"/>
            </a:endParaRPr>
          </a:p>
        </p:txBody>
      </p:sp>
      <p:sp>
        <p:nvSpPr>
          <p:cNvPr id="66" name="TextBox 65">
            <a:extLst>
              <a:ext uri="{FF2B5EF4-FFF2-40B4-BE49-F238E27FC236}">
                <a16:creationId xmlns:a16="http://schemas.microsoft.com/office/drawing/2014/main" id="{77CB64FC-91C3-48CA-AFFC-2AFAC4862245}"/>
              </a:ext>
            </a:extLst>
          </p:cNvPr>
          <p:cNvSpPr txBox="1"/>
          <p:nvPr/>
        </p:nvSpPr>
        <p:spPr>
          <a:xfrm>
            <a:off x="525200" y="1406525"/>
            <a:ext cx="2879988" cy="122206"/>
          </a:xfrm>
          <a:prstGeom prst="rect">
            <a:avLst/>
          </a:prstGeom>
        </p:spPr>
        <p:txBody>
          <a:bodyPr vert="horz" wrap="square" lIns="0" tIns="0" rIns="0" bIns="0" rtlCol="0" anchor="t">
            <a:noAutofit/>
          </a:bodyPr>
          <a:lstStyle/>
          <a:p>
            <a:pPr marL="228600" marR="0" lvl="0" indent="-228600" algn="l" defTabSz="914400" rtl="0" eaLnBrk="1" fontAlgn="auto" latinLnBrk="0" hangingPunct="1">
              <a:lnSpc>
                <a:spcPct val="100000"/>
              </a:lnSpc>
              <a:spcBef>
                <a:spcPts val="300"/>
              </a:spcBef>
              <a:spcAft>
                <a:spcPts val="300"/>
              </a:spcAft>
              <a:buClr>
                <a:srgbClr val="DF0071"/>
              </a:buClr>
              <a:buSzPct val="100000"/>
              <a:buFont typeface="Wingdings" pitchFamily="2" charset="2"/>
              <a:buChar char=""/>
              <a:tabLst/>
              <a:defRPr/>
            </a:pPr>
            <a:endParaRPr kumimoji="0" lang="en-US" sz="1400" b="0" i="0" u="none" strike="noStrike" kern="1200" cap="none" spc="0" normalizeH="0" baseline="0" noProof="0">
              <a:ln>
                <a:noFill/>
              </a:ln>
              <a:solidFill>
                <a:prstClr val="black"/>
              </a:solidFill>
              <a:effectLst/>
              <a:uLnTx/>
              <a:uFillTx/>
              <a:latin typeface="Lato"/>
              <a:ea typeface="+mn-ea"/>
              <a:cs typeface="+mn-cs"/>
            </a:endParaRPr>
          </a:p>
        </p:txBody>
      </p:sp>
      <p:sp>
        <p:nvSpPr>
          <p:cNvPr id="110" name="TextBox 109">
            <a:extLst>
              <a:ext uri="{FF2B5EF4-FFF2-40B4-BE49-F238E27FC236}">
                <a16:creationId xmlns:a16="http://schemas.microsoft.com/office/drawing/2014/main" id="{C23C475B-DFF4-4DC6-B6DC-DD8E8CC1B824}"/>
              </a:ext>
            </a:extLst>
          </p:cNvPr>
          <p:cNvSpPr txBox="1"/>
          <p:nvPr/>
        </p:nvSpPr>
        <p:spPr>
          <a:xfrm>
            <a:off x="525200" y="1406525"/>
            <a:ext cx="2879988" cy="122206"/>
          </a:xfrm>
          <a:prstGeom prst="rect">
            <a:avLst/>
          </a:prstGeom>
        </p:spPr>
        <p:txBody>
          <a:bodyPr vert="horz" wrap="square" lIns="0" tIns="0" rIns="0" bIns="0" rtlCol="0" anchor="t">
            <a:noAutofit/>
          </a:bodyPr>
          <a:lstStyle/>
          <a:p>
            <a:pPr marL="228600" marR="0" lvl="0" indent="-228600" algn="l" defTabSz="914400" rtl="0" eaLnBrk="1" fontAlgn="auto" latinLnBrk="0" hangingPunct="1">
              <a:lnSpc>
                <a:spcPct val="100000"/>
              </a:lnSpc>
              <a:spcBef>
                <a:spcPts val="300"/>
              </a:spcBef>
              <a:spcAft>
                <a:spcPts val="300"/>
              </a:spcAft>
              <a:buClr>
                <a:srgbClr val="DF0071"/>
              </a:buClr>
              <a:buSzPct val="100000"/>
              <a:buFont typeface="Wingdings" pitchFamily="2" charset="2"/>
              <a:buChar char=""/>
              <a:tabLst/>
              <a:defRPr/>
            </a:pPr>
            <a:endParaRPr kumimoji="0" lang="en-US" sz="1400" b="0" i="0" u="none" strike="noStrike" kern="1200" cap="none" spc="0" normalizeH="0" baseline="0" noProof="0">
              <a:ln>
                <a:noFill/>
              </a:ln>
              <a:solidFill>
                <a:prstClr val="black"/>
              </a:solidFill>
              <a:effectLst/>
              <a:uLnTx/>
              <a:uFillTx/>
              <a:latin typeface="Lato"/>
              <a:ea typeface="+mn-ea"/>
              <a:cs typeface="+mn-cs"/>
            </a:endParaRPr>
          </a:p>
        </p:txBody>
      </p:sp>
      <p:graphicFrame>
        <p:nvGraphicFramePr>
          <p:cNvPr id="65" name="Chart 64">
            <a:extLst>
              <a:ext uri="{FF2B5EF4-FFF2-40B4-BE49-F238E27FC236}">
                <a16:creationId xmlns:a16="http://schemas.microsoft.com/office/drawing/2014/main" id="{44946FE7-52BC-483A-B49F-73C6A83313D4}"/>
              </a:ext>
            </a:extLst>
          </p:cNvPr>
          <p:cNvGraphicFramePr/>
          <p:nvPr>
            <p:custDataLst>
              <p:tags r:id="rId3"/>
            </p:custDataLst>
            <p:extLst>
              <p:ext uri="{D42A27DB-BD31-4B8C-83A1-F6EECF244321}">
                <p14:modId xmlns:p14="http://schemas.microsoft.com/office/powerpoint/2010/main" val="2273563078"/>
              </p:ext>
            </p:extLst>
          </p:nvPr>
        </p:nvGraphicFramePr>
        <p:xfrm>
          <a:off x="6350000" y="1684338"/>
          <a:ext cx="5319713" cy="2205037"/>
        </p:xfrm>
        <a:graphic>
          <a:graphicData uri="http://schemas.openxmlformats.org/drawingml/2006/chart">
            <c:chart xmlns:c="http://schemas.openxmlformats.org/drawingml/2006/chart" xmlns:r="http://schemas.openxmlformats.org/officeDocument/2006/relationships" r:id="rId33"/>
          </a:graphicData>
        </a:graphic>
      </p:graphicFrame>
      <p:cxnSp>
        <p:nvCxnSpPr>
          <p:cNvPr id="109" name="Straight Connector 108">
            <a:extLst>
              <a:ext uri="{FF2B5EF4-FFF2-40B4-BE49-F238E27FC236}">
                <a16:creationId xmlns:a16="http://schemas.microsoft.com/office/drawing/2014/main" id="{AB97F399-ACB3-4786-920E-E40FB55C394D}"/>
              </a:ext>
            </a:extLst>
          </p:cNvPr>
          <p:cNvCxnSpPr/>
          <p:nvPr>
            <p:custDataLst>
              <p:tags r:id="rId4"/>
            </p:custDataLst>
          </p:nvPr>
        </p:nvCxnSpPr>
        <p:spPr bwMode="auto">
          <a:xfrm>
            <a:off x="6756400" y="2235200"/>
            <a:ext cx="24447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2C5C5488-1211-4A4A-A52A-5598B9CEA686}"/>
              </a:ext>
            </a:extLst>
          </p:cNvPr>
          <p:cNvCxnSpPr/>
          <p:nvPr>
            <p:custDataLst>
              <p:tags r:id="rId5"/>
            </p:custDataLst>
          </p:nvPr>
        </p:nvCxnSpPr>
        <p:spPr bwMode="auto">
          <a:xfrm>
            <a:off x="6756400" y="1966913"/>
            <a:ext cx="244475"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5C0C5E54-42D6-4287-AD67-1A8A835BC652}"/>
              </a:ext>
            </a:extLst>
          </p:cNvPr>
          <p:cNvCxnSpPr>
            <a:cxnSpLocks/>
          </p:cNvCxnSpPr>
          <p:nvPr>
            <p:custDataLst>
              <p:tags r:id="rId6"/>
            </p:custDataLst>
          </p:nvPr>
        </p:nvCxnSpPr>
        <p:spPr bwMode="auto">
          <a:xfrm flipV="1">
            <a:off x="6958013" y="1963738"/>
            <a:ext cx="0" cy="27463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EE9700D2-7A0A-4C1D-B7DD-55254C972C4B}"/>
              </a:ext>
            </a:extLst>
          </p:cNvPr>
          <p:cNvCxnSpPr/>
          <p:nvPr>
            <p:custDataLst>
              <p:tags r:id="rId7"/>
            </p:custDataLst>
          </p:nvPr>
        </p:nvCxnSpPr>
        <p:spPr bwMode="auto">
          <a:xfrm>
            <a:off x="7159624" y="2522538"/>
            <a:ext cx="104775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24AF2657-3EE0-4452-A5C4-671AB860B6E8}"/>
              </a:ext>
            </a:extLst>
          </p:cNvPr>
          <p:cNvCxnSpPr/>
          <p:nvPr>
            <p:custDataLst>
              <p:tags r:id="rId8"/>
            </p:custDataLst>
          </p:nvPr>
        </p:nvCxnSpPr>
        <p:spPr bwMode="auto">
          <a:xfrm>
            <a:off x="7159624" y="2025650"/>
            <a:ext cx="1047750" cy="0"/>
          </a:xfrm>
          <a:prstGeom prst="line">
            <a:avLst/>
          </a:prstGeom>
          <a:ln w="6350" cap="flat" cmpd="sng" algn="ctr">
            <a:solidFill>
              <a:schemeClr val="tx1"/>
            </a:solidFill>
            <a:prstDash val="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0863DB7F-483D-492D-9210-CE9C317786B0}"/>
              </a:ext>
            </a:extLst>
          </p:cNvPr>
          <p:cNvCxnSpPr/>
          <p:nvPr>
            <p:custDataLst>
              <p:tags r:id="rId9"/>
            </p:custDataLst>
          </p:nvPr>
        </p:nvCxnSpPr>
        <p:spPr bwMode="auto">
          <a:xfrm flipV="1">
            <a:off x="8164513" y="2022475"/>
            <a:ext cx="0" cy="50323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8" name="Plassholder for tekst 2">
            <a:extLst>
              <a:ext uri="{FF2B5EF4-FFF2-40B4-BE49-F238E27FC236}">
                <a16:creationId xmlns:a16="http://schemas.microsoft.com/office/drawing/2014/main" id="{409A815C-07F9-E24F-9ABB-20991047C1BA}"/>
              </a:ext>
            </a:extLst>
          </p:cNvPr>
          <p:cNvSpPr>
            <a:spLocks noGrp="1"/>
          </p:cNvSpPr>
          <p:nvPr>
            <p:custDataLst>
              <p:tags r:id="rId10"/>
            </p:custDataLst>
          </p:nvPr>
        </p:nvSpPr>
        <p:spPr bwMode="auto">
          <a:xfrm>
            <a:off x="7421563"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889A98EA-9730-4704-9D1D-9E15B4C24BD4}" type="datetime'''''''20''''''''''''''''''2''4'''''''''''''''''">
              <a:rPr lang="nb-NO" altLang="en-US" sz="900" smtClean="0">
                <a:effectLst/>
              </a:rPr>
              <a:pPr algn="ctr">
                <a:spcBef>
                  <a:spcPct val="0"/>
                </a:spcBef>
                <a:spcAft>
                  <a:spcPct val="0"/>
                </a:spcAft>
                <a:defRPr/>
              </a:pPr>
              <a:t>2024</a:t>
            </a:fld>
            <a:endParaRPr lang="nb-NO" sz="900" noProof="0"/>
          </a:p>
        </p:txBody>
      </p:sp>
      <p:sp>
        <p:nvSpPr>
          <p:cNvPr id="46" name="Plassholder for tekst 2">
            <a:extLst>
              <a:ext uri="{FF2B5EF4-FFF2-40B4-BE49-F238E27FC236}">
                <a16:creationId xmlns:a16="http://schemas.microsoft.com/office/drawing/2014/main" id="{409A815C-07F9-E24F-9ABB-20991047C1BA}"/>
              </a:ext>
            </a:extLst>
          </p:cNvPr>
          <p:cNvSpPr>
            <a:spLocks noGrp="1"/>
          </p:cNvSpPr>
          <p:nvPr>
            <p:custDataLst>
              <p:tags r:id="rId11"/>
            </p:custDataLst>
          </p:nvPr>
        </p:nvSpPr>
        <p:spPr bwMode="auto">
          <a:xfrm>
            <a:off x="6616700"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FF8E6602-1CF7-4C28-998D-FA5EE6EC1D47}" type="datetime'''20''''''''''''''''''''''''2''''''''2'''''''''''''">
              <a:rPr lang="nb-NO" altLang="en-US" sz="900" smtClean="0">
                <a:effectLst/>
              </a:rPr>
              <a:pPr algn="ctr">
                <a:spcBef>
                  <a:spcPct val="0"/>
                </a:spcBef>
                <a:spcAft>
                  <a:spcPct val="0"/>
                </a:spcAft>
                <a:defRPr/>
              </a:pPr>
              <a:t>2022</a:t>
            </a:fld>
            <a:endParaRPr lang="nb-NO" sz="900" noProof="0"/>
          </a:p>
        </p:txBody>
      </p:sp>
      <p:sp>
        <p:nvSpPr>
          <p:cNvPr id="47" name="Plassholder for tekst 2">
            <a:extLst>
              <a:ext uri="{FF2B5EF4-FFF2-40B4-BE49-F238E27FC236}">
                <a16:creationId xmlns:a16="http://schemas.microsoft.com/office/drawing/2014/main" id="{409A815C-07F9-E24F-9ABB-20991047C1BA}"/>
              </a:ext>
            </a:extLst>
          </p:cNvPr>
          <p:cNvSpPr>
            <a:spLocks noGrp="1"/>
          </p:cNvSpPr>
          <p:nvPr>
            <p:custDataLst>
              <p:tags r:id="rId12"/>
            </p:custDataLst>
          </p:nvPr>
        </p:nvSpPr>
        <p:spPr bwMode="auto">
          <a:xfrm>
            <a:off x="7019925"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E8B1B9C0-7E07-4FE6-89FD-7AE6F4675C73}" type="datetime'2''''''''''''0''''23'''''''''''''''''''''''''''">
              <a:rPr lang="nb-NO" altLang="en-US" sz="900" smtClean="0">
                <a:effectLst/>
              </a:rPr>
              <a:pPr algn="ctr">
                <a:spcBef>
                  <a:spcPct val="0"/>
                </a:spcBef>
                <a:spcAft>
                  <a:spcPct val="0"/>
                </a:spcAft>
                <a:defRPr/>
              </a:pPr>
              <a:t>2023</a:t>
            </a:fld>
            <a:endParaRPr lang="nb-NO" sz="900" noProof="0"/>
          </a:p>
        </p:txBody>
      </p:sp>
      <p:sp>
        <p:nvSpPr>
          <p:cNvPr id="53" name="Plassholder for tekst 2">
            <a:extLst>
              <a:ext uri="{FF2B5EF4-FFF2-40B4-BE49-F238E27FC236}">
                <a16:creationId xmlns:a16="http://schemas.microsoft.com/office/drawing/2014/main" id="{409A815C-07F9-E24F-9ABB-20991047C1BA}"/>
              </a:ext>
            </a:extLst>
          </p:cNvPr>
          <p:cNvSpPr>
            <a:spLocks noGrp="1"/>
          </p:cNvSpPr>
          <p:nvPr>
            <p:custDataLst>
              <p:tags r:id="rId13"/>
            </p:custDataLst>
          </p:nvPr>
        </p:nvSpPr>
        <p:spPr bwMode="auto">
          <a:xfrm>
            <a:off x="9434513"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213CEF3B-44A8-4686-AD20-628A360AB79B}" type="datetime'''''2''''''''0''''''''''''''2''''''''''''''''9'''''''''''''''">
              <a:rPr lang="nb-NO" altLang="en-US" sz="900" smtClean="0">
                <a:effectLst/>
              </a:rPr>
              <a:pPr algn="ctr">
                <a:spcBef>
                  <a:spcPct val="0"/>
                </a:spcBef>
                <a:spcAft>
                  <a:spcPct val="0"/>
                </a:spcAft>
                <a:defRPr/>
              </a:pPr>
              <a:t>2029</a:t>
            </a:fld>
            <a:endParaRPr lang="nb-NO" sz="900" noProof="0"/>
          </a:p>
        </p:txBody>
      </p:sp>
      <p:sp>
        <p:nvSpPr>
          <p:cNvPr id="49" name="Plassholder for tekst 2">
            <a:extLst>
              <a:ext uri="{FF2B5EF4-FFF2-40B4-BE49-F238E27FC236}">
                <a16:creationId xmlns:a16="http://schemas.microsoft.com/office/drawing/2014/main" id="{409A815C-07F9-E24F-9ABB-20991047C1BA}"/>
              </a:ext>
            </a:extLst>
          </p:cNvPr>
          <p:cNvSpPr>
            <a:spLocks noGrp="1"/>
          </p:cNvSpPr>
          <p:nvPr>
            <p:custDataLst>
              <p:tags r:id="rId14"/>
            </p:custDataLst>
          </p:nvPr>
        </p:nvSpPr>
        <p:spPr bwMode="auto">
          <a:xfrm>
            <a:off x="7824788"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CF746483-5BA5-4C64-A2FA-0C9149227500}" type="datetime'''''''''''''''''''''2''''''''''02''''''5'''''''''''''''''''''">
              <a:rPr lang="nb-NO" altLang="en-US" sz="900" smtClean="0">
                <a:effectLst/>
              </a:rPr>
              <a:pPr algn="ctr">
                <a:spcBef>
                  <a:spcPct val="0"/>
                </a:spcBef>
                <a:spcAft>
                  <a:spcPct val="0"/>
                </a:spcAft>
                <a:defRPr/>
              </a:pPr>
              <a:t>2025</a:t>
            </a:fld>
            <a:endParaRPr lang="nb-NO" sz="900" noProof="0"/>
          </a:p>
        </p:txBody>
      </p:sp>
      <p:sp>
        <p:nvSpPr>
          <p:cNvPr id="50" name="Plassholder for tekst 2">
            <a:extLst>
              <a:ext uri="{FF2B5EF4-FFF2-40B4-BE49-F238E27FC236}">
                <a16:creationId xmlns:a16="http://schemas.microsoft.com/office/drawing/2014/main" id="{409A815C-07F9-E24F-9ABB-20991047C1BA}"/>
              </a:ext>
            </a:extLst>
          </p:cNvPr>
          <p:cNvSpPr>
            <a:spLocks noGrp="1"/>
          </p:cNvSpPr>
          <p:nvPr>
            <p:custDataLst>
              <p:tags r:id="rId15"/>
            </p:custDataLst>
          </p:nvPr>
        </p:nvSpPr>
        <p:spPr bwMode="auto">
          <a:xfrm>
            <a:off x="8226425"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370782A2-15A9-4C41-96EC-245AAE40E243}" type="datetime'''''2''''''''''0''''''''''''''''''''''''''''2''''''6'''">
              <a:rPr lang="nb-NO" altLang="en-US" sz="900" smtClean="0">
                <a:effectLst/>
              </a:rPr>
              <a:pPr algn="ctr">
                <a:spcBef>
                  <a:spcPct val="0"/>
                </a:spcBef>
                <a:spcAft>
                  <a:spcPct val="0"/>
                </a:spcAft>
                <a:defRPr/>
              </a:pPr>
              <a:t>2026</a:t>
            </a:fld>
            <a:endParaRPr lang="nb-NO" sz="900" noProof="0"/>
          </a:p>
        </p:txBody>
      </p:sp>
      <p:sp>
        <p:nvSpPr>
          <p:cNvPr id="51" name="Plassholder for tekst 2">
            <a:extLst>
              <a:ext uri="{FF2B5EF4-FFF2-40B4-BE49-F238E27FC236}">
                <a16:creationId xmlns:a16="http://schemas.microsoft.com/office/drawing/2014/main" id="{409A815C-07F9-E24F-9ABB-20991047C1BA}"/>
              </a:ext>
            </a:extLst>
          </p:cNvPr>
          <p:cNvSpPr>
            <a:spLocks noGrp="1"/>
          </p:cNvSpPr>
          <p:nvPr>
            <p:custDataLst>
              <p:tags r:id="rId16"/>
            </p:custDataLst>
          </p:nvPr>
        </p:nvSpPr>
        <p:spPr bwMode="auto">
          <a:xfrm>
            <a:off x="8629650"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7739EF9E-ACC5-41CD-B310-06D79CEADAAC}" type="datetime'''''2''''''''''''''02''''''''''''''''7'''''''''''''''''''">
              <a:rPr lang="nb-NO" altLang="en-US" sz="900" smtClean="0">
                <a:effectLst/>
              </a:rPr>
              <a:pPr algn="ctr">
                <a:spcBef>
                  <a:spcPct val="0"/>
                </a:spcBef>
                <a:spcAft>
                  <a:spcPct val="0"/>
                </a:spcAft>
                <a:defRPr/>
              </a:pPr>
              <a:t>2027</a:t>
            </a:fld>
            <a:endParaRPr lang="nb-NO" sz="900" noProof="0"/>
          </a:p>
        </p:txBody>
      </p:sp>
      <p:sp>
        <p:nvSpPr>
          <p:cNvPr id="52" name="Plassholder for tekst 2">
            <a:extLst>
              <a:ext uri="{FF2B5EF4-FFF2-40B4-BE49-F238E27FC236}">
                <a16:creationId xmlns:a16="http://schemas.microsoft.com/office/drawing/2014/main" id="{409A815C-07F9-E24F-9ABB-20991047C1BA}"/>
              </a:ext>
            </a:extLst>
          </p:cNvPr>
          <p:cNvSpPr>
            <a:spLocks noGrp="1"/>
          </p:cNvSpPr>
          <p:nvPr>
            <p:custDataLst>
              <p:tags r:id="rId17"/>
            </p:custDataLst>
          </p:nvPr>
        </p:nvSpPr>
        <p:spPr bwMode="auto">
          <a:xfrm>
            <a:off x="9032875"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99DB2C0C-6E2B-4A07-A697-2ECF257D660F}" type="datetime'''''''''2''''''0''''''''''''''2''''''''''8'">
              <a:rPr lang="nb-NO" altLang="en-US" sz="900" smtClean="0">
                <a:effectLst/>
              </a:rPr>
              <a:pPr algn="ctr">
                <a:spcBef>
                  <a:spcPct val="0"/>
                </a:spcBef>
                <a:spcAft>
                  <a:spcPct val="0"/>
                </a:spcAft>
                <a:defRPr/>
              </a:pPr>
              <a:t>2028</a:t>
            </a:fld>
            <a:endParaRPr lang="nb-NO" sz="900" noProof="0"/>
          </a:p>
        </p:txBody>
      </p:sp>
      <p:sp>
        <p:nvSpPr>
          <p:cNvPr id="54" name="Plassholder for tekst 2">
            <a:extLst>
              <a:ext uri="{FF2B5EF4-FFF2-40B4-BE49-F238E27FC236}">
                <a16:creationId xmlns:a16="http://schemas.microsoft.com/office/drawing/2014/main" id="{409A815C-07F9-E24F-9ABB-20991047C1BA}"/>
              </a:ext>
            </a:extLst>
          </p:cNvPr>
          <p:cNvSpPr>
            <a:spLocks noGrp="1"/>
          </p:cNvSpPr>
          <p:nvPr>
            <p:custDataLst>
              <p:tags r:id="rId18"/>
            </p:custDataLst>
          </p:nvPr>
        </p:nvSpPr>
        <p:spPr bwMode="auto">
          <a:xfrm>
            <a:off x="9837738"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EC0AD405-E20C-4321-9A02-FD30BC6F1173}" type="datetime'''''''''''''''''''''2''''0''''''3''''''0'''''''''''''">
              <a:rPr lang="nb-NO" altLang="en-US" sz="900" smtClean="0">
                <a:effectLst/>
              </a:rPr>
              <a:pPr algn="ctr">
                <a:spcBef>
                  <a:spcPct val="0"/>
                </a:spcBef>
                <a:spcAft>
                  <a:spcPct val="0"/>
                </a:spcAft>
                <a:defRPr/>
              </a:pPr>
              <a:t>2030</a:t>
            </a:fld>
            <a:endParaRPr lang="nb-NO" sz="900" noProof="0"/>
          </a:p>
        </p:txBody>
      </p:sp>
      <p:sp>
        <p:nvSpPr>
          <p:cNvPr id="55" name="Plassholder for tekst 2">
            <a:extLst>
              <a:ext uri="{FF2B5EF4-FFF2-40B4-BE49-F238E27FC236}">
                <a16:creationId xmlns:a16="http://schemas.microsoft.com/office/drawing/2014/main" id="{409A815C-07F9-E24F-9ABB-20991047C1BA}"/>
              </a:ext>
            </a:extLst>
          </p:cNvPr>
          <p:cNvSpPr>
            <a:spLocks noGrp="1"/>
          </p:cNvSpPr>
          <p:nvPr>
            <p:custDataLst>
              <p:tags r:id="rId19"/>
            </p:custDataLst>
          </p:nvPr>
        </p:nvSpPr>
        <p:spPr bwMode="auto">
          <a:xfrm>
            <a:off x="10239375"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395EA596-6BA5-4984-80C2-1520AF729E48}" type="datetime'''''''2''''''''''''0''''''''''31'''''''''''''''''">
              <a:rPr lang="nb-NO" altLang="en-US" sz="900" smtClean="0">
                <a:effectLst/>
              </a:rPr>
              <a:pPr algn="ctr">
                <a:spcBef>
                  <a:spcPct val="0"/>
                </a:spcBef>
                <a:spcAft>
                  <a:spcPct val="0"/>
                </a:spcAft>
                <a:defRPr/>
              </a:pPr>
              <a:t>2031</a:t>
            </a:fld>
            <a:endParaRPr lang="nb-NO" sz="900" noProof="0"/>
          </a:p>
        </p:txBody>
      </p:sp>
      <p:sp>
        <p:nvSpPr>
          <p:cNvPr id="57" name="Plassholder for tekst 2">
            <a:extLst>
              <a:ext uri="{FF2B5EF4-FFF2-40B4-BE49-F238E27FC236}">
                <a16:creationId xmlns:a16="http://schemas.microsoft.com/office/drawing/2014/main" id="{409A815C-07F9-E24F-9ABB-20991047C1BA}"/>
              </a:ext>
            </a:extLst>
          </p:cNvPr>
          <p:cNvSpPr>
            <a:spLocks noGrp="1"/>
          </p:cNvSpPr>
          <p:nvPr>
            <p:custDataLst>
              <p:tags r:id="rId20"/>
            </p:custDataLst>
          </p:nvPr>
        </p:nvSpPr>
        <p:spPr bwMode="auto">
          <a:xfrm>
            <a:off x="10642600" y="3836989"/>
            <a:ext cx="2794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algn="ctr">
              <a:spcBef>
                <a:spcPct val="0"/>
              </a:spcBef>
              <a:spcAft>
                <a:spcPct val="0"/>
              </a:spcAft>
              <a:defRPr/>
            </a:pPr>
            <a:fld id="{63279364-1DAC-4058-A6F1-7EF7F1C731B8}" type="datetime'''''''''''''''''2''''''''''''0''''3''''''''''2'''''''''''">
              <a:rPr lang="nb-NO" altLang="en-US" sz="900" smtClean="0">
                <a:effectLst/>
              </a:rPr>
              <a:pPr algn="ctr">
                <a:spcBef>
                  <a:spcPct val="0"/>
                </a:spcBef>
                <a:spcAft>
                  <a:spcPct val="0"/>
                </a:spcAft>
                <a:defRPr/>
              </a:pPr>
              <a:t>2032</a:t>
            </a:fld>
            <a:endParaRPr lang="nb-NO" sz="900" noProof="0"/>
          </a:p>
        </p:txBody>
      </p:sp>
      <p:sp>
        <p:nvSpPr>
          <p:cNvPr id="232" name="Plassholder for tekst 2">
            <a:extLst>
              <a:ext uri="{FF2B5EF4-FFF2-40B4-BE49-F238E27FC236}">
                <a16:creationId xmlns:a16="http://schemas.microsoft.com/office/drawing/2014/main" id="{409A815C-07F9-E24F-9ABB-20991047C1BA}"/>
              </a:ext>
            </a:extLst>
          </p:cNvPr>
          <p:cNvSpPr>
            <a:spLocks noGrp="1"/>
          </p:cNvSpPr>
          <p:nvPr>
            <p:custDataLst>
              <p:tags r:id="rId21"/>
            </p:custDataLst>
          </p:nvPr>
        </p:nvSpPr>
        <p:spPr bwMode="auto">
          <a:xfrm>
            <a:off x="7048499" y="1957389"/>
            <a:ext cx="1055689" cy="26335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C145A"/>
              </a:buClr>
              <a:buSzPct val="90000"/>
              <a:buFont typeface="Wingdings" pitchFamily="2" charset="2"/>
              <a:buNone/>
              <a:tabLst/>
              <a:defRPr/>
            </a:pPr>
            <a:r>
              <a:rPr lang="nb-NO" altLang="en-US" sz="900" b="1" dirty="0">
                <a:solidFill>
                  <a:srgbClr val="000000"/>
                </a:solidFill>
                <a:effectLst/>
              </a:rPr>
              <a:t>Year 1: +20 %</a:t>
            </a:r>
            <a:endParaRPr kumimoji="0" lang="nb-NO" sz="900" b="1" i="0" strike="noStrike" kern="1200" cap="none" spc="0" normalizeH="0" baseline="0" noProof="0" dirty="0">
              <a:ln>
                <a:noFill/>
              </a:ln>
              <a:solidFill>
                <a:srgbClr val="000000"/>
              </a:solidFill>
              <a:effectLst/>
              <a:uLnTx/>
              <a:uFillTx/>
              <a:ea typeface="+mn-ea"/>
              <a:cs typeface="+mn-cs"/>
            </a:endParaRPr>
          </a:p>
        </p:txBody>
      </p:sp>
      <p:sp>
        <p:nvSpPr>
          <p:cNvPr id="262" name="Plassholder for tekst 2">
            <a:extLst>
              <a:ext uri="{FF2B5EF4-FFF2-40B4-BE49-F238E27FC236}">
                <a16:creationId xmlns:a16="http://schemas.microsoft.com/office/drawing/2014/main" id="{409A815C-07F9-E24F-9ABB-20991047C1BA}"/>
              </a:ext>
            </a:extLst>
          </p:cNvPr>
          <p:cNvSpPr>
            <a:spLocks noGrp="1"/>
          </p:cNvSpPr>
          <p:nvPr>
            <p:custDataLst>
              <p:tags r:id="rId22"/>
            </p:custDataLst>
          </p:nvPr>
        </p:nvSpPr>
        <p:spPr bwMode="auto">
          <a:xfrm>
            <a:off x="8254999" y="2071688"/>
            <a:ext cx="1025517" cy="290513"/>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6"/>
              </a:buClr>
              <a:buSzPct val="90000"/>
              <a:buFont typeface="Wingdings" pitchFamily="2" charset="2"/>
              <a:buNone/>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C145A"/>
              </a:buClr>
              <a:buSzPct val="90000"/>
              <a:buFont typeface="Wingdings" pitchFamily="2" charset="2"/>
              <a:buNone/>
              <a:tabLst/>
              <a:defRPr/>
            </a:pPr>
            <a:r>
              <a:rPr lang="nb-NO" altLang="en-US" sz="900" b="1" dirty="0">
                <a:solidFill>
                  <a:srgbClr val="000000"/>
                </a:solidFill>
                <a:effectLst/>
              </a:rPr>
              <a:t>Year 2: +30 %</a:t>
            </a:r>
            <a:endParaRPr kumimoji="0" lang="nb-NO" sz="900" b="1" i="0" strike="noStrike" kern="1200" cap="none" spc="0" normalizeH="0" baseline="0" noProof="0" dirty="0">
              <a:ln>
                <a:noFill/>
              </a:ln>
              <a:solidFill>
                <a:srgbClr val="000000"/>
              </a:solidFill>
              <a:effectLst/>
              <a:uLnTx/>
              <a:uFillTx/>
              <a:ea typeface="+mn-ea"/>
              <a:cs typeface="+mn-cs"/>
            </a:endParaRPr>
          </a:p>
        </p:txBody>
      </p:sp>
      <p:cxnSp>
        <p:nvCxnSpPr>
          <p:cNvPr id="56" name="Straight Connector 55">
            <a:extLst>
              <a:ext uri="{FF2B5EF4-FFF2-40B4-BE49-F238E27FC236}">
                <a16:creationId xmlns:a16="http://schemas.microsoft.com/office/drawing/2014/main" id="{036DD4C2-A96C-47C1-B845-33CEC1D71802}"/>
              </a:ext>
            </a:extLst>
          </p:cNvPr>
          <p:cNvCxnSpPr/>
          <p:nvPr>
            <p:custDataLst>
              <p:tags r:id="rId23"/>
            </p:custDataLst>
          </p:nvPr>
        </p:nvCxnSpPr>
        <p:spPr bwMode="gray">
          <a:xfrm>
            <a:off x="10910887" y="1884363"/>
            <a:ext cx="141288" cy="0"/>
          </a:xfrm>
          <a:prstGeom prst="line">
            <a:avLst/>
          </a:prstGeom>
          <a:ln w="19050"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1DDB800-C45B-4700-801F-558402DE664D}"/>
              </a:ext>
            </a:extLst>
          </p:cNvPr>
          <p:cNvCxnSpPr/>
          <p:nvPr>
            <p:custDataLst>
              <p:tags r:id="rId24"/>
            </p:custDataLst>
          </p:nvPr>
        </p:nvCxnSpPr>
        <p:spPr bwMode="gray">
          <a:xfrm>
            <a:off x="10910887" y="2071688"/>
            <a:ext cx="141288" cy="0"/>
          </a:xfrm>
          <a:prstGeom prst="line">
            <a:avLst/>
          </a:prstGeom>
          <a:ln w="19050" cap="rnd" cmpd="sng" algn="ctr">
            <a:solidFill>
              <a:schemeClr val="accent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9DEA8510-9548-4570-9410-4EB247F46921}"/>
              </a:ext>
            </a:extLst>
          </p:cNvPr>
          <p:cNvCxnSpPr/>
          <p:nvPr>
            <p:custDataLst>
              <p:tags r:id="rId25"/>
            </p:custDataLst>
          </p:nvPr>
        </p:nvCxnSpPr>
        <p:spPr bwMode="gray">
          <a:xfrm>
            <a:off x="10910887" y="2259013"/>
            <a:ext cx="141288" cy="0"/>
          </a:xfrm>
          <a:prstGeom prst="line">
            <a:avLst/>
          </a:prstGeom>
          <a:ln w="19050" cap="rnd" cmpd="sng" algn="ctr">
            <a:solidFill>
              <a:schemeClr val="accent3"/>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5" name="Text Placeholder 2">
            <a:extLst>
              <a:ext uri="{FF2B5EF4-FFF2-40B4-BE49-F238E27FC236}">
                <a16:creationId xmlns:a16="http://schemas.microsoft.com/office/drawing/2014/main" id="{F3DF4E1F-BC38-4108-ADCF-802BB22909AF}"/>
              </a:ext>
            </a:extLst>
          </p:cNvPr>
          <p:cNvSpPr>
            <a:spLocks noGrp="1"/>
          </p:cNvSpPr>
          <p:nvPr>
            <p:custDataLst>
              <p:tags r:id="rId26"/>
            </p:custDataLst>
          </p:nvPr>
        </p:nvSpPr>
        <p:spPr bwMode="auto">
          <a:xfrm>
            <a:off x="11112500" y="1820863"/>
            <a:ext cx="427038"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100000"/>
              </a:lnSpc>
              <a:spcBef>
                <a:spcPts val="300"/>
              </a:spcBef>
              <a:spcAft>
                <a:spcPts val="0"/>
              </a:spcAft>
              <a:buClr>
                <a:schemeClr val="accent1"/>
              </a:buClr>
              <a:buSzPct val="100000"/>
              <a:buFont typeface="Wingdings" pitchFamily="2" charset="2"/>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0"/>
              </a:spcBef>
              <a:spcAft>
                <a:spcPts val="0"/>
              </a:spcAft>
              <a:buClr>
                <a:schemeClr val="accent1"/>
              </a:buClr>
              <a:buSzPct val="100000"/>
              <a:buFont typeface="Arial" pitchFamily="34" charset="0"/>
              <a:buChar char="•"/>
              <a:defRPr sz="1400" kern="1200">
                <a:solidFill>
                  <a:schemeClr val="tx1"/>
                </a:solidFill>
                <a:latin typeface="+mn-lt"/>
                <a:ea typeface="+mn-ea"/>
                <a:cs typeface="+mn-cs"/>
              </a:defRPr>
            </a:lvl2pPr>
            <a:lvl3pPr marL="630238" indent="-182563" algn="l" defTabSz="914400" rtl="0" eaLnBrk="1" latinLnBrk="0" hangingPunct="1">
              <a:lnSpc>
                <a:spcPct val="100000"/>
              </a:lnSpc>
              <a:spcBef>
                <a:spcPts val="0"/>
              </a:spcBef>
              <a:spcAft>
                <a:spcPts val="0"/>
              </a:spcAft>
              <a:buClr>
                <a:schemeClr val="accent1"/>
              </a:buClr>
              <a:buSzPct val="100000"/>
              <a:buFont typeface="Arial" pitchFamily="34" charset="0"/>
              <a:buChar char="-"/>
              <a:defRPr sz="1400" kern="1200">
                <a:solidFill>
                  <a:schemeClr val="tx1"/>
                </a:solidFill>
                <a:latin typeface="+mn-lt"/>
                <a:ea typeface="+mn-ea"/>
                <a:cs typeface="+mn-cs"/>
              </a:defRPr>
            </a:lvl3pPr>
            <a:lvl4pPr marL="893763" indent="-207963"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1076325" indent="-182563" algn="l" defTabSz="914400" rtl="0" eaLnBrk="1" latinLnBrk="0" hangingPunct="1">
              <a:lnSpc>
                <a:spcPct val="100000"/>
              </a:lnSpc>
              <a:spcBef>
                <a:spcPts val="0"/>
              </a:spcBef>
              <a:buClr>
                <a:schemeClr val="accent1"/>
              </a:buClr>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
                <a:srgbClr val="CE0F69"/>
              </a:buClr>
              <a:buSzPct val="100000"/>
              <a:buFont typeface="Wingdings" pitchFamily="2" charset="2"/>
              <a:buNone/>
              <a:tabLst/>
              <a:defRPr/>
            </a:pPr>
            <a:fld id="{A14FA985-C133-4BD3-9696-17CF40A3862A}" type="datetime'''''B''D''''''''2''''''''''0''''''''''2''''''''''7'">
              <a:rPr kumimoji="0" lang="nb-NO" altLang="en-US" sz="900" b="0" i="0" u="none" strike="noStrike" kern="1200" cap="none" spc="0" normalizeH="0" baseline="0" noProof="0" smtClean="0">
                <a:ln>
                  <a:noFill/>
                </a:ln>
                <a:solidFill>
                  <a:srgbClr val="000000"/>
                </a:solidFill>
                <a:effectLst/>
                <a:uLnTx/>
                <a:uFillTx/>
                <a:latin typeface="Lato"/>
                <a:ea typeface="+mn-ea"/>
                <a:cs typeface="+mn-cs"/>
              </a:rPr>
              <a:pPr marL="0" marR="0" lvl="0" indent="0" algn="l" defTabSz="914400" rtl="0" eaLnBrk="1" fontAlgn="auto" latinLnBrk="0" hangingPunct="1">
                <a:lnSpc>
                  <a:spcPct val="100000"/>
                </a:lnSpc>
                <a:spcBef>
                  <a:spcPct val="0"/>
                </a:spcBef>
                <a:spcAft>
                  <a:spcPct val="0"/>
                </a:spcAft>
                <a:buClr>
                  <a:srgbClr val="CE0F69"/>
                </a:buClr>
                <a:buSzPct val="100000"/>
                <a:buFont typeface="Wingdings" pitchFamily="2" charset="2"/>
                <a:buNone/>
                <a:tabLst/>
                <a:defRPr/>
              </a:pPr>
              <a:t>BD2027</a:t>
            </a:fld>
            <a:endParaRPr kumimoji="0" lang="nb-NO" sz="900" b="0" i="0" u="none" strike="noStrike" kern="1200" cap="none" spc="0" normalizeH="0" baseline="0" noProof="0">
              <a:ln>
                <a:noFill/>
              </a:ln>
              <a:solidFill>
                <a:srgbClr val="000000"/>
              </a:solidFill>
              <a:effectLst/>
              <a:uLnTx/>
              <a:uFillTx/>
              <a:latin typeface="Lato"/>
              <a:ea typeface="+mn-ea"/>
              <a:cs typeface="+mn-cs"/>
            </a:endParaRPr>
          </a:p>
        </p:txBody>
      </p:sp>
      <p:sp>
        <p:nvSpPr>
          <p:cNvPr id="221" name="Text Placeholder 2">
            <a:extLst>
              <a:ext uri="{FF2B5EF4-FFF2-40B4-BE49-F238E27FC236}">
                <a16:creationId xmlns:a16="http://schemas.microsoft.com/office/drawing/2014/main" id="{3B4D1970-14E0-4F88-9572-E042F3C583CB}"/>
              </a:ext>
            </a:extLst>
          </p:cNvPr>
          <p:cNvSpPr>
            <a:spLocks noGrp="1"/>
          </p:cNvSpPr>
          <p:nvPr>
            <p:custDataLst>
              <p:tags r:id="rId27"/>
            </p:custDataLst>
          </p:nvPr>
        </p:nvSpPr>
        <p:spPr bwMode="auto">
          <a:xfrm>
            <a:off x="11112500" y="2008188"/>
            <a:ext cx="427038"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100000"/>
              </a:lnSpc>
              <a:spcBef>
                <a:spcPts val="300"/>
              </a:spcBef>
              <a:spcAft>
                <a:spcPts val="0"/>
              </a:spcAft>
              <a:buClr>
                <a:schemeClr val="accent1"/>
              </a:buClr>
              <a:buSzPct val="100000"/>
              <a:buFont typeface="Wingdings" pitchFamily="2" charset="2"/>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0"/>
              </a:spcBef>
              <a:spcAft>
                <a:spcPts val="0"/>
              </a:spcAft>
              <a:buClr>
                <a:schemeClr val="accent1"/>
              </a:buClr>
              <a:buSzPct val="100000"/>
              <a:buFont typeface="Arial" pitchFamily="34" charset="0"/>
              <a:buChar char="•"/>
              <a:defRPr sz="1400" kern="1200">
                <a:solidFill>
                  <a:schemeClr val="tx1"/>
                </a:solidFill>
                <a:latin typeface="+mn-lt"/>
                <a:ea typeface="+mn-ea"/>
                <a:cs typeface="+mn-cs"/>
              </a:defRPr>
            </a:lvl2pPr>
            <a:lvl3pPr marL="630238" indent="-182563" algn="l" defTabSz="914400" rtl="0" eaLnBrk="1" latinLnBrk="0" hangingPunct="1">
              <a:lnSpc>
                <a:spcPct val="100000"/>
              </a:lnSpc>
              <a:spcBef>
                <a:spcPts val="0"/>
              </a:spcBef>
              <a:spcAft>
                <a:spcPts val="0"/>
              </a:spcAft>
              <a:buClr>
                <a:schemeClr val="accent1"/>
              </a:buClr>
              <a:buSzPct val="100000"/>
              <a:buFont typeface="Arial" pitchFamily="34" charset="0"/>
              <a:buChar char="-"/>
              <a:defRPr sz="1400" kern="1200">
                <a:solidFill>
                  <a:schemeClr val="tx1"/>
                </a:solidFill>
                <a:latin typeface="+mn-lt"/>
                <a:ea typeface="+mn-ea"/>
                <a:cs typeface="+mn-cs"/>
              </a:defRPr>
            </a:lvl3pPr>
            <a:lvl4pPr marL="893763" indent="-207963"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1076325" indent="-182563" algn="l" defTabSz="914400" rtl="0" eaLnBrk="1" latinLnBrk="0" hangingPunct="1">
              <a:lnSpc>
                <a:spcPct val="100000"/>
              </a:lnSpc>
              <a:spcBef>
                <a:spcPts val="0"/>
              </a:spcBef>
              <a:buClr>
                <a:schemeClr val="accent1"/>
              </a:buClr>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
                <a:srgbClr val="CE0F69"/>
              </a:buClr>
              <a:buSzPct val="100000"/>
              <a:buFont typeface="Wingdings" pitchFamily="2" charset="2"/>
              <a:buNone/>
              <a:tabLst/>
              <a:defRPr/>
            </a:pPr>
            <a:fld id="{98E28BDE-EE4E-4F57-B7FC-407B9E7F54BE}" type="datetime'''''''''''B''''D''''''''2''0''''2''''''''''''''''4'''''''">
              <a:rPr kumimoji="0" lang="nb-NO" altLang="en-US" sz="900" b="0" i="0" u="none" strike="noStrike" kern="1200" cap="none" spc="0" normalizeH="0" baseline="0" noProof="0" smtClean="0">
                <a:ln>
                  <a:noFill/>
                </a:ln>
                <a:solidFill>
                  <a:srgbClr val="000000"/>
                </a:solidFill>
                <a:effectLst/>
                <a:uLnTx/>
                <a:uFillTx/>
                <a:latin typeface="Lato"/>
                <a:ea typeface="+mn-ea"/>
                <a:cs typeface="+mn-cs"/>
              </a:rPr>
              <a:pPr marL="0" marR="0" lvl="0" indent="0" algn="l" defTabSz="914400" rtl="0" eaLnBrk="1" fontAlgn="auto" latinLnBrk="0" hangingPunct="1">
                <a:lnSpc>
                  <a:spcPct val="100000"/>
                </a:lnSpc>
                <a:spcBef>
                  <a:spcPct val="0"/>
                </a:spcBef>
                <a:spcAft>
                  <a:spcPct val="0"/>
                </a:spcAft>
                <a:buClr>
                  <a:srgbClr val="CE0F69"/>
                </a:buClr>
                <a:buSzPct val="100000"/>
                <a:buFont typeface="Wingdings" pitchFamily="2" charset="2"/>
                <a:buNone/>
                <a:tabLst/>
                <a:defRPr/>
              </a:pPr>
              <a:t>BD2024</a:t>
            </a:fld>
            <a:endParaRPr kumimoji="0" lang="nb-NO" sz="900" b="0" i="0" u="none" strike="noStrike" kern="1200" cap="none" spc="0" normalizeH="0" baseline="0" noProof="0">
              <a:ln>
                <a:noFill/>
              </a:ln>
              <a:solidFill>
                <a:srgbClr val="000000"/>
              </a:solidFill>
              <a:effectLst/>
              <a:uLnTx/>
              <a:uFillTx/>
              <a:latin typeface="Lato"/>
              <a:ea typeface="+mn-ea"/>
              <a:cs typeface="+mn-cs"/>
            </a:endParaRPr>
          </a:p>
        </p:txBody>
      </p:sp>
      <p:sp>
        <p:nvSpPr>
          <p:cNvPr id="222" name="Text Placeholder 2">
            <a:extLst>
              <a:ext uri="{FF2B5EF4-FFF2-40B4-BE49-F238E27FC236}">
                <a16:creationId xmlns:a16="http://schemas.microsoft.com/office/drawing/2014/main" id="{E0C36C93-0373-4901-9A6B-1E48C00F924A}"/>
              </a:ext>
            </a:extLst>
          </p:cNvPr>
          <p:cNvSpPr>
            <a:spLocks noGrp="1"/>
          </p:cNvSpPr>
          <p:nvPr>
            <p:custDataLst>
              <p:tags r:id="rId28"/>
            </p:custDataLst>
          </p:nvPr>
        </p:nvSpPr>
        <p:spPr bwMode="auto">
          <a:xfrm>
            <a:off x="11112500" y="2195513"/>
            <a:ext cx="427038"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100000"/>
              </a:lnSpc>
              <a:spcBef>
                <a:spcPts val="300"/>
              </a:spcBef>
              <a:spcAft>
                <a:spcPts val="0"/>
              </a:spcAft>
              <a:buClr>
                <a:schemeClr val="accent1"/>
              </a:buClr>
              <a:buSzPct val="100000"/>
              <a:buFont typeface="Wingdings" pitchFamily="2" charset="2"/>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0"/>
              </a:spcBef>
              <a:spcAft>
                <a:spcPts val="0"/>
              </a:spcAft>
              <a:buClr>
                <a:schemeClr val="accent1"/>
              </a:buClr>
              <a:buSzPct val="100000"/>
              <a:buFont typeface="Arial" pitchFamily="34" charset="0"/>
              <a:buChar char="•"/>
              <a:defRPr sz="1400" kern="1200">
                <a:solidFill>
                  <a:schemeClr val="tx1"/>
                </a:solidFill>
                <a:latin typeface="+mn-lt"/>
                <a:ea typeface="+mn-ea"/>
                <a:cs typeface="+mn-cs"/>
              </a:defRPr>
            </a:lvl2pPr>
            <a:lvl3pPr marL="630238" indent="-182563" algn="l" defTabSz="914400" rtl="0" eaLnBrk="1" latinLnBrk="0" hangingPunct="1">
              <a:lnSpc>
                <a:spcPct val="100000"/>
              </a:lnSpc>
              <a:spcBef>
                <a:spcPts val="0"/>
              </a:spcBef>
              <a:spcAft>
                <a:spcPts val="0"/>
              </a:spcAft>
              <a:buClr>
                <a:schemeClr val="accent1"/>
              </a:buClr>
              <a:buSzPct val="100000"/>
              <a:buFont typeface="Arial" pitchFamily="34" charset="0"/>
              <a:buChar char="-"/>
              <a:defRPr sz="1400" kern="1200">
                <a:solidFill>
                  <a:schemeClr val="tx1"/>
                </a:solidFill>
                <a:latin typeface="+mn-lt"/>
                <a:ea typeface="+mn-ea"/>
                <a:cs typeface="+mn-cs"/>
              </a:defRPr>
            </a:lvl3pPr>
            <a:lvl4pPr marL="893763" indent="-207963"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1076325" indent="-182563" algn="l" defTabSz="914400" rtl="0" eaLnBrk="1" latinLnBrk="0" hangingPunct="1">
              <a:lnSpc>
                <a:spcPct val="100000"/>
              </a:lnSpc>
              <a:spcBef>
                <a:spcPts val="0"/>
              </a:spcBef>
              <a:buClr>
                <a:schemeClr val="accent1"/>
              </a:buClr>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
                <a:srgbClr val="CE0F69"/>
              </a:buClr>
              <a:buSzPct val="100000"/>
              <a:buFont typeface="Wingdings" pitchFamily="2" charset="2"/>
              <a:buNone/>
              <a:tabLst/>
              <a:defRPr/>
            </a:pPr>
            <a:fld id="{3F9D7AC2-F9F7-4C48-9AFD-CC300A7E4674}" type="datetime'''''''''''''B''''''''D''2''''0''2''2'''''''''''''''''">
              <a:rPr kumimoji="0" lang="nb-NO" altLang="en-US" sz="900" b="0" i="0" u="none" strike="noStrike" kern="1200" cap="none" spc="0" normalizeH="0" baseline="0" noProof="0" smtClean="0">
                <a:ln>
                  <a:noFill/>
                </a:ln>
                <a:solidFill>
                  <a:srgbClr val="000000"/>
                </a:solidFill>
                <a:effectLst/>
                <a:uLnTx/>
                <a:uFillTx/>
                <a:latin typeface="Lato"/>
                <a:ea typeface="+mn-ea"/>
                <a:cs typeface="+mn-cs"/>
              </a:rPr>
              <a:pPr marL="0" marR="0" lvl="0" indent="0" algn="l" defTabSz="914400" rtl="0" eaLnBrk="1" fontAlgn="auto" latinLnBrk="0" hangingPunct="1">
                <a:lnSpc>
                  <a:spcPct val="100000"/>
                </a:lnSpc>
                <a:spcBef>
                  <a:spcPct val="0"/>
                </a:spcBef>
                <a:spcAft>
                  <a:spcPct val="0"/>
                </a:spcAft>
                <a:buClr>
                  <a:srgbClr val="CE0F69"/>
                </a:buClr>
                <a:buSzPct val="100000"/>
                <a:buFont typeface="Wingdings" pitchFamily="2" charset="2"/>
                <a:buNone/>
                <a:tabLst/>
                <a:defRPr/>
              </a:pPr>
              <a:t>BD2022</a:t>
            </a:fld>
            <a:endParaRPr kumimoji="0" lang="nb-NO" sz="900" b="0" i="0" u="none" strike="noStrike" kern="1200" cap="none" spc="0" normalizeH="0" baseline="0" noProof="0">
              <a:ln>
                <a:noFill/>
              </a:ln>
              <a:solidFill>
                <a:srgbClr val="000000"/>
              </a:solidFill>
              <a:effectLst/>
              <a:uLnTx/>
              <a:uFillTx/>
              <a:latin typeface="Lato"/>
              <a:ea typeface="+mn-ea"/>
              <a:cs typeface="+mn-cs"/>
            </a:endParaRPr>
          </a:p>
        </p:txBody>
      </p:sp>
      <p:sp>
        <p:nvSpPr>
          <p:cNvPr id="131" name="TextBox 130">
            <a:extLst>
              <a:ext uri="{FF2B5EF4-FFF2-40B4-BE49-F238E27FC236}">
                <a16:creationId xmlns:a16="http://schemas.microsoft.com/office/drawing/2014/main" id="{A7E82B7A-CE19-45D9-BA30-536C5C235EA9}"/>
              </a:ext>
            </a:extLst>
          </p:cNvPr>
          <p:cNvSpPr txBox="1"/>
          <p:nvPr/>
        </p:nvSpPr>
        <p:spPr>
          <a:xfrm>
            <a:off x="6737350" y="1393654"/>
            <a:ext cx="3133725" cy="182563"/>
          </a:xfrm>
          <a:prstGeom prst="rect">
            <a:avLst/>
          </a:prstGeom>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
                <a:srgbClr val="DF0071"/>
              </a:buClr>
              <a:buSzPct val="100000"/>
              <a:buFontTx/>
              <a:buNone/>
              <a:tabLst/>
              <a:defRPr/>
            </a:pPr>
            <a:r>
              <a:rPr kumimoji="0" lang="en-US" sz="1050" b="1" i="0" u="none" strike="noStrike" kern="1200" cap="none" spc="0" normalizeH="0" baseline="0" noProof="0" dirty="0">
                <a:ln>
                  <a:noFill/>
                </a:ln>
                <a:solidFill>
                  <a:srgbClr val="CE0F69"/>
                </a:solidFill>
                <a:effectLst/>
                <a:uLnTx/>
                <a:uFillTx/>
                <a:latin typeface="Lato"/>
                <a:ea typeface="+mn-ea"/>
                <a:cs typeface="+mn-cs"/>
              </a:rPr>
              <a:t>Total daily production volumes (</a:t>
            </a:r>
            <a:r>
              <a:rPr kumimoji="0" lang="en-US" sz="1050" b="1" i="0" u="none" strike="noStrike" kern="1200" cap="none" spc="0" normalizeH="0" baseline="0" noProof="0" dirty="0" err="1">
                <a:ln>
                  <a:noFill/>
                </a:ln>
                <a:solidFill>
                  <a:srgbClr val="CE0F69"/>
                </a:solidFill>
                <a:effectLst/>
                <a:uLnTx/>
                <a:uFillTx/>
                <a:latin typeface="Lato"/>
                <a:ea typeface="+mn-ea"/>
                <a:cs typeface="+mn-cs"/>
              </a:rPr>
              <a:t>mboepd</a:t>
            </a:r>
            <a:r>
              <a:rPr kumimoji="0" lang="en-US" sz="1050" b="1" i="0" u="none" strike="noStrike" kern="1200" cap="none" spc="0" normalizeH="0" baseline="0" noProof="0" dirty="0">
                <a:ln>
                  <a:noFill/>
                </a:ln>
                <a:solidFill>
                  <a:srgbClr val="CE0F69"/>
                </a:solidFill>
                <a:effectLst/>
                <a:uLnTx/>
                <a:uFillTx/>
                <a:latin typeface="Lato"/>
                <a:ea typeface="+mn-ea"/>
                <a:cs typeface="+mn-cs"/>
              </a:rPr>
              <a:t>)</a:t>
            </a:r>
          </a:p>
          <a:p>
            <a:pPr marL="0" marR="0" lvl="0" indent="0" algn="l" defTabSz="914400" rtl="0" eaLnBrk="1" fontAlgn="auto" latinLnBrk="0" hangingPunct="1">
              <a:lnSpc>
                <a:spcPct val="100000"/>
              </a:lnSpc>
              <a:spcBef>
                <a:spcPts val="300"/>
              </a:spcBef>
              <a:spcAft>
                <a:spcPts val="300"/>
              </a:spcAft>
              <a:buClr>
                <a:srgbClr val="DF0071"/>
              </a:buClr>
              <a:buSzPct val="100000"/>
              <a:buFontTx/>
              <a:buNone/>
              <a:tabLst/>
              <a:defRPr/>
            </a:pPr>
            <a:endParaRPr kumimoji="0" lang="en-US" sz="1050" b="1" i="0" u="none" strike="noStrike" kern="1200" cap="none" spc="0" normalizeH="0" baseline="0" noProof="0" dirty="0">
              <a:ln>
                <a:noFill/>
              </a:ln>
              <a:solidFill>
                <a:srgbClr val="CE0F69"/>
              </a:solidFill>
              <a:effectLst/>
              <a:uLnTx/>
              <a:uFillTx/>
              <a:latin typeface="Lato"/>
              <a:ea typeface="+mn-ea"/>
              <a:cs typeface="+mn-cs"/>
            </a:endParaRPr>
          </a:p>
        </p:txBody>
      </p:sp>
      <p:sp>
        <p:nvSpPr>
          <p:cNvPr id="181" name="TextBox 180">
            <a:extLst>
              <a:ext uri="{FF2B5EF4-FFF2-40B4-BE49-F238E27FC236}">
                <a16:creationId xmlns:a16="http://schemas.microsoft.com/office/drawing/2014/main" id="{6AA13176-FA37-4401-B93A-EB6B00341542}"/>
              </a:ext>
            </a:extLst>
          </p:cNvPr>
          <p:cNvSpPr txBox="1"/>
          <p:nvPr/>
        </p:nvSpPr>
        <p:spPr>
          <a:xfrm>
            <a:off x="5297488" y="4481513"/>
            <a:ext cx="2879725" cy="122238"/>
          </a:xfrm>
          <a:prstGeom prst="rect">
            <a:avLst/>
          </a:prstGeom>
        </p:spPr>
        <p:txBody>
          <a:bodyPr vert="horz" wrap="square" lIns="0" tIns="0" rIns="0" bIns="0" rtlCol="0" anchor="t">
            <a:noAutofit/>
          </a:bodyPr>
          <a:lstStyle/>
          <a:p>
            <a:pPr marL="228600" marR="0" lvl="0" indent="-228600" algn="l" defTabSz="914400" rtl="0" eaLnBrk="1" fontAlgn="auto" latinLnBrk="0" hangingPunct="1">
              <a:lnSpc>
                <a:spcPct val="100000"/>
              </a:lnSpc>
              <a:spcBef>
                <a:spcPts val="300"/>
              </a:spcBef>
              <a:spcAft>
                <a:spcPts val="300"/>
              </a:spcAft>
              <a:buClr>
                <a:srgbClr val="DF0071"/>
              </a:buClr>
              <a:buSzPct val="100000"/>
              <a:buFont typeface="Wingdings" pitchFamily="2" charset="2"/>
              <a:buChar char=""/>
              <a:tabLst/>
              <a:defRPr/>
            </a:pPr>
            <a:endParaRPr kumimoji="0" lang="en-US" sz="1400" b="0" i="0" u="none" strike="noStrike" kern="1200" cap="none" spc="0" normalizeH="0" baseline="0" noProof="0">
              <a:ln>
                <a:noFill/>
              </a:ln>
              <a:solidFill>
                <a:prstClr val="black"/>
              </a:solidFill>
              <a:effectLst/>
              <a:uLnTx/>
              <a:uFillTx/>
              <a:latin typeface="Lato"/>
              <a:ea typeface="+mn-ea"/>
              <a:cs typeface="+mn-cs"/>
            </a:endParaRPr>
          </a:p>
        </p:txBody>
      </p:sp>
      <p:sp>
        <p:nvSpPr>
          <p:cNvPr id="3" name="Rectangle 2">
            <a:extLst>
              <a:ext uri="{FF2B5EF4-FFF2-40B4-BE49-F238E27FC236}">
                <a16:creationId xmlns:a16="http://schemas.microsoft.com/office/drawing/2014/main" id="{931DFC10-4759-DA12-0F8F-3AAB98835B00}"/>
              </a:ext>
            </a:extLst>
          </p:cNvPr>
          <p:cNvSpPr/>
          <p:nvPr/>
        </p:nvSpPr>
        <p:spPr>
          <a:xfrm>
            <a:off x="6318147" y="1658009"/>
            <a:ext cx="420477" cy="217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
        <p:nvSpPr>
          <p:cNvPr id="4" name="Rectangle 3">
            <a:extLst>
              <a:ext uri="{FF2B5EF4-FFF2-40B4-BE49-F238E27FC236}">
                <a16:creationId xmlns:a16="http://schemas.microsoft.com/office/drawing/2014/main" id="{E83BC084-2F21-C439-5C2D-64C3452241C5}"/>
              </a:ext>
            </a:extLst>
          </p:cNvPr>
          <p:cNvSpPr/>
          <p:nvPr/>
        </p:nvSpPr>
        <p:spPr>
          <a:xfrm>
            <a:off x="8570119" y="1377935"/>
            <a:ext cx="864394" cy="224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pic>
        <p:nvPicPr>
          <p:cNvPr id="5" name="Picture 4">
            <a:extLst>
              <a:ext uri="{FF2B5EF4-FFF2-40B4-BE49-F238E27FC236}">
                <a16:creationId xmlns:a16="http://schemas.microsoft.com/office/drawing/2014/main" id="{B484A8B5-F16C-EE53-9820-6BC72D6E9FBB}"/>
              </a:ext>
            </a:extLst>
          </p:cNvPr>
          <p:cNvPicPr>
            <a:picLocks noChangeAspect="1"/>
          </p:cNvPicPr>
          <p:nvPr/>
        </p:nvPicPr>
        <p:blipFill>
          <a:blip r:embed="rId34"/>
          <a:stretch>
            <a:fillRect/>
          </a:stretch>
        </p:blipFill>
        <p:spPr>
          <a:xfrm>
            <a:off x="6754760" y="4127501"/>
            <a:ext cx="3116315" cy="2426991"/>
          </a:xfrm>
          <a:prstGeom prst="rect">
            <a:avLst/>
          </a:prstGeom>
        </p:spPr>
      </p:pic>
    </p:spTree>
    <p:extLst>
      <p:ext uri="{BB962C8B-B14F-4D97-AF65-F5344CB8AC3E}">
        <p14:creationId xmlns:p14="http://schemas.microsoft.com/office/powerpoint/2010/main" val="968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FF252E-CD56-8DC8-F8F2-86BE52EC9BCE}"/>
              </a:ext>
            </a:extLst>
          </p:cNvPr>
          <p:cNvSpPr>
            <a:spLocks noGrp="1"/>
          </p:cNvSpPr>
          <p:nvPr>
            <p:ph idx="1"/>
          </p:nvPr>
        </p:nvSpPr>
        <p:spPr>
          <a:xfrm>
            <a:off x="515938" y="1700212"/>
            <a:ext cx="5327650" cy="4249738"/>
          </a:xfrm>
        </p:spPr>
        <p:txBody>
          <a:bodyPr>
            <a:normAutofit/>
          </a:bodyPr>
          <a:lstStyle/>
          <a:p>
            <a:r>
              <a:rPr lang="nb-NO" dirty="0"/>
              <a:t>Approval from partners and NPD to stop injection</a:t>
            </a:r>
          </a:p>
          <a:p>
            <a:r>
              <a:rPr lang="nb-NO" dirty="0"/>
              <a:t>Injection stops in B and C segments on Skarv 26th of March 2022, immediately increasing gas export by 20%</a:t>
            </a:r>
          </a:p>
          <a:p>
            <a:r>
              <a:rPr lang="nb-NO" dirty="0"/>
              <a:t>Testing on the export riser allowed capacity to increase further, total gas export increased by almost 40%</a:t>
            </a:r>
          </a:p>
          <a:p>
            <a:endParaRPr lang="nb-NO" dirty="0"/>
          </a:p>
          <a:p>
            <a:endParaRPr lang="nb-NO" dirty="0"/>
          </a:p>
        </p:txBody>
      </p:sp>
      <p:sp>
        <p:nvSpPr>
          <p:cNvPr id="4" name="Slide Number Placeholder 3">
            <a:extLst>
              <a:ext uri="{FF2B5EF4-FFF2-40B4-BE49-F238E27FC236}">
                <a16:creationId xmlns:a16="http://schemas.microsoft.com/office/drawing/2014/main" id="{1E028156-1D50-FD15-0BA4-22225D717A7F}"/>
              </a:ext>
            </a:extLst>
          </p:cNvPr>
          <p:cNvSpPr>
            <a:spLocks noGrp="1"/>
          </p:cNvSpPr>
          <p:nvPr>
            <p:ph type="sldNum" sz="quarter" idx="14"/>
          </p:nvPr>
        </p:nvSpPr>
        <p:spPr>
          <a:xfrm>
            <a:off x="11208970" y="6557083"/>
            <a:ext cx="467092" cy="154580"/>
          </a:xfrm>
        </p:spPr>
        <p:txBody>
          <a:bodyPr anchor="b">
            <a:normAutofit/>
          </a:bodyPr>
          <a:lstStyle/>
          <a:p>
            <a:pPr>
              <a:lnSpc>
                <a:spcPct val="90000"/>
              </a:lnSpc>
              <a:spcAft>
                <a:spcPts val="600"/>
              </a:spcAft>
            </a:pPr>
            <a:fld id="{15BE137B-EC7F-5847-909B-2F5A91A79257}" type="slidenum">
              <a:rPr lang="en-US" sz="1100" noProof="0" smtClean="0"/>
              <a:pPr>
                <a:lnSpc>
                  <a:spcPct val="90000"/>
                </a:lnSpc>
                <a:spcAft>
                  <a:spcPts val="600"/>
                </a:spcAft>
              </a:pPr>
              <a:t>12</a:t>
            </a:fld>
            <a:endParaRPr lang="en-US" sz="1100" noProof="0"/>
          </a:p>
        </p:txBody>
      </p:sp>
      <p:sp>
        <p:nvSpPr>
          <p:cNvPr id="5" name="Title 4">
            <a:extLst>
              <a:ext uri="{FF2B5EF4-FFF2-40B4-BE49-F238E27FC236}">
                <a16:creationId xmlns:a16="http://schemas.microsoft.com/office/drawing/2014/main" id="{D6966A48-A7DB-9D8A-3299-2BCDDF1EC00D}"/>
              </a:ext>
            </a:extLst>
          </p:cNvPr>
          <p:cNvSpPr>
            <a:spLocks noGrp="1"/>
          </p:cNvSpPr>
          <p:nvPr>
            <p:ph type="title"/>
          </p:nvPr>
        </p:nvSpPr>
        <p:spPr>
          <a:xfrm>
            <a:off x="515937" y="368300"/>
            <a:ext cx="5327651" cy="720761"/>
          </a:xfrm>
        </p:spPr>
        <p:txBody>
          <a:bodyPr anchor="b">
            <a:normAutofit/>
          </a:bodyPr>
          <a:lstStyle/>
          <a:p>
            <a:r>
              <a:rPr lang="nb-NO" sz="2600" dirty="0"/>
              <a:t>March 2022 – Injection stops</a:t>
            </a:r>
          </a:p>
        </p:txBody>
      </p:sp>
      <p:sp>
        <p:nvSpPr>
          <p:cNvPr id="13" name="Footer Placeholder 5">
            <a:extLst>
              <a:ext uri="{FF2B5EF4-FFF2-40B4-BE49-F238E27FC236}">
                <a16:creationId xmlns:a16="http://schemas.microsoft.com/office/drawing/2014/main" id="{10D98B76-6126-2E7A-58A3-31D1AC2B8CE1}"/>
              </a:ext>
            </a:extLst>
          </p:cNvPr>
          <p:cNvSpPr>
            <a:spLocks noGrp="1"/>
          </p:cNvSpPr>
          <p:nvPr>
            <p:ph type="ftr" sz="quarter" idx="15"/>
          </p:nvPr>
        </p:nvSpPr>
        <p:spPr>
          <a:xfrm>
            <a:off x="515937" y="6107575"/>
            <a:ext cx="5327651" cy="417050"/>
          </a:xfrm>
        </p:spPr>
        <p:txBody>
          <a:bodyPr/>
          <a:lstStyle/>
          <a:p>
            <a:pPr>
              <a:lnSpc>
                <a:spcPct val="90000"/>
              </a:lnSpc>
              <a:buClr>
                <a:schemeClr val="accent6"/>
              </a:buClr>
              <a:buSzPct val="90000"/>
              <a:buFont typeface="Wingdings" pitchFamily="2" charset="2"/>
              <a:buNone/>
            </a:pPr>
            <a:endParaRPr lang="nb-NO"/>
          </a:p>
        </p:txBody>
      </p:sp>
      <p:sp>
        <p:nvSpPr>
          <p:cNvPr id="15" name="Text Placeholder 6">
            <a:extLst>
              <a:ext uri="{FF2B5EF4-FFF2-40B4-BE49-F238E27FC236}">
                <a16:creationId xmlns:a16="http://schemas.microsoft.com/office/drawing/2014/main" id="{061522D7-FC23-7529-3515-66ADEA93871C}"/>
              </a:ext>
            </a:extLst>
          </p:cNvPr>
          <p:cNvSpPr>
            <a:spLocks noGrp="1"/>
          </p:cNvSpPr>
          <p:nvPr>
            <p:ph type="body" sz="quarter" idx="10"/>
          </p:nvPr>
        </p:nvSpPr>
        <p:spPr>
          <a:xfrm>
            <a:off x="515937" y="1171727"/>
            <a:ext cx="5327651" cy="190500"/>
          </a:xfrm>
        </p:spPr>
        <p:txBody>
          <a:bodyPr/>
          <a:lstStyle/>
          <a:p>
            <a:endParaRPr lang="en-US"/>
          </a:p>
        </p:txBody>
      </p:sp>
      <p:pic>
        <p:nvPicPr>
          <p:cNvPr id="7" name="Content Placeholder 7">
            <a:extLst>
              <a:ext uri="{FF2B5EF4-FFF2-40B4-BE49-F238E27FC236}">
                <a16:creationId xmlns:a16="http://schemas.microsoft.com/office/drawing/2014/main" id="{0F3FDA9E-3754-714E-A17D-27A0401EFA6F}"/>
              </a:ext>
            </a:extLst>
          </p:cNvPr>
          <p:cNvPicPr>
            <a:picLocks noChangeAspect="1"/>
          </p:cNvPicPr>
          <p:nvPr/>
        </p:nvPicPr>
        <p:blipFill>
          <a:blip r:embed="rId3"/>
          <a:stretch>
            <a:fillRect/>
          </a:stretch>
        </p:blipFill>
        <p:spPr>
          <a:xfrm>
            <a:off x="6575417" y="862873"/>
            <a:ext cx="4930752" cy="5241657"/>
          </a:xfrm>
          <a:prstGeom prst="rect">
            <a:avLst/>
          </a:prstGeom>
        </p:spPr>
      </p:pic>
    </p:spTree>
    <p:extLst>
      <p:ext uri="{BB962C8B-B14F-4D97-AF65-F5344CB8AC3E}">
        <p14:creationId xmlns:p14="http://schemas.microsoft.com/office/powerpoint/2010/main" val="97659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F676DF-2231-CE44-53A4-381CDF0B4CF8}"/>
              </a:ext>
            </a:extLst>
          </p:cNvPr>
          <p:cNvSpPr>
            <a:spLocks noGrp="1"/>
          </p:cNvSpPr>
          <p:nvPr>
            <p:ph idx="1"/>
          </p:nvPr>
        </p:nvSpPr>
        <p:spPr>
          <a:xfrm>
            <a:off x="424498" y="3691206"/>
            <a:ext cx="4769294" cy="1810766"/>
          </a:xfrm>
        </p:spPr>
        <p:txBody>
          <a:bodyPr/>
          <a:lstStyle/>
          <a:p>
            <a:pPr marL="0" indent="0">
              <a:buNone/>
            </a:pPr>
            <a:r>
              <a:rPr lang="nb-NO" b="1" dirty="0"/>
              <a:t>Way forward</a:t>
            </a:r>
          </a:p>
          <a:p>
            <a:r>
              <a:rPr lang="nb-NO" dirty="0"/>
              <a:t>When total gas export production goes off plateau start planning for converting injectors to producers to drain gas cap</a:t>
            </a:r>
          </a:p>
          <a:p>
            <a:r>
              <a:rPr lang="nb-NO" dirty="0"/>
              <a:t>Evaluation ongoing for accelerating gas blowdown on other segments on Skarv to take advantage of demand and high gas prices</a:t>
            </a:r>
          </a:p>
          <a:p>
            <a:pPr marL="0" indent="0">
              <a:buNone/>
            </a:pPr>
            <a:endParaRPr lang="nb-NO" dirty="0"/>
          </a:p>
        </p:txBody>
      </p:sp>
      <p:sp>
        <p:nvSpPr>
          <p:cNvPr id="4" name="Slide Number Placeholder 3">
            <a:extLst>
              <a:ext uri="{FF2B5EF4-FFF2-40B4-BE49-F238E27FC236}">
                <a16:creationId xmlns:a16="http://schemas.microsoft.com/office/drawing/2014/main" id="{5DE9E354-D48F-660A-060F-904187100195}"/>
              </a:ext>
            </a:extLst>
          </p:cNvPr>
          <p:cNvSpPr>
            <a:spLocks noGrp="1"/>
          </p:cNvSpPr>
          <p:nvPr>
            <p:ph type="sldNum" sz="quarter" idx="13"/>
          </p:nvPr>
        </p:nvSpPr>
        <p:spPr/>
        <p:txBody>
          <a:bodyPr/>
          <a:lstStyle/>
          <a:p>
            <a:fld id="{15BE137B-EC7F-5847-909B-2F5A91A79257}" type="slidenum">
              <a:rPr lang="en-US" noProof="0" smtClean="0"/>
              <a:pPr/>
              <a:t>13</a:t>
            </a:fld>
            <a:endParaRPr lang="en-US" noProof="0" dirty="0"/>
          </a:p>
        </p:txBody>
      </p:sp>
      <p:sp>
        <p:nvSpPr>
          <p:cNvPr id="5" name="Title 4">
            <a:extLst>
              <a:ext uri="{FF2B5EF4-FFF2-40B4-BE49-F238E27FC236}">
                <a16:creationId xmlns:a16="http://schemas.microsoft.com/office/drawing/2014/main" id="{BF9D4084-4DEC-5D08-37B9-1C3E441FE161}"/>
              </a:ext>
            </a:extLst>
          </p:cNvPr>
          <p:cNvSpPr>
            <a:spLocks noGrp="1"/>
          </p:cNvSpPr>
          <p:nvPr>
            <p:ph type="title"/>
          </p:nvPr>
        </p:nvSpPr>
        <p:spPr/>
        <p:txBody>
          <a:bodyPr/>
          <a:lstStyle/>
          <a:p>
            <a:r>
              <a:rPr lang="nb-NO" dirty="0"/>
              <a:t>Observations and way forward</a:t>
            </a:r>
          </a:p>
        </p:txBody>
      </p:sp>
      <p:sp>
        <p:nvSpPr>
          <p:cNvPr id="6" name="Footer Placeholder 5">
            <a:extLst>
              <a:ext uri="{FF2B5EF4-FFF2-40B4-BE49-F238E27FC236}">
                <a16:creationId xmlns:a16="http://schemas.microsoft.com/office/drawing/2014/main" id="{4EC01040-8248-03C3-458B-58FBD89F4F25}"/>
              </a:ext>
            </a:extLst>
          </p:cNvPr>
          <p:cNvSpPr>
            <a:spLocks noGrp="1"/>
          </p:cNvSpPr>
          <p:nvPr>
            <p:ph type="ftr" sz="quarter" idx="14"/>
          </p:nvPr>
        </p:nvSpPr>
        <p:spPr/>
        <p:txBody>
          <a:bodyPr/>
          <a:lstStyle/>
          <a:p>
            <a:pPr>
              <a:lnSpc>
                <a:spcPct val="90000"/>
              </a:lnSpc>
              <a:buClr>
                <a:schemeClr val="accent6"/>
              </a:buClr>
              <a:buSzPct val="90000"/>
              <a:buFont typeface="Wingdings" pitchFamily="2" charset="2"/>
              <a:buNone/>
            </a:pPr>
            <a:endParaRPr lang="nb-NO" dirty="0"/>
          </a:p>
        </p:txBody>
      </p:sp>
      <p:pic>
        <p:nvPicPr>
          <p:cNvPr id="8" name="Picture 7">
            <a:extLst>
              <a:ext uri="{FF2B5EF4-FFF2-40B4-BE49-F238E27FC236}">
                <a16:creationId xmlns:a16="http://schemas.microsoft.com/office/drawing/2014/main" id="{DE25AC1B-D2B7-8356-8267-9AC0AF16D011}"/>
              </a:ext>
            </a:extLst>
          </p:cNvPr>
          <p:cNvPicPr>
            <a:picLocks noChangeAspect="1"/>
          </p:cNvPicPr>
          <p:nvPr/>
        </p:nvPicPr>
        <p:blipFill>
          <a:blip r:embed="rId4"/>
          <a:stretch>
            <a:fillRect/>
          </a:stretch>
        </p:blipFill>
        <p:spPr>
          <a:xfrm>
            <a:off x="6185197" y="896607"/>
            <a:ext cx="5161680" cy="4717809"/>
          </a:xfrm>
          <a:prstGeom prst="rect">
            <a:avLst/>
          </a:prstGeom>
        </p:spPr>
      </p:pic>
      <p:sp>
        <p:nvSpPr>
          <p:cNvPr id="10" name="Rectangle 9">
            <a:extLst>
              <a:ext uri="{FF2B5EF4-FFF2-40B4-BE49-F238E27FC236}">
                <a16:creationId xmlns:a16="http://schemas.microsoft.com/office/drawing/2014/main" id="{26541C4F-B7A8-861C-81E3-BB95CDB9697F}"/>
              </a:ext>
            </a:extLst>
          </p:cNvPr>
          <p:cNvSpPr/>
          <p:nvPr/>
        </p:nvSpPr>
        <p:spPr>
          <a:xfrm>
            <a:off x="11186936" y="3095740"/>
            <a:ext cx="467092" cy="27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
        <p:nvSpPr>
          <p:cNvPr id="7" name="Content Placeholder 1">
            <a:extLst>
              <a:ext uri="{FF2B5EF4-FFF2-40B4-BE49-F238E27FC236}">
                <a16:creationId xmlns:a16="http://schemas.microsoft.com/office/drawing/2014/main" id="{2D6871A0-A4FA-E2FC-66BE-D5B50DEBB04D}"/>
              </a:ext>
            </a:extLst>
          </p:cNvPr>
          <p:cNvSpPr txBox="1">
            <a:spLocks/>
          </p:cNvSpPr>
          <p:nvPr/>
        </p:nvSpPr>
        <p:spPr>
          <a:xfrm>
            <a:off x="424498" y="1284974"/>
            <a:ext cx="5299646" cy="1810766"/>
          </a:xfrm>
          <a:prstGeom prst="rect">
            <a:avLst/>
          </a:prstGeom>
        </p:spPr>
        <p:txBody>
          <a:bodyPr vert="horz" lIns="0" tIns="0" rIns="0" bIns="0" numCol="1" spcCol="468000" rtlCol="0">
            <a:noAutofit/>
          </a:bodyPr>
          <a:lstStyle>
            <a:lvl1pPr marL="285750" marR="0" indent="-285750" algn="l" defTabSz="914400" rtl="0" eaLnBrk="1" fontAlgn="auto" latinLnBrk="0" hangingPunct="1">
              <a:lnSpc>
                <a:spcPct val="90000"/>
              </a:lnSpc>
              <a:spcBef>
                <a:spcPts val="1000"/>
              </a:spcBef>
              <a:spcAft>
                <a:spcPts val="0"/>
              </a:spcAft>
              <a:buClr>
                <a:schemeClr val="accent6"/>
              </a:buClr>
              <a:buSzPct val="90000"/>
              <a:buFont typeface="Wingdings" pitchFamily="2" charset="2"/>
              <a:buChar char="§"/>
              <a:tabLst/>
              <a:defRPr sz="1600" kern="1200">
                <a:solidFill>
                  <a:schemeClr val="tx1"/>
                </a:solidFill>
                <a:latin typeface="+mn-lt"/>
                <a:ea typeface="+mn-ea"/>
                <a:cs typeface="+mn-cs"/>
              </a:defRPr>
            </a:lvl1pPr>
            <a:lvl2pPr marL="625475"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2pPr>
            <a:lvl3pPr marL="93345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3pPr>
            <a:lvl4pPr marL="1246188"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4pPr>
            <a:lvl5pPr marL="1558925" indent="-30162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5pPr>
            <a:lvl6pPr marL="1866900" indent="-307975" algn="l" defTabSz="914400" rtl="0" eaLnBrk="1" latinLnBrk="0" hangingPunct="1">
              <a:lnSpc>
                <a:spcPct val="90000"/>
              </a:lnSpc>
              <a:spcBef>
                <a:spcPts val="500"/>
              </a:spcBef>
              <a:buClr>
                <a:schemeClr val="accent6"/>
              </a:buClr>
              <a:buSzPct val="90000"/>
              <a:buFont typeface="Wingdings" pitchFamily="2" charset="2"/>
              <a:buChar char="§"/>
              <a:tabLst/>
              <a:defRPr sz="1600" kern="1200">
                <a:solidFill>
                  <a:schemeClr val="tx1"/>
                </a:solidFill>
                <a:latin typeface="+mn-lt"/>
                <a:ea typeface="+mn-ea"/>
                <a:cs typeface="+mn-cs"/>
              </a:defRPr>
            </a:lvl6pPr>
            <a:lvl7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7pPr>
            <a:lvl8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8pPr>
            <a:lvl9pPr marL="2533650" marR="0" indent="-233363"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a:solidFill>
                  <a:schemeClr val="tx1"/>
                </a:solidFill>
                <a:latin typeface="+mn-lt"/>
                <a:ea typeface="+mn-ea"/>
                <a:cs typeface="+mn-cs"/>
              </a:defRPr>
            </a:lvl9pPr>
          </a:lstStyle>
          <a:p>
            <a:pPr marL="0" indent="0">
              <a:buFont typeface="Wingdings" pitchFamily="2" charset="2"/>
              <a:buNone/>
            </a:pPr>
            <a:r>
              <a:rPr lang="nb-NO" b="1" dirty="0"/>
              <a:t>Observations 6 months after</a:t>
            </a:r>
          </a:p>
          <a:p>
            <a:r>
              <a:rPr lang="nb-NO" dirty="0"/>
              <a:t>Skarv still producing on gas export plateau</a:t>
            </a:r>
          </a:p>
          <a:p>
            <a:r>
              <a:rPr lang="nb-NO" dirty="0"/>
              <a:t>Pressure decline in reservoirs as expected</a:t>
            </a:r>
          </a:p>
          <a:p>
            <a:r>
              <a:rPr lang="nb-NO" dirty="0"/>
              <a:t>Need for scale squeeze in water expecting wells was identified, wells successfully treated with scale inhibitor</a:t>
            </a:r>
          </a:p>
          <a:p>
            <a:r>
              <a:rPr lang="nb-NO" dirty="0"/>
              <a:t>Down dip oil production from wells so far lower than prognosed, however water break through also delayed</a:t>
            </a:r>
          </a:p>
          <a:p>
            <a:endParaRPr lang="nb-NO" dirty="0"/>
          </a:p>
        </p:txBody>
      </p:sp>
    </p:spTree>
    <p:extLst>
      <p:ext uri="{BB962C8B-B14F-4D97-AF65-F5344CB8AC3E}">
        <p14:creationId xmlns:p14="http://schemas.microsoft.com/office/powerpoint/2010/main" val="71483005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6D81B-ECCA-E7E7-6B71-18C6BA751B71}"/>
              </a:ext>
            </a:extLst>
          </p:cNvPr>
          <p:cNvSpPr>
            <a:spLocks noGrp="1"/>
          </p:cNvSpPr>
          <p:nvPr>
            <p:ph idx="1"/>
          </p:nvPr>
        </p:nvSpPr>
        <p:spPr/>
        <p:txBody>
          <a:bodyPr/>
          <a:lstStyle/>
          <a:p>
            <a:r>
              <a:rPr lang="nb-NO" dirty="0"/>
              <a:t>Skarv team at AkerBP, including AMT and finance</a:t>
            </a:r>
          </a:p>
          <a:p>
            <a:r>
              <a:rPr lang="nb-NO" dirty="0"/>
              <a:t>Partners on Skarv Unit</a:t>
            </a:r>
          </a:p>
          <a:p>
            <a:pPr lvl="1">
              <a:lnSpc>
                <a:spcPct val="100000"/>
              </a:lnSpc>
              <a:spcBef>
                <a:spcPts val="0"/>
              </a:spcBef>
              <a:buClr>
                <a:srgbClr val="DF0071">
                  <a:lumMod val="100000"/>
                </a:srgbClr>
              </a:buClr>
            </a:pPr>
            <a:r>
              <a:rPr lang="en-US" b="0" i="0" u="none" strike="noStrike" dirty="0">
                <a:solidFill>
                  <a:srgbClr val="000000">
                    <a:lumMod val="100000"/>
                  </a:srgbClr>
                </a:solidFill>
                <a:effectLst/>
              </a:rPr>
              <a:t>Equinor Energy AS </a:t>
            </a:r>
          </a:p>
          <a:p>
            <a:pPr lvl="1">
              <a:lnSpc>
                <a:spcPct val="100000"/>
              </a:lnSpc>
              <a:spcBef>
                <a:spcPts val="0"/>
              </a:spcBef>
              <a:buClr>
                <a:srgbClr val="DF0071">
                  <a:lumMod val="100000"/>
                </a:srgbClr>
              </a:buClr>
            </a:pPr>
            <a:r>
              <a:rPr lang="en-US" b="0" i="0" u="none" strike="noStrike" dirty="0" err="1">
                <a:solidFill>
                  <a:srgbClr val="000000">
                    <a:lumMod val="100000"/>
                  </a:srgbClr>
                </a:solidFill>
                <a:effectLst/>
              </a:rPr>
              <a:t>Wintershall</a:t>
            </a:r>
            <a:r>
              <a:rPr lang="en-US" b="0" i="0" u="none" strike="noStrike" dirty="0">
                <a:solidFill>
                  <a:srgbClr val="000000">
                    <a:lumMod val="100000"/>
                  </a:srgbClr>
                </a:solidFill>
                <a:effectLst/>
              </a:rPr>
              <a:t> DEA Norge AS</a:t>
            </a:r>
          </a:p>
          <a:p>
            <a:pPr lvl="1">
              <a:lnSpc>
                <a:spcPct val="100000"/>
              </a:lnSpc>
              <a:spcBef>
                <a:spcPts val="0"/>
              </a:spcBef>
              <a:buClr>
                <a:srgbClr val="DF0071">
                  <a:lumMod val="100000"/>
                </a:srgbClr>
              </a:buClr>
            </a:pPr>
            <a:r>
              <a:rPr lang="en-US" b="0" i="0" u="none" strike="noStrike" dirty="0" err="1">
                <a:solidFill>
                  <a:srgbClr val="000000">
                    <a:lumMod val="100000"/>
                  </a:srgbClr>
                </a:solidFill>
                <a:effectLst/>
              </a:rPr>
              <a:t>PGNiG</a:t>
            </a:r>
            <a:r>
              <a:rPr lang="en-US" b="0" i="0" u="none" strike="noStrike" dirty="0">
                <a:solidFill>
                  <a:srgbClr val="000000">
                    <a:lumMod val="100000"/>
                  </a:srgbClr>
                </a:solidFill>
                <a:effectLst/>
              </a:rPr>
              <a:t> Upstream Norway AS</a:t>
            </a:r>
          </a:p>
          <a:p>
            <a:pPr marL="317500" lvl="1" indent="0">
              <a:lnSpc>
                <a:spcPct val="100000"/>
              </a:lnSpc>
              <a:spcBef>
                <a:spcPts val="0"/>
              </a:spcBef>
              <a:buClr>
                <a:srgbClr val="DF0071">
                  <a:lumMod val="100000"/>
                </a:srgbClr>
              </a:buClr>
              <a:buNone/>
            </a:pPr>
            <a:endParaRPr lang="en-US" b="0" i="0" u="none" strike="noStrike" dirty="0">
              <a:solidFill>
                <a:srgbClr val="000000">
                  <a:lumMod val="100000"/>
                </a:srgbClr>
              </a:solidFill>
              <a:effectLst/>
            </a:endParaRPr>
          </a:p>
          <a:p>
            <a:pPr>
              <a:lnSpc>
                <a:spcPct val="100000"/>
              </a:lnSpc>
              <a:spcBef>
                <a:spcPts val="0"/>
              </a:spcBef>
              <a:buClr>
                <a:srgbClr val="DF0071">
                  <a:lumMod val="100000"/>
                </a:srgbClr>
              </a:buClr>
            </a:pPr>
            <a:r>
              <a:rPr lang="en-US" dirty="0">
                <a:solidFill>
                  <a:srgbClr val="000000">
                    <a:lumMod val="100000"/>
                  </a:srgbClr>
                </a:solidFill>
              </a:rPr>
              <a:t>NPD</a:t>
            </a:r>
            <a:endParaRPr lang="en-US" b="0" i="0" u="none" strike="noStrike" dirty="0">
              <a:solidFill>
                <a:srgbClr val="000000">
                  <a:lumMod val="100000"/>
                </a:srgbClr>
              </a:solidFill>
              <a:effectLst/>
            </a:endParaRPr>
          </a:p>
        </p:txBody>
      </p:sp>
      <p:sp>
        <p:nvSpPr>
          <p:cNvPr id="3" name="Text Placeholder 2">
            <a:extLst>
              <a:ext uri="{FF2B5EF4-FFF2-40B4-BE49-F238E27FC236}">
                <a16:creationId xmlns:a16="http://schemas.microsoft.com/office/drawing/2014/main" id="{BE37D259-12C6-C7A0-1B38-5FE9A66F852C}"/>
              </a:ext>
            </a:extLst>
          </p:cNvPr>
          <p:cNvSpPr>
            <a:spLocks noGrp="1"/>
          </p:cNvSpPr>
          <p:nvPr>
            <p:ph type="body" sz="quarter" idx="10"/>
          </p:nvPr>
        </p:nvSpPr>
        <p:spPr/>
        <p:txBody>
          <a:bodyPr/>
          <a:lstStyle/>
          <a:p>
            <a:endParaRPr lang="nb-NO"/>
          </a:p>
        </p:txBody>
      </p:sp>
      <p:sp>
        <p:nvSpPr>
          <p:cNvPr id="4" name="Slide Number Placeholder 3">
            <a:extLst>
              <a:ext uri="{FF2B5EF4-FFF2-40B4-BE49-F238E27FC236}">
                <a16:creationId xmlns:a16="http://schemas.microsoft.com/office/drawing/2014/main" id="{707E603E-6AC2-16D1-BEEF-83D97F616453}"/>
              </a:ext>
            </a:extLst>
          </p:cNvPr>
          <p:cNvSpPr>
            <a:spLocks noGrp="1"/>
          </p:cNvSpPr>
          <p:nvPr>
            <p:ph type="sldNum" sz="quarter" idx="13"/>
          </p:nvPr>
        </p:nvSpPr>
        <p:spPr/>
        <p:txBody>
          <a:bodyPr/>
          <a:lstStyle/>
          <a:p>
            <a:fld id="{15BE137B-EC7F-5847-909B-2F5A91A79257}" type="slidenum">
              <a:rPr lang="en-US" noProof="0" smtClean="0"/>
              <a:pPr/>
              <a:t>14</a:t>
            </a:fld>
            <a:endParaRPr lang="en-US" noProof="0" dirty="0"/>
          </a:p>
        </p:txBody>
      </p:sp>
      <p:sp>
        <p:nvSpPr>
          <p:cNvPr id="5" name="Title 4">
            <a:extLst>
              <a:ext uri="{FF2B5EF4-FFF2-40B4-BE49-F238E27FC236}">
                <a16:creationId xmlns:a16="http://schemas.microsoft.com/office/drawing/2014/main" id="{ED1514AE-9B86-7237-9BF5-3743A91A9A41}"/>
              </a:ext>
            </a:extLst>
          </p:cNvPr>
          <p:cNvSpPr>
            <a:spLocks noGrp="1"/>
          </p:cNvSpPr>
          <p:nvPr>
            <p:ph type="title"/>
          </p:nvPr>
        </p:nvSpPr>
        <p:spPr/>
        <p:txBody>
          <a:bodyPr/>
          <a:lstStyle/>
          <a:p>
            <a:r>
              <a:rPr lang="nb-NO" dirty="0"/>
              <a:t>Acknowledgement</a:t>
            </a:r>
          </a:p>
        </p:txBody>
      </p:sp>
      <p:sp>
        <p:nvSpPr>
          <p:cNvPr id="6" name="Footer Placeholder 5">
            <a:extLst>
              <a:ext uri="{FF2B5EF4-FFF2-40B4-BE49-F238E27FC236}">
                <a16:creationId xmlns:a16="http://schemas.microsoft.com/office/drawing/2014/main" id="{B9B411AF-D72A-5FB3-D751-C5D66A52458D}"/>
              </a:ext>
            </a:extLst>
          </p:cNvPr>
          <p:cNvSpPr>
            <a:spLocks noGrp="1"/>
          </p:cNvSpPr>
          <p:nvPr>
            <p:ph type="ftr" sz="quarter" idx="14"/>
          </p:nvPr>
        </p:nvSpPr>
        <p:spPr/>
        <p:txBody>
          <a:bodyPr/>
          <a:lstStyle/>
          <a:p>
            <a:pPr>
              <a:lnSpc>
                <a:spcPct val="90000"/>
              </a:lnSpc>
              <a:buClr>
                <a:schemeClr val="accent6"/>
              </a:buClr>
              <a:buSzPct val="90000"/>
              <a:buFont typeface="Wingdings" pitchFamily="2" charset="2"/>
              <a:buNone/>
            </a:pPr>
            <a:endParaRPr lang="nb-NO" dirty="0"/>
          </a:p>
        </p:txBody>
      </p:sp>
      <p:pic>
        <p:nvPicPr>
          <p:cNvPr id="7" name="Picture 6">
            <a:extLst>
              <a:ext uri="{FF2B5EF4-FFF2-40B4-BE49-F238E27FC236}">
                <a16:creationId xmlns:a16="http://schemas.microsoft.com/office/drawing/2014/main" id="{3FA60991-552B-07D2-80DB-E7BC0A5F3C96}"/>
              </a:ext>
            </a:extLst>
          </p:cNvPr>
          <p:cNvPicPr>
            <a:picLocks noChangeAspect="1"/>
          </p:cNvPicPr>
          <p:nvPr/>
        </p:nvPicPr>
        <p:blipFill>
          <a:blip r:embed="rId3"/>
          <a:stretch>
            <a:fillRect/>
          </a:stretch>
        </p:blipFill>
        <p:spPr>
          <a:xfrm>
            <a:off x="8554653" y="992558"/>
            <a:ext cx="1457325" cy="1200150"/>
          </a:xfrm>
          <a:prstGeom prst="rect">
            <a:avLst/>
          </a:prstGeom>
        </p:spPr>
      </p:pic>
      <p:pic>
        <p:nvPicPr>
          <p:cNvPr id="8" name="Picture 7">
            <a:extLst>
              <a:ext uri="{FF2B5EF4-FFF2-40B4-BE49-F238E27FC236}">
                <a16:creationId xmlns:a16="http://schemas.microsoft.com/office/drawing/2014/main" id="{5639A26E-76BC-15FF-AF0C-5C35B691747C}"/>
              </a:ext>
            </a:extLst>
          </p:cNvPr>
          <p:cNvPicPr>
            <a:picLocks noChangeAspect="1"/>
          </p:cNvPicPr>
          <p:nvPr/>
        </p:nvPicPr>
        <p:blipFill>
          <a:blip r:embed="rId4"/>
          <a:stretch>
            <a:fillRect/>
          </a:stretch>
        </p:blipFill>
        <p:spPr>
          <a:xfrm>
            <a:off x="8478453" y="2501835"/>
            <a:ext cx="1533525" cy="1171575"/>
          </a:xfrm>
          <a:prstGeom prst="rect">
            <a:avLst/>
          </a:prstGeom>
        </p:spPr>
      </p:pic>
      <p:pic>
        <p:nvPicPr>
          <p:cNvPr id="9" name="Picture 8">
            <a:extLst>
              <a:ext uri="{FF2B5EF4-FFF2-40B4-BE49-F238E27FC236}">
                <a16:creationId xmlns:a16="http://schemas.microsoft.com/office/drawing/2014/main" id="{894AF0FF-224D-3561-2C43-5ED58F1A6BA4}"/>
              </a:ext>
            </a:extLst>
          </p:cNvPr>
          <p:cNvPicPr>
            <a:picLocks noChangeAspect="1"/>
          </p:cNvPicPr>
          <p:nvPr/>
        </p:nvPicPr>
        <p:blipFill>
          <a:blip r:embed="rId5"/>
          <a:stretch>
            <a:fillRect/>
          </a:stretch>
        </p:blipFill>
        <p:spPr>
          <a:xfrm>
            <a:off x="6402426" y="2288007"/>
            <a:ext cx="1333500" cy="1333500"/>
          </a:xfrm>
          <a:prstGeom prst="rect">
            <a:avLst/>
          </a:prstGeom>
        </p:spPr>
      </p:pic>
      <p:pic>
        <p:nvPicPr>
          <p:cNvPr id="10" name="Picture 9">
            <a:extLst>
              <a:ext uri="{FF2B5EF4-FFF2-40B4-BE49-F238E27FC236}">
                <a16:creationId xmlns:a16="http://schemas.microsoft.com/office/drawing/2014/main" id="{3C96CB82-E534-E525-8CC9-298C01F32842}"/>
              </a:ext>
            </a:extLst>
          </p:cNvPr>
          <p:cNvPicPr>
            <a:picLocks noChangeAspect="1"/>
          </p:cNvPicPr>
          <p:nvPr/>
        </p:nvPicPr>
        <p:blipFill>
          <a:blip r:embed="rId6"/>
          <a:stretch>
            <a:fillRect/>
          </a:stretch>
        </p:blipFill>
        <p:spPr>
          <a:xfrm>
            <a:off x="6178589" y="1362227"/>
            <a:ext cx="1781175" cy="1162050"/>
          </a:xfrm>
          <a:prstGeom prst="rect">
            <a:avLst/>
          </a:prstGeom>
        </p:spPr>
      </p:pic>
      <p:pic>
        <p:nvPicPr>
          <p:cNvPr id="11" name="Picture 10">
            <a:extLst>
              <a:ext uri="{FF2B5EF4-FFF2-40B4-BE49-F238E27FC236}">
                <a16:creationId xmlns:a16="http://schemas.microsoft.com/office/drawing/2014/main" id="{43E97795-E61A-10B0-CC18-792C8C18C8FB}"/>
              </a:ext>
            </a:extLst>
          </p:cNvPr>
          <p:cNvPicPr>
            <a:picLocks noChangeAspect="1"/>
          </p:cNvPicPr>
          <p:nvPr/>
        </p:nvPicPr>
        <p:blipFill>
          <a:blip r:embed="rId7"/>
          <a:stretch>
            <a:fillRect/>
          </a:stretch>
        </p:blipFill>
        <p:spPr>
          <a:xfrm>
            <a:off x="7323862" y="4011395"/>
            <a:ext cx="1609725" cy="1181100"/>
          </a:xfrm>
          <a:prstGeom prst="rect">
            <a:avLst/>
          </a:prstGeom>
        </p:spPr>
      </p:pic>
    </p:spTree>
    <p:extLst>
      <p:ext uri="{BB962C8B-B14F-4D97-AF65-F5344CB8AC3E}">
        <p14:creationId xmlns:p14="http://schemas.microsoft.com/office/powerpoint/2010/main" val="15671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12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3D39E7A-347C-4912-AC54-423A742595B0}"/>
              </a:ext>
            </a:extLst>
          </p:cNvPr>
          <p:cNvPicPr>
            <a:picLocks noGrp="1" noChangeAspect="1"/>
          </p:cNvPicPr>
          <p:nvPr>
            <p:ph idx="1"/>
          </p:nvPr>
        </p:nvPicPr>
        <p:blipFill>
          <a:blip r:embed="rId3"/>
          <a:stretch>
            <a:fillRect/>
          </a:stretch>
        </p:blipFill>
        <p:spPr>
          <a:xfrm>
            <a:off x="2934270" y="699065"/>
            <a:ext cx="5447168" cy="5790635"/>
          </a:xfrm>
        </p:spPr>
      </p:pic>
      <p:sp>
        <p:nvSpPr>
          <p:cNvPr id="3" name="Text Placeholder 2">
            <a:extLst>
              <a:ext uri="{FF2B5EF4-FFF2-40B4-BE49-F238E27FC236}">
                <a16:creationId xmlns:a16="http://schemas.microsoft.com/office/drawing/2014/main" id="{0881D5DF-0A45-4A2B-A9D2-4315E0A4CEC7}"/>
              </a:ext>
            </a:extLst>
          </p:cNvPr>
          <p:cNvSpPr>
            <a:spLocks noGrp="1"/>
          </p:cNvSpPr>
          <p:nvPr>
            <p:ph type="body" sz="quarter" idx="10"/>
          </p:nvPr>
        </p:nvSpPr>
        <p:spPr/>
        <p:txBody>
          <a:bodyPr/>
          <a:lstStyle/>
          <a:p>
            <a:endParaRPr lang="nb-NO"/>
          </a:p>
        </p:txBody>
      </p:sp>
      <p:sp>
        <p:nvSpPr>
          <p:cNvPr id="4" name="Slide Number Placeholder 3">
            <a:extLst>
              <a:ext uri="{FF2B5EF4-FFF2-40B4-BE49-F238E27FC236}">
                <a16:creationId xmlns:a16="http://schemas.microsoft.com/office/drawing/2014/main" id="{6DC6DB83-3807-4FA1-AF2B-2282957533D6}"/>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E137B-EC7F-5847-909B-2F5A91A79257}" type="slidenum">
              <a:rPr kumimoji="0" lang="en-US" sz="1200" b="0" i="0" u="none" strike="noStrike" kern="1200" cap="none" spc="0" normalizeH="0" baseline="0" noProof="0" smtClean="0">
                <a:ln>
                  <a:noFill/>
                </a:ln>
                <a:solidFill>
                  <a:srgbClr val="2F2F2F"/>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2F2F2F"/>
              </a:solidFill>
              <a:effectLst/>
              <a:uLnTx/>
              <a:uFillTx/>
              <a:latin typeface="Lato Light"/>
              <a:ea typeface="+mn-ea"/>
              <a:cs typeface="+mn-cs"/>
            </a:endParaRPr>
          </a:p>
        </p:txBody>
      </p:sp>
      <p:sp>
        <p:nvSpPr>
          <p:cNvPr id="5" name="Title 4">
            <a:extLst>
              <a:ext uri="{FF2B5EF4-FFF2-40B4-BE49-F238E27FC236}">
                <a16:creationId xmlns:a16="http://schemas.microsoft.com/office/drawing/2014/main" id="{F439470C-CC87-440B-B14B-9261AB797219}"/>
              </a:ext>
            </a:extLst>
          </p:cNvPr>
          <p:cNvSpPr>
            <a:spLocks noGrp="1"/>
          </p:cNvSpPr>
          <p:nvPr>
            <p:ph type="title"/>
          </p:nvPr>
        </p:nvSpPr>
        <p:spPr/>
        <p:txBody>
          <a:bodyPr/>
          <a:lstStyle/>
          <a:p>
            <a:endParaRPr lang="nb-NO"/>
          </a:p>
        </p:txBody>
      </p:sp>
      <p:sp>
        <p:nvSpPr>
          <p:cNvPr id="6" name="Footer Placeholder 5">
            <a:extLst>
              <a:ext uri="{FF2B5EF4-FFF2-40B4-BE49-F238E27FC236}">
                <a16:creationId xmlns:a16="http://schemas.microsoft.com/office/drawing/2014/main" id="{4104E346-F4AB-46CE-9547-B7FE3FC7AD9B}"/>
              </a:ext>
            </a:extLst>
          </p:cNvPr>
          <p:cNvSpPr>
            <a:spLocks noGrp="1"/>
          </p:cNvSpPr>
          <p:nvPr>
            <p:ph type="ftr" sz="quarter" idx="14"/>
          </p:nvPr>
        </p:nvSpPr>
        <p:spPr/>
        <p:txBody>
          <a:bodyPr/>
          <a:lstStyle/>
          <a:p>
            <a:pPr marL="0" marR="0" lvl="0" indent="0" algn="l" defTabSz="914400" rtl="0" eaLnBrk="1" fontAlgn="auto" latinLnBrk="0" hangingPunct="1">
              <a:lnSpc>
                <a:spcPct val="90000"/>
              </a:lnSpc>
              <a:spcBef>
                <a:spcPts val="0"/>
              </a:spcBef>
              <a:spcAft>
                <a:spcPts val="0"/>
              </a:spcAft>
              <a:buClr>
                <a:srgbClr val="AC145A"/>
              </a:buClr>
              <a:buSzPct val="90000"/>
              <a:buFont typeface="Wingdings" pitchFamily="2" charset="2"/>
              <a:buNone/>
              <a:tabLst/>
              <a:defRPr/>
            </a:pPr>
            <a:endParaRPr kumimoji="0" lang="nb-NO" sz="1000" b="0" i="0" u="none" strike="noStrike" kern="1200" cap="none" spc="0" normalizeH="0" baseline="0" noProof="0" dirty="0">
              <a:ln>
                <a:noFill/>
              </a:ln>
              <a:solidFill>
                <a:srgbClr val="2F2F2F"/>
              </a:solidFill>
              <a:effectLst/>
              <a:uLnTx/>
              <a:uFillTx/>
              <a:latin typeface="Lato Light"/>
              <a:ea typeface="+mn-ea"/>
              <a:cs typeface="+mn-cs"/>
            </a:endParaRPr>
          </a:p>
        </p:txBody>
      </p:sp>
    </p:spTree>
    <p:extLst>
      <p:ext uri="{BB962C8B-B14F-4D97-AF65-F5344CB8AC3E}">
        <p14:creationId xmlns:p14="http://schemas.microsoft.com/office/powerpoint/2010/main" val="163223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44A0E4-A642-FD5B-BFCD-87F9D7B20C99}"/>
              </a:ext>
            </a:extLst>
          </p:cNvPr>
          <p:cNvSpPr>
            <a:spLocks noGrp="1"/>
          </p:cNvSpPr>
          <p:nvPr>
            <p:ph idx="1"/>
          </p:nvPr>
        </p:nvSpPr>
        <p:spPr>
          <a:xfrm>
            <a:off x="488249" y="1610032"/>
            <a:ext cx="7384679" cy="4249738"/>
          </a:xfrm>
        </p:spPr>
        <p:txBody>
          <a:bodyPr vert="horz" lIns="0" tIns="0" rIns="0" bIns="0" numCol="1" spcCol="468000" rtlCol="0" anchor="t">
            <a:noAutofit/>
          </a:bodyPr>
          <a:lstStyle/>
          <a:p>
            <a:pPr marL="171450" indent="-171450" eaLnBrk="1" hangingPunct="1">
              <a:spcBef>
                <a:spcPct val="0"/>
              </a:spcBef>
              <a:buClrTx/>
              <a:defRPr/>
            </a:pPr>
            <a:r>
              <a:rPr lang="en-GB" altLang="en-US" sz="1600" dirty="0">
                <a:latin typeface="+mn-lt"/>
              </a:rPr>
              <a:t>Discovery: 1998 and unitized with Idun and Ærfugl in 2007. </a:t>
            </a:r>
          </a:p>
          <a:p>
            <a:pPr marL="171450" indent="-171450" eaLnBrk="1" hangingPunct="1">
              <a:spcBef>
                <a:spcPct val="0"/>
              </a:spcBef>
              <a:buClrTx/>
              <a:defRPr/>
            </a:pPr>
            <a:r>
              <a:rPr lang="en-GB" altLang="en-US" sz="1600" dirty="0">
                <a:latin typeface="+mn-lt"/>
              </a:rPr>
              <a:t>Start production 31.12.2012.</a:t>
            </a:r>
            <a:endParaRPr lang="en-GB" altLang="en-US" sz="1600" dirty="0">
              <a:latin typeface="+mn-lt"/>
              <a:ea typeface="Lato Light"/>
              <a:cs typeface="Lato Light"/>
            </a:endParaRPr>
          </a:p>
          <a:p>
            <a:pPr marL="171450" indent="-171450" eaLnBrk="1" hangingPunct="1">
              <a:spcBef>
                <a:spcPct val="0"/>
              </a:spcBef>
              <a:buClrTx/>
              <a:defRPr/>
            </a:pPr>
            <a:r>
              <a:rPr lang="en-GB" altLang="en-US" dirty="0"/>
              <a:t>L</a:t>
            </a:r>
            <a:r>
              <a:rPr lang="en-GB" altLang="en-US" sz="1600" dirty="0">
                <a:latin typeface="+mn-lt"/>
              </a:rPr>
              <a:t>ocated in the northern part of the Norwegian Sea</a:t>
            </a:r>
          </a:p>
          <a:p>
            <a:pPr marL="171450" indent="-171450">
              <a:spcBef>
                <a:spcPct val="0"/>
              </a:spcBef>
              <a:buClrTx/>
              <a:defRPr/>
            </a:pPr>
            <a:r>
              <a:rPr lang="nb-NO" sz="1600" dirty="0"/>
              <a:t>Skarv FPSO also hosts production from the Gråsel and Ærfugl fields, planned nearby satelite fields and provides capacity for exploration tie backs.</a:t>
            </a:r>
            <a:endParaRPr lang="en-GB" altLang="en-US" sz="1600" dirty="0">
              <a:latin typeface="+mn-lt"/>
            </a:endParaRPr>
          </a:p>
          <a:p>
            <a:pPr marL="171450" indent="-171450">
              <a:spcBef>
                <a:spcPct val="0"/>
              </a:spcBef>
              <a:buClrTx/>
              <a:defRPr/>
            </a:pPr>
            <a:r>
              <a:rPr lang="en-GB" altLang="en-US" dirty="0"/>
              <a:t>Skarv reservoir</a:t>
            </a:r>
            <a:r>
              <a:rPr lang="en-GB" altLang="en-US" sz="1600" dirty="0">
                <a:latin typeface="+mn-lt"/>
              </a:rPr>
              <a:t>: Lower to Middle Jurassic shallow marine sandstones (Garn, Ile, Tilje) at 3500 </a:t>
            </a:r>
            <a:r>
              <a:rPr lang="en-GB" altLang="en-US" sz="1600" dirty="0" err="1">
                <a:latin typeface="+mn-lt"/>
              </a:rPr>
              <a:t>mTVDSS</a:t>
            </a:r>
            <a:endParaRPr lang="en-GB" altLang="en-US" sz="1600" dirty="0">
              <a:latin typeface="+mn-lt"/>
            </a:endParaRPr>
          </a:p>
          <a:p>
            <a:pPr marL="0" indent="0" eaLnBrk="1" hangingPunct="1">
              <a:spcBef>
                <a:spcPct val="0"/>
              </a:spcBef>
              <a:buClrTx/>
              <a:buNone/>
              <a:defRPr/>
            </a:pPr>
            <a:endParaRPr lang="en-GB" altLang="en-US" sz="1600" dirty="0">
              <a:latin typeface="+mn-lt"/>
            </a:endParaRPr>
          </a:p>
          <a:p>
            <a:endParaRPr lang="nb-NO" dirty="0"/>
          </a:p>
        </p:txBody>
      </p:sp>
      <p:sp>
        <p:nvSpPr>
          <p:cNvPr id="4" name="Slide Number Placeholder 3">
            <a:extLst>
              <a:ext uri="{FF2B5EF4-FFF2-40B4-BE49-F238E27FC236}">
                <a16:creationId xmlns:a16="http://schemas.microsoft.com/office/drawing/2014/main" id="{D83DD133-C661-8B7F-8124-275ABF52BAC4}"/>
              </a:ext>
            </a:extLst>
          </p:cNvPr>
          <p:cNvSpPr>
            <a:spLocks noGrp="1"/>
          </p:cNvSpPr>
          <p:nvPr>
            <p:ph type="sldNum" sz="quarter" idx="13"/>
          </p:nvPr>
        </p:nvSpPr>
        <p:spPr/>
        <p:txBody>
          <a:bodyPr/>
          <a:lstStyle/>
          <a:p>
            <a:fld id="{15BE137B-EC7F-5847-909B-2F5A91A79257}" type="slidenum">
              <a:rPr lang="en-US" noProof="0" smtClean="0"/>
              <a:pPr/>
              <a:t>3</a:t>
            </a:fld>
            <a:endParaRPr lang="en-US" noProof="0" dirty="0"/>
          </a:p>
        </p:txBody>
      </p:sp>
      <p:sp>
        <p:nvSpPr>
          <p:cNvPr id="5" name="Title 4">
            <a:extLst>
              <a:ext uri="{FF2B5EF4-FFF2-40B4-BE49-F238E27FC236}">
                <a16:creationId xmlns:a16="http://schemas.microsoft.com/office/drawing/2014/main" id="{C830FD61-D76C-E585-C434-15C35006ACCD}"/>
              </a:ext>
            </a:extLst>
          </p:cNvPr>
          <p:cNvSpPr>
            <a:spLocks noGrp="1"/>
          </p:cNvSpPr>
          <p:nvPr>
            <p:ph type="title"/>
          </p:nvPr>
        </p:nvSpPr>
        <p:spPr/>
        <p:txBody>
          <a:bodyPr/>
          <a:lstStyle/>
          <a:p>
            <a:r>
              <a:rPr lang="nb-NO" dirty="0"/>
              <a:t>Skarv overview</a:t>
            </a:r>
          </a:p>
        </p:txBody>
      </p:sp>
      <p:graphicFrame>
        <p:nvGraphicFramePr>
          <p:cNvPr id="12" name="Table 11">
            <a:extLst>
              <a:ext uri="{FF2B5EF4-FFF2-40B4-BE49-F238E27FC236}">
                <a16:creationId xmlns:a16="http://schemas.microsoft.com/office/drawing/2014/main" id="{864C1B0D-2642-5E5B-0EC0-2EDA7F57D937}"/>
              </a:ext>
            </a:extLst>
          </p:cNvPr>
          <p:cNvGraphicFramePr>
            <a:graphicFrameLocks noGrp="1"/>
          </p:cNvGraphicFramePr>
          <p:nvPr>
            <p:extLst>
              <p:ext uri="{D42A27DB-BD31-4B8C-83A1-F6EECF244321}">
                <p14:modId xmlns:p14="http://schemas.microsoft.com/office/powerpoint/2010/main" val="841129708"/>
              </p:ext>
            </p:extLst>
          </p:nvPr>
        </p:nvGraphicFramePr>
        <p:xfrm>
          <a:off x="7542113" y="5678982"/>
          <a:ext cx="5006400" cy="798285"/>
        </p:xfrm>
        <a:graphic>
          <a:graphicData uri="http://schemas.openxmlformats.org/drawingml/2006/table">
            <a:tbl>
              <a:tblPr firstRow="1">
                <a:tableStyleId>{2D5ABB26-0587-4C30-8999-92F81FD0307C}</a:tableStyleId>
              </a:tblPr>
              <a:tblGrid>
                <a:gridCol w="2292545">
                  <a:extLst>
                    <a:ext uri="{9D8B030D-6E8A-4147-A177-3AD203B41FA5}">
                      <a16:colId xmlns:a16="http://schemas.microsoft.com/office/drawing/2014/main" val="1318034688"/>
                    </a:ext>
                  </a:extLst>
                </a:gridCol>
                <a:gridCol w="2713855">
                  <a:extLst>
                    <a:ext uri="{9D8B030D-6E8A-4147-A177-3AD203B41FA5}">
                      <a16:colId xmlns:a16="http://schemas.microsoft.com/office/drawing/2014/main" val="2789979842"/>
                    </a:ext>
                  </a:extLst>
                </a:gridCol>
              </a:tblGrid>
              <a:tr h="798285">
                <a:tc>
                  <a:txBody>
                    <a:bodyPr/>
                    <a:lstStyle/>
                    <a:p>
                      <a:pPr marL="0" indent="0" algn="l" defTabSz="914400" rtl="0" eaLnBrk="1" fontAlgn="auto" latinLnBrk="0" hangingPunct="1">
                        <a:lnSpc>
                          <a:spcPct val="100000"/>
                        </a:lnSpc>
                        <a:spcBef>
                          <a:spcPts val="0"/>
                        </a:spcBef>
                        <a:spcAft>
                          <a:spcPts val="0"/>
                        </a:spcAft>
                        <a:buClr>
                          <a:srgbClr val="DF0071">
                            <a:lumMod val="100000"/>
                          </a:srgbClr>
                        </a:buClr>
                        <a:buFont typeface="Wingdings" panose="05000000000000000000" pitchFamily="2" charset="2"/>
                        <a:buNone/>
                      </a:pPr>
                      <a:r>
                        <a:rPr lang="en-US" sz="900" b="0" i="0" u="none" strike="noStrike" dirty="0">
                          <a:solidFill>
                            <a:srgbClr val="000000">
                              <a:lumMod val="100000"/>
                            </a:srgbClr>
                          </a:solidFill>
                          <a:effectLst/>
                          <a:latin typeface="Arial" panose="020B0604020202020204" pitchFamily="34" charset="0"/>
                        </a:rPr>
                        <a:t>Companies (names and numbers):</a:t>
                      </a:r>
                    </a:p>
                  </a:txBody>
                  <a:tcPr marL="0" marR="72000" marT="73152" marB="73152">
                    <a:lnL w="3175" cap="flat" cmpd="sng" algn="ctr">
                      <a:no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
                          <a:srgbClr val="DF0071">
                            <a:lumMod val="100000"/>
                          </a:srgbClr>
                        </a:buClr>
                        <a:buFont typeface="Wingdings" panose="05000000000000000000" pitchFamily="2" charset="2"/>
                        <a:buNone/>
                      </a:pPr>
                      <a:r>
                        <a:rPr lang="en-US" sz="900" b="0" i="0" u="none" strike="noStrike" dirty="0">
                          <a:solidFill>
                            <a:srgbClr val="000000">
                              <a:lumMod val="100000"/>
                            </a:srgbClr>
                          </a:solidFill>
                          <a:effectLst/>
                          <a:latin typeface="Arial" panose="020B0604020202020204" pitchFamily="34" charset="0"/>
                        </a:rPr>
                        <a:t>Aker BP ASA (Op 23.835%)</a:t>
                      </a:r>
                    </a:p>
                    <a:p>
                      <a:pPr marL="0" indent="0" algn="l" defTabSz="914400" rtl="0" eaLnBrk="1" fontAlgn="auto" latinLnBrk="0" hangingPunct="1">
                        <a:lnSpc>
                          <a:spcPct val="100000"/>
                        </a:lnSpc>
                        <a:spcBef>
                          <a:spcPts val="0"/>
                        </a:spcBef>
                        <a:spcAft>
                          <a:spcPts val="0"/>
                        </a:spcAft>
                        <a:buClr>
                          <a:srgbClr val="DF0071">
                            <a:lumMod val="100000"/>
                          </a:srgbClr>
                        </a:buClr>
                        <a:buFont typeface="Wingdings" panose="05000000000000000000" pitchFamily="2" charset="2"/>
                        <a:buNone/>
                      </a:pPr>
                      <a:r>
                        <a:rPr lang="en-US" sz="900" b="0" i="0" u="none" strike="noStrike" dirty="0">
                          <a:solidFill>
                            <a:srgbClr val="000000">
                              <a:lumMod val="100000"/>
                            </a:srgbClr>
                          </a:solidFill>
                          <a:effectLst/>
                          <a:latin typeface="Arial" panose="020B0604020202020204" pitchFamily="34" charset="0"/>
                        </a:rPr>
                        <a:t>Equinor Energy AS (36.165%), </a:t>
                      </a:r>
                      <a:r>
                        <a:rPr lang="en-US" sz="900" b="0" i="0" u="none" strike="noStrike" dirty="0" err="1">
                          <a:solidFill>
                            <a:srgbClr val="000000">
                              <a:lumMod val="100000"/>
                            </a:srgbClr>
                          </a:solidFill>
                          <a:effectLst/>
                          <a:latin typeface="Arial" panose="020B0604020202020204" pitchFamily="34" charset="0"/>
                        </a:rPr>
                        <a:t>Wintershall</a:t>
                      </a:r>
                      <a:r>
                        <a:rPr lang="en-US" sz="900" b="0" i="0" u="none" strike="noStrike" dirty="0">
                          <a:solidFill>
                            <a:srgbClr val="000000">
                              <a:lumMod val="100000"/>
                            </a:srgbClr>
                          </a:solidFill>
                          <a:effectLst/>
                          <a:latin typeface="Arial" panose="020B0604020202020204" pitchFamily="34" charset="0"/>
                        </a:rPr>
                        <a:t> DEA Norge AS (28.0825%)</a:t>
                      </a:r>
                    </a:p>
                    <a:p>
                      <a:pPr marL="0" indent="0" algn="l" defTabSz="914400" rtl="0" eaLnBrk="1" fontAlgn="auto" latinLnBrk="0" hangingPunct="1">
                        <a:lnSpc>
                          <a:spcPct val="100000"/>
                        </a:lnSpc>
                        <a:spcBef>
                          <a:spcPts val="0"/>
                        </a:spcBef>
                        <a:spcAft>
                          <a:spcPts val="0"/>
                        </a:spcAft>
                        <a:buClr>
                          <a:srgbClr val="DF0071">
                            <a:lumMod val="100000"/>
                          </a:srgbClr>
                        </a:buClr>
                        <a:buFont typeface="Wingdings" panose="05000000000000000000" pitchFamily="2" charset="2"/>
                        <a:buNone/>
                      </a:pPr>
                      <a:r>
                        <a:rPr lang="en-US" sz="900" b="0" i="0" u="none" strike="noStrike" dirty="0" err="1">
                          <a:solidFill>
                            <a:srgbClr val="000000">
                              <a:lumMod val="100000"/>
                            </a:srgbClr>
                          </a:solidFill>
                          <a:effectLst/>
                          <a:latin typeface="Arial" panose="020B0604020202020204" pitchFamily="34" charset="0"/>
                        </a:rPr>
                        <a:t>PGNiGUpstream</a:t>
                      </a:r>
                      <a:r>
                        <a:rPr lang="en-US" sz="900" b="0" i="0" u="none" strike="noStrike" dirty="0">
                          <a:solidFill>
                            <a:srgbClr val="000000">
                              <a:lumMod val="100000"/>
                            </a:srgbClr>
                          </a:solidFill>
                          <a:effectLst/>
                          <a:latin typeface="Arial" panose="020B0604020202020204" pitchFamily="34" charset="0"/>
                        </a:rPr>
                        <a:t> Norway AS (11.9175%)</a:t>
                      </a:r>
                    </a:p>
                  </a:txBody>
                  <a:tcPr marL="0" marR="72000" marT="73152" marB="73152">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90590681"/>
                  </a:ext>
                </a:extLst>
              </a:tr>
            </a:tbl>
          </a:graphicData>
        </a:graphic>
      </p:graphicFrame>
      <p:pic>
        <p:nvPicPr>
          <p:cNvPr id="16" name="Picture 5">
            <a:extLst>
              <a:ext uri="{FF2B5EF4-FFF2-40B4-BE49-F238E27FC236}">
                <a16:creationId xmlns:a16="http://schemas.microsoft.com/office/drawing/2014/main" id="{E3D0314B-5F5F-E9AE-1497-4A521D56D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132" b="5908"/>
          <a:stretch>
            <a:fillRect/>
          </a:stretch>
        </p:blipFill>
        <p:spPr bwMode="auto">
          <a:xfrm>
            <a:off x="562711" y="3404375"/>
            <a:ext cx="7043737" cy="21780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 Box 18">
            <a:extLst>
              <a:ext uri="{FF2B5EF4-FFF2-40B4-BE49-F238E27FC236}">
                <a16:creationId xmlns:a16="http://schemas.microsoft.com/office/drawing/2014/main" id="{178AD4DA-618F-99F7-187B-04C378E67809}"/>
              </a:ext>
            </a:extLst>
          </p:cNvPr>
          <p:cNvSpPr txBox="1">
            <a:spLocks noChangeArrowheads="1"/>
          </p:cNvSpPr>
          <p:nvPr/>
        </p:nvSpPr>
        <p:spPr bwMode="auto">
          <a:xfrm>
            <a:off x="6132919" y="4461926"/>
            <a:ext cx="661056" cy="463846"/>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lgn="l" eaLnBrk="0" hangingPunct="0">
              <a:spcBef>
                <a:spcPct val="50000"/>
              </a:spcBef>
              <a:buClr>
                <a:srgbClr val="99CC00"/>
              </a:buClr>
              <a:buFont typeface="Univers 45 Light" pitchFamily="2" charset="0"/>
              <a:buChar char="•"/>
              <a:defRPr>
                <a:solidFill>
                  <a:schemeClr val="tx1"/>
                </a:solidFill>
                <a:latin typeface="Univers 45 Light" pitchFamily="2" charset="0"/>
                <a:cs typeface="Arial" charset="0"/>
              </a:defRPr>
            </a:lvl1pPr>
            <a:lvl2pPr marL="742950" indent="-28575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2pPr>
            <a:lvl3pPr marL="11430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3pPr>
            <a:lvl4pPr marL="16002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4pPr>
            <a:lvl5pPr marL="20574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5pPr>
            <a:lvl6pPr marL="25146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6pPr>
            <a:lvl7pPr marL="29718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7pPr>
            <a:lvl8pPr marL="34290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8pPr>
            <a:lvl9pPr marL="38862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9pPr>
          </a:lstStyle>
          <a:p>
            <a:pPr algn="ctr" eaLnBrk="1" hangingPunct="1">
              <a:spcBef>
                <a:spcPct val="0"/>
              </a:spcBef>
              <a:buClrTx/>
              <a:buFontTx/>
              <a:buNone/>
            </a:pPr>
            <a:r>
              <a:rPr lang="nb-NO" altLang="nb-NO" sz="1200" b="1"/>
              <a:t>Skarv-Idun</a:t>
            </a:r>
          </a:p>
          <a:p>
            <a:pPr algn="ctr" eaLnBrk="1" hangingPunct="1">
              <a:spcBef>
                <a:spcPct val="0"/>
              </a:spcBef>
              <a:buClrTx/>
              <a:buFontTx/>
              <a:buNone/>
            </a:pPr>
            <a:r>
              <a:rPr lang="nb-NO" altLang="nb-NO" sz="1200" b="1"/>
              <a:t>Saddle</a:t>
            </a:r>
          </a:p>
        </p:txBody>
      </p:sp>
      <p:sp>
        <p:nvSpPr>
          <p:cNvPr id="36" name="Line 19">
            <a:extLst>
              <a:ext uri="{FF2B5EF4-FFF2-40B4-BE49-F238E27FC236}">
                <a16:creationId xmlns:a16="http://schemas.microsoft.com/office/drawing/2014/main" id="{D2F1B77B-C78C-8A8A-E405-BC2495804527}"/>
              </a:ext>
            </a:extLst>
          </p:cNvPr>
          <p:cNvSpPr>
            <a:spLocks noChangeShapeType="1"/>
          </p:cNvSpPr>
          <p:nvPr/>
        </p:nvSpPr>
        <p:spPr bwMode="auto">
          <a:xfrm flipH="1" flipV="1">
            <a:off x="5603022" y="4296826"/>
            <a:ext cx="190500" cy="17145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
        <p:nvSpPr>
          <p:cNvPr id="38" name="Text Box 20">
            <a:extLst>
              <a:ext uri="{FF2B5EF4-FFF2-40B4-BE49-F238E27FC236}">
                <a16:creationId xmlns:a16="http://schemas.microsoft.com/office/drawing/2014/main" id="{2513E7DB-6F04-A606-8B71-767522A3481F}"/>
              </a:ext>
            </a:extLst>
          </p:cNvPr>
          <p:cNvSpPr txBox="1">
            <a:spLocks noChangeArrowheads="1"/>
          </p:cNvSpPr>
          <p:nvPr/>
        </p:nvSpPr>
        <p:spPr bwMode="auto">
          <a:xfrm flipH="1">
            <a:off x="1186597" y="4023776"/>
            <a:ext cx="368300" cy="27940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eaLnBrk="0" hangingPunct="0">
              <a:spcBef>
                <a:spcPct val="50000"/>
              </a:spcBef>
              <a:buClr>
                <a:srgbClr val="99CC00"/>
              </a:buClr>
              <a:buFont typeface="Univers 45 Light" pitchFamily="2" charset="0"/>
              <a:buChar char="•"/>
              <a:defRPr>
                <a:solidFill>
                  <a:schemeClr val="tx1"/>
                </a:solidFill>
                <a:latin typeface="Univers 45 Light" pitchFamily="2" charset="0"/>
                <a:cs typeface="Arial" charset="0"/>
              </a:defRPr>
            </a:lvl1pPr>
            <a:lvl2pPr marL="742950" indent="-28575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2pPr>
            <a:lvl3pPr marL="11430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3pPr>
            <a:lvl4pPr marL="16002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4pPr>
            <a:lvl5pPr marL="20574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5pPr>
            <a:lvl6pPr marL="25146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6pPr>
            <a:lvl7pPr marL="29718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7pPr>
            <a:lvl8pPr marL="34290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8pPr>
            <a:lvl9pPr marL="38862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9pPr>
          </a:lstStyle>
          <a:p>
            <a:pPr algn="ctr" eaLnBrk="1" hangingPunct="1">
              <a:spcBef>
                <a:spcPct val="0"/>
              </a:spcBef>
              <a:buClrTx/>
              <a:buFontTx/>
              <a:buNone/>
            </a:pPr>
            <a:r>
              <a:rPr lang="nb-NO" altLang="nb-NO" sz="1200" b="1"/>
              <a:t>C</a:t>
            </a:r>
          </a:p>
        </p:txBody>
      </p:sp>
      <p:sp>
        <p:nvSpPr>
          <p:cNvPr id="40" name="Text Box 21">
            <a:extLst>
              <a:ext uri="{FF2B5EF4-FFF2-40B4-BE49-F238E27FC236}">
                <a16:creationId xmlns:a16="http://schemas.microsoft.com/office/drawing/2014/main" id="{1EA2DB2A-6C7F-567F-268E-7055D110C3A8}"/>
              </a:ext>
            </a:extLst>
          </p:cNvPr>
          <p:cNvSpPr txBox="1">
            <a:spLocks noChangeArrowheads="1"/>
          </p:cNvSpPr>
          <p:nvPr/>
        </p:nvSpPr>
        <p:spPr bwMode="auto">
          <a:xfrm>
            <a:off x="2163002" y="3915826"/>
            <a:ext cx="245878"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lgn="l" eaLnBrk="0" hangingPunct="0">
              <a:spcBef>
                <a:spcPct val="50000"/>
              </a:spcBef>
              <a:buClr>
                <a:srgbClr val="99CC00"/>
              </a:buClr>
              <a:buFont typeface="Univers 45 Light" pitchFamily="2" charset="0"/>
              <a:buChar char="•"/>
              <a:defRPr>
                <a:solidFill>
                  <a:schemeClr val="tx1"/>
                </a:solidFill>
                <a:latin typeface="Univers 45 Light" pitchFamily="2" charset="0"/>
                <a:cs typeface="Arial" charset="0"/>
              </a:defRPr>
            </a:lvl1pPr>
            <a:lvl2pPr marL="742950" indent="-28575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2pPr>
            <a:lvl3pPr marL="11430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3pPr>
            <a:lvl4pPr marL="16002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4pPr>
            <a:lvl5pPr marL="20574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5pPr>
            <a:lvl6pPr marL="25146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6pPr>
            <a:lvl7pPr marL="29718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7pPr>
            <a:lvl8pPr marL="34290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8pPr>
            <a:lvl9pPr marL="38862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9pPr>
          </a:lstStyle>
          <a:p>
            <a:pPr algn="ctr" eaLnBrk="1" hangingPunct="1">
              <a:spcBef>
                <a:spcPct val="0"/>
              </a:spcBef>
              <a:buClrTx/>
              <a:buFontTx/>
              <a:buNone/>
            </a:pPr>
            <a:r>
              <a:rPr lang="nb-NO" altLang="nb-NO" sz="1200" b="1"/>
              <a:t>B</a:t>
            </a:r>
          </a:p>
        </p:txBody>
      </p:sp>
      <p:sp>
        <p:nvSpPr>
          <p:cNvPr id="42" name="Text Box 22">
            <a:extLst>
              <a:ext uri="{FF2B5EF4-FFF2-40B4-BE49-F238E27FC236}">
                <a16:creationId xmlns:a16="http://schemas.microsoft.com/office/drawing/2014/main" id="{205F3471-7E76-479C-B02A-0590A8144C16}"/>
              </a:ext>
            </a:extLst>
          </p:cNvPr>
          <p:cNvSpPr txBox="1">
            <a:spLocks noChangeArrowheads="1"/>
          </p:cNvSpPr>
          <p:nvPr/>
        </p:nvSpPr>
        <p:spPr bwMode="auto">
          <a:xfrm>
            <a:off x="3189282" y="3796764"/>
            <a:ext cx="253892"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lgn="l" eaLnBrk="0" hangingPunct="0">
              <a:spcBef>
                <a:spcPct val="50000"/>
              </a:spcBef>
              <a:buClr>
                <a:srgbClr val="99CC00"/>
              </a:buClr>
              <a:buFont typeface="Univers 45 Light" pitchFamily="2" charset="0"/>
              <a:buChar char="•"/>
              <a:defRPr>
                <a:solidFill>
                  <a:schemeClr val="tx1"/>
                </a:solidFill>
                <a:latin typeface="Univers 45 Light" pitchFamily="2" charset="0"/>
                <a:cs typeface="Arial" charset="0"/>
              </a:defRPr>
            </a:lvl1pPr>
            <a:lvl2pPr marL="742950" indent="-28575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2pPr>
            <a:lvl3pPr marL="11430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3pPr>
            <a:lvl4pPr marL="16002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4pPr>
            <a:lvl5pPr marL="20574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5pPr>
            <a:lvl6pPr marL="25146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6pPr>
            <a:lvl7pPr marL="29718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7pPr>
            <a:lvl8pPr marL="34290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8pPr>
            <a:lvl9pPr marL="38862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9pPr>
          </a:lstStyle>
          <a:p>
            <a:pPr algn="ctr" eaLnBrk="1" hangingPunct="1">
              <a:spcBef>
                <a:spcPct val="0"/>
              </a:spcBef>
              <a:buClrTx/>
              <a:buFontTx/>
              <a:buNone/>
            </a:pPr>
            <a:r>
              <a:rPr lang="nb-NO" altLang="nb-NO" sz="1200" b="1"/>
              <a:t>A</a:t>
            </a:r>
          </a:p>
        </p:txBody>
      </p:sp>
      <p:sp>
        <p:nvSpPr>
          <p:cNvPr id="44" name="Text Box 25">
            <a:extLst>
              <a:ext uri="{FF2B5EF4-FFF2-40B4-BE49-F238E27FC236}">
                <a16:creationId xmlns:a16="http://schemas.microsoft.com/office/drawing/2014/main" id="{1B233500-774D-F4F8-6F70-2761CAB2A663}"/>
              </a:ext>
            </a:extLst>
          </p:cNvPr>
          <p:cNvSpPr txBox="1">
            <a:spLocks noChangeArrowheads="1"/>
          </p:cNvSpPr>
          <p:nvPr/>
        </p:nvSpPr>
        <p:spPr bwMode="auto">
          <a:xfrm>
            <a:off x="2934379" y="5262026"/>
            <a:ext cx="604951" cy="463846"/>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lgn="l" eaLnBrk="0" hangingPunct="0">
              <a:spcBef>
                <a:spcPct val="50000"/>
              </a:spcBef>
              <a:buClr>
                <a:srgbClr val="99CC00"/>
              </a:buClr>
              <a:buFont typeface="Univers 45 Light" pitchFamily="2" charset="0"/>
              <a:buChar char="•"/>
              <a:defRPr>
                <a:solidFill>
                  <a:schemeClr val="tx1"/>
                </a:solidFill>
                <a:latin typeface="Univers 45 Light" pitchFamily="2" charset="0"/>
                <a:cs typeface="Arial" charset="0"/>
              </a:defRPr>
            </a:lvl1pPr>
            <a:lvl2pPr marL="742950" indent="-28575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2pPr>
            <a:lvl3pPr marL="11430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3pPr>
            <a:lvl4pPr marL="16002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4pPr>
            <a:lvl5pPr marL="20574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5pPr>
            <a:lvl6pPr marL="25146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6pPr>
            <a:lvl7pPr marL="29718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7pPr>
            <a:lvl8pPr marL="34290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8pPr>
            <a:lvl9pPr marL="38862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9pPr>
          </a:lstStyle>
          <a:p>
            <a:pPr algn="ctr" eaLnBrk="1" hangingPunct="1">
              <a:spcBef>
                <a:spcPct val="0"/>
              </a:spcBef>
              <a:buClrTx/>
              <a:buFontTx/>
              <a:buNone/>
            </a:pPr>
            <a:r>
              <a:rPr lang="nb-NO" altLang="nb-NO" sz="1200">
                <a:solidFill>
                  <a:schemeClr val="bg1"/>
                </a:solidFill>
              </a:rPr>
              <a:t>Bounding</a:t>
            </a:r>
          </a:p>
          <a:p>
            <a:pPr algn="ctr" eaLnBrk="1" hangingPunct="1">
              <a:spcBef>
                <a:spcPct val="0"/>
              </a:spcBef>
              <a:buClrTx/>
              <a:buFontTx/>
              <a:buNone/>
            </a:pPr>
            <a:r>
              <a:rPr lang="nb-NO" altLang="nb-NO" sz="1200">
                <a:solidFill>
                  <a:schemeClr val="bg1"/>
                </a:solidFill>
              </a:rPr>
              <a:t>Faults</a:t>
            </a:r>
          </a:p>
        </p:txBody>
      </p:sp>
      <p:sp>
        <p:nvSpPr>
          <p:cNvPr id="46" name="Text Box 31">
            <a:extLst>
              <a:ext uri="{FF2B5EF4-FFF2-40B4-BE49-F238E27FC236}">
                <a16:creationId xmlns:a16="http://schemas.microsoft.com/office/drawing/2014/main" id="{18C8E670-0164-C341-2292-7A9857145796}"/>
              </a:ext>
            </a:extLst>
          </p:cNvPr>
          <p:cNvSpPr txBox="1">
            <a:spLocks noChangeArrowheads="1"/>
          </p:cNvSpPr>
          <p:nvPr/>
        </p:nvSpPr>
        <p:spPr bwMode="auto">
          <a:xfrm>
            <a:off x="7516200" y="3151995"/>
            <a:ext cx="491138" cy="30995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lgn="l" eaLnBrk="0" hangingPunct="0">
              <a:spcBef>
                <a:spcPct val="50000"/>
              </a:spcBef>
              <a:buClr>
                <a:srgbClr val="99CC00"/>
              </a:buClr>
              <a:buFont typeface="Univers 45 Light" pitchFamily="2" charset="0"/>
              <a:buChar char="•"/>
              <a:defRPr>
                <a:solidFill>
                  <a:schemeClr val="tx1"/>
                </a:solidFill>
                <a:latin typeface="Univers 45 Light" pitchFamily="2" charset="0"/>
                <a:cs typeface="Arial" charset="0"/>
              </a:defRPr>
            </a:lvl1pPr>
            <a:lvl2pPr marL="742950" indent="-28575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2pPr>
            <a:lvl3pPr marL="11430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3pPr>
            <a:lvl4pPr marL="16002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4pPr>
            <a:lvl5pPr marL="20574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5pPr>
            <a:lvl6pPr marL="25146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6pPr>
            <a:lvl7pPr marL="29718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7pPr>
            <a:lvl8pPr marL="34290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8pPr>
            <a:lvl9pPr marL="38862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9pPr>
          </a:lstStyle>
          <a:p>
            <a:pPr algn="ctr" eaLnBrk="1" hangingPunct="1">
              <a:spcBef>
                <a:spcPct val="0"/>
              </a:spcBef>
              <a:buClrTx/>
              <a:buFontTx/>
              <a:buNone/>
            </a:pPr>
            <a:r>
              <a:rPr lang="nb-NO" altLang="nb-NO" sz="1400"/>
              <a:t>North</a:t>
            </a:r>
          </a:p>
        </p:txBody>
      </p:sp>
      <p:sp>
        <p:nvSpPr>
          <p:cNvPr id="48" name="Freeform 14">
            <a:extLst>
              <a:ext uri="{FF2B5EF4-FFF2-40B4-BE49-F238E27FC236}">
                <a16:creationId xmlns:a16="http://schemas.microsoft.com/office/drawing/2014/main" id="{0808689E-B006-70EB-D4FC-467B544E1765}"/>
              </a:ext>
            </a:extLst>
          </p:cNvPr>
          <p:cNvSpPr>
            <a:spLocks/>
          </p:cNvSpPr>
          <p:nvPr/>
        </p:nvSpPr>
        <p:spPr bwMode="auto">
          <a:xfrm>
            <a:off x="2974123" y="5060414"/>
            <a:ext cx="2678113" cy="101600"/>
          </a:xfrm>
          <a:custGeom>
            <a:avLst/>
            <a:gdLst>
              <a:gd name="T0" fmla="*/ 0 w 708"/>
              <a:gd name="T1" fmla="*/ 2147483647 h 66"/>
              <a:gd name="T2" fmla="*/ 0 w 708"/>
              <a:gd name="T3" fmla="*/ 0 h 66"/>
              <a:gd name="T4" fmla="*/ 2147483647 w 708"/>
              <a:gd name="T5" fmla="*/ 0 h 66"/>
              <a:gd name="T6" fmla="*/ 2147483647 w 708"/>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8" h="66">
                <a:moveTo>
                  <a:pt x="0" y="66"/>
                </a:moveTo>
                <a:lnTo>
                  <a:pt x="0" y="0"/>
                </a:lnTo>
                <a:lnTo>
                  <a:pt x="708" y="0"/>
                </a:lnTo>
                <a:lnTo>
                  <a:pt x="708" y="66"/>
                </a:lnTo>
              </a:path>
            </a:pathLst>
          </a:custGeom>
          <a:noFill/>
          <a:ln w="19050" cap="flat" cmpd="sng">
            <a:solidFill>
              <a:schemeClr val="bg2"/>
            </a:solidFill>
            <a:prstDash val="solid"/>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pic>
        <p:nvPicPr>
          <p:cNvPr id="58" name="Picture 4">
            <a:extLst>
              <a:ext uri="{FF2B5EF4-FFF2-40B4-BE49-F238E27FC236}">
                <a16:creationId xmlns:a16="http://schemas.microsoft.com/office/drawing/2014/main" id="{F45C0118-E0DF-A551-9743-22A1C62061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842" y="5352562"/>
            <a:ext cx="2722562" cy="1325563"/>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 Box 18">
            <a:extLst>
              <a:ext uri="{FF2B5EF4-FFF2-40B4-BE49-F238E27FC236}">
                <a16:creationId xmlns:a16="http://schemas.microsoft.com/office/drawing/2014/main" id="{43909DA3-CC87-6F6D-9D1C-5858F30F2DE4}"/>
              </a:ext>
            </a:extLst>
          </p:cNvPr>
          <p:cNvSpPr txBox="1">
            <a:spLocks noChangeArrowheads="1"/>
          </p:cNvSpPr>
          <p:nvPr/>
        </p:nvSpPr>
        <p:spPr bwMode="auto">
          <a:xfrm>
            <a:off x="6886712" y="3950751"/>
            <a:ext cx="388546"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lgn="l" eaLnBrk="0" hangingPunct="0">
              <a:spcBef>
                <a:spcPct val="50000"/>
              </a:spcBef>
              <a:buClr>
                <a:srgbClr val="99CC00"/>
              </a:buClr>
              <a:buFont typeface="Univers 45 Light" pitchFamily="2" charset="0"/>
              <a:buChar char="•"/>
              <a:defRPr>
                <a:solidFill>
                  <a:schemeClr val="tx1"/>
                </a:solidFill>
                <a:latin typeface="Univers 45 Light" pitchFamily="2" charset="0"/>
                <a:cs typeface="Arial" charset="0"/>
              </a:defRPr>
            </a:lvl1pPr>
            <a:lvl2pPr marL="742950" indent="-28575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2pPr>
            <a:lvl3pPr marL="11430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3pPr>
            <a:lvl4pPr marL="16002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4pPr>
            <a:lvl5pPr marL="20574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5pPr>
            <a:lvl6pPr marL="25146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6pPr>
            <a:lvl7pPr marL="29718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7pPr>
            <a:lvl8pPr marL="34290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8pPr>
            <a:lvl9pPr marL="38862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9pPr>
          </a:lstStyle>
          <a:p>
            <a:pPr algn="ctr" eaLnBrk="1" hangingPunct="1">
              <a:spcBef>
                <a:spcPct val="0"/>
              </a:spcBef>
              <a:buClrTx/>
              <a:buFontTx/>
              <a:buNone/>
            </a:pPr>
            <a:r>
              <a:rPr lang="nb-NO" altLang="nb-NO" sz="1200" b="1"/>
              <a:t>Idun</a:t>
            </a:r>
          </a:p>
        </p:txBody>
      </p:sp>
      <p:sp>
        <p:nvSpPr>
          <p:cNvPr id="62" name="Text Box 18">
            <a:extLst>
              <a:ext uri="{FF2B5EF4-FFF2-40B4-BE49-F238E27FC236}">
                <a16:creationId xmlns:a16="http://schemas.microsoft.com/office/drawing/2014/main" id="{8E7ED85A-57A2-05C8-D6F3-885B6515421A}"/>
              </a:ext>
            </a:extLst>
          </p:cNvPr>
          <p:cNvSpPr txBox="1">
            <a:spLocks noChangeArrowheads="1"/>
          </p:cNvSpPr>
          <p:nvPr/>
        </p:nvSpPr>
        <p:spPr bwMode="auto">
          <a:xfrm>
            <a:off x="1889893" y="3657064"/>
            <a:ext cx="422208"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lgn="l" eaLnBrk="0" hangingPunct="0">
              <a:spcBef>
                <a:spcPct val="50000"/>
              </a:spcBef>
              <a:buClr>
                <a:srgbClr val="99CC00"/>
              </a:buClr>
              <a:buFont typeface="Univers 45 Light" pitchFamily="2" charset="0"/>
              <a:buChar char="•"/>
              <a:defRPr>
                <a:solidFill>
                  <a:schemeClr val="tx1"/>
                </a:solidFill>
                <a:latin typeface="Univers 45 Light" pitchFamily="2" charset="0"/>
                <a:cs typeface="Arial" charset="0"/>
              </a:defRPr>
            </a:lvl1pPr>
            <a:lvl2pPr marL="742950" indent="-28575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2pPr>
            <a:lvl3pPr marL="11430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3pPr>
            <a:lvl4pPr marL="16002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4pPr>
            <a:lvl5pPr marL="20574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5pPr>
            <a:lvl6pPr marL="25146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6pPr>
            <a:lvl7pPr marL="29718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7pPr>
            <a:lvl8pPr marL="34290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8pPr>
            <a:lvl9pPr marL="38862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9pPr>
          </a:lstStyle>
          <a:p>
            <a:pPr algn="ctr" eaLnBrk="1" hangingPunct="1">
              <a:spcBef>
                <a:spcPct val="0"/>
              </a:spcBef>
              <a:buClrTx/>
              <a:buFontTx/>
              <a:buNone/>
            </a:pPr>
            <a:r>
              <a:rPr lang="nb-NO" altLang="nb-NO" sz="1200" b="1"/>
              <a:t>Skarv</a:t>
            </a:r>
          </a:p>
        </p:txBody>
      </p:sp>
      <p:sp>
        <p:nvSpPr>
          <p:cNvPr id="64" name="Freeform: Shape 63">
            <a:extLst>
              <a:ext uri="{FF2B5EF4-FFF2-40B4-BE49-F238E27FC236}">
                <a16:creationId xmlns:a16="http://schemas.microsoft.com/office/drawing/2014/main" id="{8B05CC1D-920F-DE04-3D48-471AFACCD6C8}"/>
              </a:ext>
            </a:extLst>
          </p:cNvPr>
          <p:cNvSpPr/>
          <p:nvPr/>
        </p:nvSpPr>
        <p:spPr>
          <a:xfrm>
            <a:off x="707923" y="4698809"/>
            <a:ext cx="424753" cy="58993"/>
          </a:xfrm>
          <a:custGeom>
            <a:avLst/>
            <a:gdLst>
              <a:gd name="connsiteX0" fmla="*/ 424753 w 424753"/>
              <a:gd name="connsiteY0" fmla="*/ 58993 h 58993"/>
              <a:gd name="connsiteX1" fmla="*/ 0 w 424753"/>
              <a:gd name="connsiteY1" fmla="*/ 0 h 58993"/>
            </a:gdLst>
            <a:ahLst/>
            <a:cxnLst>
              <a:cxn ang="0">
                <a:pos x="connsiteX0" y="connsiteY0"/>
              </a:cxn>
              <a:cxn ang="0">
                <a:pos x="connsiteX1" y="connsiteY1"/>
              </a:cxn>
            </a:cxnLst>
            <a:rect l="l" t="t" r="r" b="b"/>
            <a:pathLst>
              <a:path w="424753" h="58993">
                <a:moveTo>
                  <a:pt x="424753" y="58993"/>
                </a:moveTo>
                <a:lnTo>
                  <a:pt x="0" y="0"/>
                </a:lnTo>
              </a:path>
            </a:pathLst>
          </a:custGeom>
          <a:noFill/>
          <a:ln w="28575">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F94464B4-3022-AAF7-84F2-FB9ADD5DA64D}"/>
              </a:ext>
            </a:extLst>
          </p:cNvPr>
          <p:cNvSpPr/>
          <p:nvPr/>
        </p:nvSpPr>
        <p:spPr>
          <a:xfrm>
            <a:off x="1249681" y="4762717"/>
            <a:ext cx="259571" cy="17697"/>
          </a:xfrm>
          <a:custGeom>
            <a:avLst/>
            <a:gdLst>
              <a:gd name="connsiteX0" fmla="*/ 424753 w 424753"/>
              <a:gd name="connsiteY0" fmla="*/ 58993 h 58993"/>
              <a:gd name="connsiteX1" fmla="*/ 0 w 424753"/>
              <a:gd name="connsiteY1" fmla="*/ 0 h 58993"/>
              <a:gd name="connsiteX0" fmla="*/ 648928 w 648928"/>
              <a:gd name="connsiteY0" fmla="*/ 0 h 70793"/>
              <a:gd name="connsiteX1" fmla="*/ 0 w 648928"/>
              <a:gd name="connsiteY1" fmla="*/ 70793 h 70793"/>
              <a:gd name="connsiteX0" fmla="*/ 259571 w 259571"/>
              <a:gd name="connsiteY0" fmla="*/ 17697 h 17697"/>
              <a:gd name="connsiteX1" fmla="*/ 0 w 259571"/>
              <a:gd name="connsiteY1" fmla="*/ 0 h 17697"/>
            </a:gdLst>
            <a:ahLst/>
            <a:cxnLst>
              <a:cxn ang="0">
                <a:pos x="connsiteX0" y="connsiteY0"/>
              </a:cxn>
              <a:cxn ang="0">
                <a:pos x="connsiteX1" y="connsiteY1"/>
              </a:cxn>
            </a:cxnLst>
            <a:rect l="l" t="t" r="r" b="b"/>
            <a:pathLst>
              <a:path w="259571" h="17697">
                <a:moveTo>
                  <a:pt x="259571" y="17697"/>
                </a:moveTo>
                <a:lnTo>
                  <a:pt x="0" y="0"/>
                </a:lnTo>
              </a:path>
            </a:pathLst>
          </a:custGeom>
          <a:noFill/>
          <a:ln w="28575">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43909F7A-BBDA-5246-BBBC-1278A87EB5E2}"/>
              </a:ext>
            </a:extLst>
          </p:cNvPr>
          <p:cNvSpPr/>
          <p:nvPr/>
        </p:nvSpPr>
        <p:spPr>
          <a:xfrm>
            <a:off x="1685251" y="4726337"/>
            <a:ext cx="513243" cy="29496"/>
          </a:xfrm>
          <a:custGeom>
            <a:avLst/>
            <a:gdLst>
              <a:gd name="connsiteX0" fmla="*/ 424753 w 424753"/>
              <a:gd name="connsiteY0" fmla="*/ 58993 h 58993"/>
              <a:gd name="connsiteX1" fmla="*/ 0 w 424753"/>
              <a:gd name="connsiteY1" fmla="*/ 0 h 58993"/>
              <a:gd name="connsiteX0" fmla="*/ 648928 w 648928"/>
              <a:gd name="connsiteY0" fmla="*/ 0 h 70793"/>
              <a:gd name="connsiteX1" fmla="*/ 0 w 648928"/>
              <a:gd name="connsiteY1" fmla="*/ 70793 h 70793"/>
              <a:gd name="connsiteX0" fmla="*/ 259571 w 259571"/>
              <a:gd name="connsiteY0" fmla="*/ 17697 h 17697"/>
              <a:gd name="connsiteX1" fmla="*/ 0 w 259571"/>
              <a:gd name="connsiteY1" fmla="*/ 0 h 17697"/>
              <a:gd name="connsiteX0" fmla="*/ 796412 w 796412"/>
              <a:gd name="connsiteY0" fmla="*/ 0 h 159284"/>
              <a:gd name="connsiteX1" fmla="*/ 0 w 796412"/>
              <a:gd name="connsiteY1" fmla="*/ 159284 h 159284"/>
              <a:gd name="connsiteX0" fmla="*/ 513243 w 513243"/>
              <a:gd name="connsiteY0" fmla="*/ 29496 h 29496"/>
              <a:gd name="connsiteX1" fmla="*/ 0 w 513243"/>
              <a:gd name="connsiteY1" fmla="*/ 0 h 29496"/>
            </a:gdLst>
            <a:ahLst/>
            <a:cxnLst>
              <a:cxn ang="0">
                <a:pos x="connsiteX0" y="connsiteY0"/>
              </a:cxn>
              <a:cxn ang="0">
                <a:pos x="connsiteX1" y="connsiteY1"/>
              </a:cxn>
            </a:cxnLst>
            <a:rect l="l" t="t" r="r" b="b"/>
            <a:pathLst>
              <a:path w="513243" h="29496">
                <a:moveTo>
                  <a:pt x="513243" y="29496"/>
                </a:moveTo>
                <a:lnTo>
                  <a:pt x="0" y="0"/>
                </a:lnTo>
              </a:path>
            </a:pathLst>
          </a:custGeom>
          <a:noFill/>
          <a:ln w="28575">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B5EDAD1-FE8C-C552-EBB2-CF0C9763BDC3}"/>
              </a:ext>
            </a:extLst>
          </p:cNvPr>
          <p:cNvSpPr/>
          <p:nvPr/>
        </p:nvSpPr>
        <p:spPr>
          <a:xfrm>
            <a:off x="2344997" y="4737151"/>
            <a:ext cx="289068" cy="94390"/>
          </a:xfrm>
          <a:custGeom>
            <a:avLst/>
            <a:gdLst>
              <a:gd name="connsiteX0" fmla="*/ 424753 w 424753"/>
              <a:gd name="connsiteY0" fmla="*/ 58993 h 58993"/>
              <a:gd name="connsiteX1" fmla="*/ 0 w 424753"/>
              <a:gd name="connsiteY1" fmla="*/ 0 h 58993"/>
              <a:gd name="connsiteX0" fmla="*/ 648928 w 648928"/>
              <a:gd name="connsiteY0" fmla="*/ 0 h 70793"/>
              <a:gd name="connsiteX1" fmla="*/ 0 w 648928"/>
              <a:gd name="connsiteY1" fmla="*/ 70793 h 70793"/>
              <a:gd name="connsiteX0" fmla="*/ 259571 w 259571"/>
              <a:gd name="connsiteY0" fmla="*/ 17697 h 17697"/>
              <a:gd name="connsiteX1" fmla="*/ 0 w 259571"/>
              <a:gd name="connsiteY1" fmla="*/ 0 h 17697"/>
              <a:gd name="connsiteX0" fmla="*/ 796412 w 796412"/>
              <a:gd name="connsiteY0" fmla="*/ 0 h 159284"/>
              <a:gd name="connsiteX1" fmla="*/ 0 w 796412"/>
              <a:gd name="connsiteY1" fmla="*/ 159284 h 159284"/>
              <a:gd name="connsiteX0" fmla="*/ 513243 w 513243"/>
              <a:gd name="connsiteY0" fmla="*/ 29496 h 29496"/>
              <a:gd name="connsiteX1" fmla="*/ 0 w 513243"/>
              <a:gd name="connsiteY1" fmla="*/ 0 h 29496"/>
              <a:gd name="connsiteX0" fmla="*/ 289068 w 289068"/>
              <a:gd name="connsiteY0" fmla="*/ 0 h 112088"/>
              <a:gd name="connsiteX1" fmla="*/ 0 w 289068"/>
              <a:gd name="connsiteY1" fmla="*/ 112088 h 112088"/>
              <a:gd name="connsiteX0" fmla="*/ 289068 w 289068"/>
              <a:gd name="connsiteY0" fmla="*/ 0 h 94390"/>
              <a:gd name="connsiteX1" fmla="*/ 0 w 289068"/>
              <a:gd name="connsiteY1" fmla="*/ 94390 h 94390"/>
            </a:gdLst>
            <a:ahLst/>
            <a:cxnLst>
              <a:cxn ang="0">
                <a:pos x="connsiteX0" y="connsiteY0"/>
              </a:cxn>
              <a:cxn ang="0">
                <a:pos x="connsiteX1" y="connsiteY1"/>
              </a:cxn>
            </a:cxnLst>
            <a:rect l="l" t="t" r="r" b="b"/>
            <a:pathLst>
              <a:path w="289068" h="94390">
                <a:moveTo>
                  <a:pt x="289068" y="0"/>
                </a:moveTo>
                <a:lnTo>
                  <a:pt x="0" y="94390"/>
                </a:lnTo>
              </a:path>
            </a:pathLst>
          </a:custGeom>
          <a:noFill/>
          <a:ln w="28575">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B5512FB-EDC5-798F-E663-76BAAD6FC5E7}"/>
              </a:ext>
            </a:extLst>
          </p:cNvPr>
          <p:cNvSpPr/>
          <p:nvPr/>
        </p:nvSpPr>
        <p:spPr>
          <a:xfrm>
            <a:off x="3836551" y="5514883"/>
            <a:ext cx="430652" cy="35396"/>
          </a:xfrm>
          <a:custGeom>
            <a:avLst/>
            <a:gdLst>
              <a:gd name="connsiteX0" fmla="*/ 424753 w 424753"/>
              <a:gd name="connsiteY0" fmla="*/ 58993 h 58993"/>
              <a:gd name="connsiteX1" fmla="*/ 0 w 424753"/>
              <a:gd name="connsiteY1" fmla="*/ 0 h 58993"/>
              <a:gd name="connsiteX0" fmla="*/ 648928 w 648928"/>
              <a:gd name="connsiteY0" fmla="*/ 0 h 70793"/>
              <a:gd name="connsiteX1" fmla="*/ 0 w 648928"/>
              <a:gd name="connsiteY1" fmla="*/ 70793 h 70793"/>
              <a:gd name="connsiteX0" fmla="*/ 259571 w 259571"/>
              <a:gd name="connsiteY0" fmla="*/ 17697 h 17697"/>
              <a:gd name="connsiteX1" fmla="*/ 0 w 259571"/>
              <a:gd name="connsiteY1" fmla="*/ 0 h 17697"/>
              <a:gd name="connsiteX0" fmla="*/ 796412 w 796412"/>
              <a:gd name="connsiteY0" fmla="*/ 0 h 159284"/>
              <a:gd name="connsiteX1" fmla="*/ 0 w 796412"/>
              <a:gd name="connsiteY1" fmla="*/ 159284 h 159284"/>
              <a:gd name="connsiteX0" fmla="*/ 513243 w 513243"/>
              <a:gd name="connsiteY0" fmla="*/ 29496 h 29496"/>
              <a:gd name="connsiteX1" fmla="*/ 0 w 513243"/>
              <a:gd name="connsiteY1" fmla="*/ 0 h 29496"/>
              <a:gd name="connsiteX0" fmla="*/ 289068 w 289068"/>
              <a:gd name="connsiteY0" fmla="*/ 0 h 112088"/>
              <a:gd name="connsiteX1" fmla="*/ 0 w 289068"/>
              <a:gd name="connsiteY1" fmla="*/ 112088 h 112088"/>
              <a:gd name="connsiteX0" fmla="*/ 289068 w 289068"/>
              <a:gd name="connsiteY0" fmla="*/ 0 h 94390"/>
              <a:gd name="connsiteX1" fmla="*/ 0 w 289068"/>
              <a:gd name="connsiteY1" fmla="*/ 94390 h 94390"/>
              <a:gd name="connsiteX0" fmla="*/ 1769806 w 1769806"/>
              <a:gd name="connsiteY0" fmla="*/ 530942 h 530942"/>
              <a:gd name="connsiteX1" fmla="*/ 0 w 1769806"/>
              <a:gd name="connsiteY1" fmla="*/ 0 h 530942"/>
              <a:gd name="connsiteX0" fmla="*/ 430652 w 430652"/>
              <a:gd name="connsiteY0" fmla="*/ 0 h 35396"/>
              <a:gd name="connsiteX1" fmla="*/ 0 w 430652"/>
              <a:gd name="connsiteY1" fmla="*/ 35396 h 35396"/>
            </a:gdLst>
            <a:ahLst/>
            <a:cxnLst>
              <a:cxn ang="0">
                <a:pos x="connsiteX0" y="connsiteY0"/>
              </a:cxn>
              <a:cxn ang="0">
                <a:pos x="connsiteX1" y="connsiteY1"/>
              </a:cxn>
            </a:cxnLst>
            <a:rect l="l" t="t" r="r" b="b"/>
            <a:pathLst>
              <a:path w="430652" h="35396">
                <a:moveTo>
                  <a:pt x="430652" y="0"/>
                </a:moveTo>
                <a:lnTo>
                  <a:pt x="0" y="35396"/>
                </a:lnTo>
              </a:path>
            </a:pathLst>
          </a:custGeom>
          <a:noFill/>
          <a:ln w="28575">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083C364-C336-A8CB-6E9E-68A479B6D943}"/>
              </a:ext>
            </a:extLst>
          </p:cNvPr>
          <p:cNvSpPr/>
          <p:nvPr/>
        </p:nvSpPr>
        <p:spPr>
          <a:xfrm>
            <a:off x="4042045" y="5879660"/>
            <a:ext cx="471947" cy="271369"/>
          </a:xfrm>
          <a:custGeom>
            <a:avLst/>
            <a:gdLst>
              <a:gd name="connsiteX0" fmla="*/ 424753 w 424753"/>
              <a:gd name="connsiteY0" fmla="*/ 58993 h 58993"/>
              <a:gd name="connsiteX1" fmla="*/ 0 w 424753"/>
              <a:gd name="connsiteY1" fmla="*/ 0 h 58993"/>
              <a:gd name="connsiteX0" fmla="*/ 648928 w 648928"/>
              <a:gd name="connsiteY0" fmla="*/ 0 h 70793"/>
              <a:gd name="connsiteX1" fmla="*/ 0 w 648928"/>
              <a:gd name="connsiteY1" fmla="*/ 70793 h 70793"/>
              <a:gd name="connsiteX0" fmla="*/ 259571 w 259571"/>
              <a:gd name="connsiteY0" fmla="*/ 17697 h 17697"/>
              <a:gd name="connsiteX1" fmla="*/ 0 w 259571"/>
              <a:gd name="connsiteY1" fmla="*/ 0 h 17697"/>
              <a:gd name="connsiteX0" fmla="*/ 796412 w 796412"/>
              <a:gd name="connsiteY0" fmla="*/ 0 h 159284"/>
              <a:gd name="connsiteX1" fmla="*/ 0 w 796412"/>
              <a:gd name="connsiteY1" fmla="*/ 159284 h 159284"/>
              <a:gd name="connsiteX0" fmla="*/ 513243 w 513243"/>
              <a:gd name="connsiteY0" fmla="*/ 29496 h 29496"/>
              <a:gd name="connsiteX1" fmla="*/ 0 w 513243"/>
              <a:gd name="connsiteY1" fmla="*/ 0 h 29496"/>
              <a:gd name="connsiteX0" fmla="*/ 289068 w 289068"/>
              <a:gd name="connsiteY0" fmla="*/ 0 h 112088"/>
              <a:gd name="connsiteX1" fmla="*/ 0 w 289068"/>
              <a:gd name="connsiteY1" fmla="*/ 112088 h 112088"/>
              <a:gd name="connsiteX0" fmla="*/ 289068 w 289068"/>
              <a:gd name="connsiteY0" fmla="*/ 0 h 94390"/>
              <a:gd name="connsiteX1" fmla="*/ 0 w 289068"/>
              <a:gd name="connsiteY1" fmla="*/ 94390 h 94390"/>
              <a:gd name="connsiteX0" fmla="*/ 1769806 w 1769806"/>
              <a:gd name="connsiteY0" fmla="*/ 530942 h 530942"/>
              <a:gd name="connsiteX1" fmla="*/ 0 w 1769806"/>
              <a:gd name="connsiteY1" fmla="*/ 0 h 530942"/>
              <a:gd name="connsiteX0" fmla="*/ 430652 w 430652"/>
              <a:gd name="connsiteY0" fmla="*/ 0 h 35396"/>
              <a:gd name="connsiteX1" fmla="*/ 0 w 430652"/>
              <a:gd name="connsiteY1" fmla="*/ 35396 h 35396"/>
              <a:gd name="connsiteX0" fmla="*/ 1716711 w 1716711"/>
              <a:gd name="connsiteY0" fmla="*/ 412954 h 412954"/>
              <a:gd name="connsiteX1" fmla="*/ 0 w 1716711"/>
              <a:gd name="connsiteY1" fmla="*/ 0 h 412954"/>
              <a:gd name="connsiteX0" fmla="*/ 471947 w 471947"/>
              <a:gd name="connsiteY0" fmla="*/ 271369 h 271369"/>
              <a:gd name="connsiteX1" fmla="*/ 0 w 471947"/>
              <a:gd name="connsiteY1" fmla="*/ 0 h 271369"/>
              <a:gd name="connsiteX0" fmla="*/ 471947 w 471947"/>
              <a:gd name="connsiteY0" fmla="*/ 271369 h 271369"/>
              <a:gd name="connsiteX1" fmla="*/ 170094 w 471947"/>
              <a:gd name="connsiteY1" fmla="*/ 217296 h 271369"/>
              <a:gd name="connsiteX2" fmla="*/ 0 w 471947"/>
              <a:gd name="connsiteY2" fmla="*/ 0 h 271369"/>
              <a:gd name="connsiteX0" fmla="*/ 471947 w 471947"/>
              <a:gd name="connsiteY0" fmla="*/ 271369 h 271369"/>
              <a:gd name="connsiteX1" fmla="*/ 170094 w 471947"/>
              <a:gd name="connsiteY1" fmla="*/ 217296 h 271369"/>
              <a:gd name="connsiteX2" fmla="*/ 0 w 471947"/>
              <a:gd name="connsiteY2" fmla="*/ 0 h 271369"/>
              <a:gd name="connsiteX0" fmla="*/ 471947 w 471947"/>
              <a:gd name="connsiteY0" fmla="*/ 271369 h 271369"/>
              <a:gd name="connsiteX1" fmla="*/ 170094 w 471947"/>
              <a:gd name="connsiteY1" fmla="*/ 217296 h 271369"/>
              <a:gd name="connsiteX2" fmla="*/ 0 w 471947"/>
              <a:gd name="connsiteY2" fmla="*/ 0 h 271369"/>
              <a:gd name="connsiteX0" fmla="*/ 471947 w 471947"/>
              <a:gd name="connsiteY0" fmla="*/ 271369 h 271369"/>
              <a:gd name="connsiteX1" fmla="*/ 175993 w 471947"/>
              <a:gd name="connsiteY1" fmla="*/ 211397 h 271369"/>
              <a:gd name="connsiteX2" fmla="*/ 0 w 471947"/>
              <a:gd name="connsiteY2" fmla="*/ 0 h 271369"/>
              <a:gd name="connsiteX0" fmla="*/ 471947 w 471947"/>
              <a:gd name="connsiteY0" fmla="*/ 271369 h 271369"/>
              <a:gd name="connsiteX1" fmla="*/ 175993 w 471947"/>
              <a:gd name="connsiteY1" fmla="*/ 211397 h 271369"/>
              <a:gd name="connsiteX2" fmla="*/ 0 w 471947"/>
              <a:gd name="connsiteY2" fmla="*/ 0 h 271369"/>
              <a:gd name="connsiteX0" fmla="*/ 471947 w 471947"/>
              <a:gd name="connsiteY0" fmla="*/ 271369 h 271369"/>
              <a:gd name="connsiteX1" fmla="*/ 175993 w 471947"/>
              <a:gd name="connsiteY1" fmla="*/ 211397 h 271369"/>
              <a:gd name="connsiteX2" fmla="*/ 0 w 471947"/>
              <a:gd name="connsiteY2" fmla="*/ 0 h 271369"/>
              <a:gd name="connsiteX0" fmla="*/ 471947 w 471947"/>
              <a:gd name="connsiteY0" fmla="*/ 271369 h 271369"/>
              <a:gd name="connsiteX1" fmla="*/ 175993 w 471947"/>
              <a:gd name="connsiteY1" fmla="*/ 211397 h 271369"/>
              <a:gd name="connsiteX2" fmla="*/ 0 w 471947"/>
              <a:gd name="connsiteY2" fmla="*/ 0 h 271369"/>
            </a:gdLst>
            <a:ahLst/>
            <a:cxnLst>
              <a:cxn ang="0">
                <a:pos x="connsiteX0" y="connsiteY0"/>
              </a:cxn>
              <a:cxn ang="0">
                <a:pos x="connsiteX1" y="connsiteY1"/>
              </a:cxn>
              <a:cxn ang="0">
                <a:pos x="connsiteX2" y="connsiteY2"/>
              </a:cxn>
            </a:cxnLst>
            <a:rect l="l" t="t" r="r" b="b"/>
            <a:pathLst>
              <a:path w="471947" h="271369">
                <a:moveTo>
                  <a:pt x="471947" y="271369"/>
                </a:moveTo>
                <a:cubicBezTo>
                  <a:pt x="394927" y="229747"/>
                  <a:pt x="270710" y="276617"/>
                  <a:pt x="175993" y="211397"/>
                </a:cubicBezTo>
                <a:cubicBezTo>
                  <a:pt x="48503" y="144865"/>
                  <a:pt x="56698" y="72432"/>
                  <a:pt x="0" y="0"/>
                </a:cubicBezTo>
              </a:path>
            </a:pathLst>
          </a:custGeom>
          <a:noFill/>
          <a:ln w="28575">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49ACF9A-FE39-B98D-00F2-7CA3B2CFB7BA}"/>
              </a:ext>
            </a:extLst>
          </p:cNvPr>
          <p:cNvSpPr txBox="1"/>
          <p:nvPr/>
        </p:nvSpPr>
        <p:spPr>
          <a:xfrm>
            <a:off x="4571494" y="5700957"/>
            <a:ext cx="607161" cy="198647"/>
          </a:xfrm>
          <a:prstGeom prst="rect">
            <a:avLst/>
          </a:prstGeom>
        </p:spPr>
        <p:txBody>
          <a:bodyPr vert="horz" wrap="square" lIns="0" tIns="0" rIns="0" bIns="0" rtlCol="0">
            <a:noAutofit/>
          </a:bodyPr>
          <a:lstStyle/>
          <a:p>
            <a:pPr marL="285750" indent="-285750" algn="l">
              <a:buClr>
                <a:schemeClr val="accent6"/>
              </a:buClr>
              <a:buSzPct val="90000"/>
              <a:buFont typeface="Wingdings" pitchFamily="2" charset="2"/>
              <a:buChar char="§"/>
            </a:pPr>
            <a:r>
              <a:rPr lang="nb-NO" sz="1200" b="1">
                <a:solidFill>
                  <a:schemeClr val="bg1"/>
                </a:solidFill>
              </a:rPr>
              <a:t>J03</a:t>
            </a:r>
          </a:p>
        </p:txBody>
      </p:sp>
      <p:sp>
        <p:nvSpPr>
          <p:cNvPr id="78" name="TextBox 77">
            <a:extLst>
              <a:ext uri="{FF2B5EF4-FFF2-40B4-BE49-F238E27FC236}">
                <a16:creationId xmlns:a16="http://schemas.microsoft.com/office/drawing/2014/main" id="{F0C0BB23-604D-0C4C-DEB4-3396B0B4C6D6}"/>
              </a:ext>
            </a:extLst>
          </p:cNvPr>
          <p:cNvSpPr txBox="1"/>
          <p:nvPr/>
        </p:nvSpPr>
        <p:spPr>
          <a:xfrm>
            <a:off x="4444832" y="5339605"/>
            <a:ext cx="607161" cy="198647"/>
          </a:xfrm>
          <a:prstGeom prst="rect">
            <a:avLst/>
          </a:prstGeom>
        </p:spPr>
        <p:txBody>
          <a:bodyPr vert="horz" wrap="square" lIns="0" tIns="0" rIns="0" bIns="0" rtlCol="0">
            <a:noAutofit/>
          </a:bodyPr>
          <a:lstStyle/>
          <a:p>
            <a:pPr marL="285750" indent="-285750" algn="l">
              <a:buClr>
                <a:schemeClr val="accent6"/>
              </a:buClr>
              <a:buSzPct val="90000"/>
              <a:buFont typeface="Wingdings" pitchFamily="2" charset="2"/>
              <a:buChar char="§"/>
            </a:pPr>
            <a:r>
              <a:rPr lang="nb-NO" sz="1200" b="1">
                <a:solidFill>
                  <a:schemeClr val="bg1"/>
                </a:solidFill>
              </a:rPr>
              <a:t>J02</a:t>
            </a:r>
          </a:p>
        </p:txBody>
      </p:sp>
      <p:sp>
        <p:nvSpPr>
          <p:cNvPr id="80" name="TextBox 79">
            <a:extLst>
              <a:ext uri="{FF2B5EF4-FFF2-40B4-BE49-F238E27FC236}">
                <a16:creationId xmlns:a16="http://schemas.microsoft.com/office/drawing/2014/main" id="{7B037DEF-B26A-53B8-412C-D1593A56CC89}"/>
              </a:ext>
            </a:extLst>
          </p:cNvPr>
          <p:cNvSpPr txBox="1"/>
          <p:nvPr/>
        </p:nvSpPr>
        <p:spPr>
          <a:xfrm>
            <a:off x="2009746" y="4272971"/>
            <a:ext cx="607161" cy="198647"/>
          </a:xfrm>
          <a:prstGeom prst="rect">
            <a:avLst/>
          </a:prstGeom>
        </p:spPr>
        <p:txBody>
          <a:bodyPr vert="horz" wrap="square" lIns="0" tIns="0" rIns="0" bIns="0" rtlCol="0">
            <a:noAutofit/>
          </a:bodyPr>
          <a:lstStyle/>
          <a:p>
            <a:pPr marL="285750" indent="-285750" algn="l">
              <a:buClr>
                <a:schemeClr val="accent6"/>
              </a:buClr>
              <a:buSzPct val="90000"/>
              <a:buFont typeface="Wingdings" pitchFamily="2" charset="2"/>
              <a:buChar char="§"/>
            </a:pPr>
            <a:r>
              <a:rPr lang="nb-NO" sz="1200" b="1">
                <a:solidFill>
                  <a:schemeClr val="bg1"/>
                </a:solidFill>
              </a:rPr>
              <a:t>B02</a:t>
            </a:r>
          </a:p>
        </p:txBody>
      </p:sp>
      <p:sp>
        <p:nvSpPr>
          <p:cNvPr id="82" name="TextBox 81">
            <a:extLst>
              <a:ext uri="{FF2B5EF4-FFF2-40B4-BE49-F238E27FC236}">
                <a16:creationId xmlns:a16="http://schemas.microsoft.com/office/drawing/2014/main" id="{8E4230B7-73A7-A7CD-002A-C501FD878CB8}"/>
              </a:ext>
            </a:extLst>
          </p:cNvPr>
          <p:cNvSpPr txBox="1"/>
          <p:nvPr/>
        </p:nvSpPr>
        <p:spPr>
          <a:xfrm>
            <a:off x="1001695" y="4330357"/>
            <a:ext cx="607161" cy="198647"/>
          </a:xfrm>
          <a:prstGeom prst="rect">
            <a:avLst/>
          </a:prstGeom>
        </p:spPr>
        <p:txBody>
          <a:bodyPr vert="horz" wrap="square" lIns="0" tIns="0" rIns="0" bIns="0" rtlCol="0">
            <a:noAutofit/>
          </a:bodyPr>
          <a:lstStyle/>
          <a:p>
            <a:pPr marL="285750" indent="-285750" algn="l">
              <a:buClr>
                <a:schemeClr val="accent6"/>
              </a:buClr>
              <a:buSzPct val="90000"/>
              <a:buFont typeface="Wingdings" pitchFamily="2" charset="2"/>
              <a:buChar char="§"/>
            </a:pPr>
            <a:r>
              <a:rPr lang="nb-NO" sz="1200" b="1">
                <a:solidFill>
                  <a:schemeClr val="bg1"/>
                </a:solidFill>
              </a:rPr>
              <a:t>B03</a:t>
            </a:r>
          </a:p>
        </p:txBody>
      </p:sp>
      <p:sp>
        <p:nvSpPr>
          <p:cNvPr id="84" name="TextBox 83">
            <a:extLst>
              <a:ext uri="{FF2B5EF4-FFF2-40B4-BE49-F238E27FC236}">
                <a16:creationId xmlns:a16="http://schemas.microsoft.com/office/drawing/2014/main" id="{C9AE3BFB-E1EF-C250-5556-F8934D53EF97}"/>
              </a:ext>
            </a:extLst>
          </p:cNvPr>
          <p:cNvSpPr txBox="1"/>
          <p:nvPr/>
        </p:nvSpPr>
        <p:spPr>
          <a:xfrm>
            <a:off x="763636" y="4753244"/>
            <a:ext cx="846974" cy="294395"/>
          </a:xfrm>
          <a:prstGeom prst="rect">
            <a:avLst/>
          </a:prstGeom>
        </p:spPr>
        <p:txBody>
          <a:bodyPr vert="horz" wrap="square" lIns="0" tIns="0" rIns="0" bIns="0" rtlCol="0">
            <a:noAutofit/>
          </a:bodyPr>
          <a:lstStyle/>
          <a:p>
            <a:pPr algn="l">
              <a:buClr>
                <a:schemeClr val="accent6"/>
              </a:buClr>
              <a:buSzPct val="90000"/>
            </a:pPr>
            <a:r>
              <a:rPr lang="nb-NO" sz="1200" b="1">
                <a:solidFill>
                  <a:srgbClr val="FFFF00"/>
                </a:solidFill>
              </a:rPr>
              <a:t>B10</a:t>
            </a:r>
          </a:p>
        </p:txBody>
      </p:sp>
      <p:sp>
        <p:nvSpPr>
          <p:cNvPr id="86" name="TextBox 85">
            <a:extLst>
              <a:ext uri="{FF2B5EF4-FFF2-40B4-BE49-F238E27FC236}">
                <a16:creationId xmlns:a16="http://schemas.microsoft.com/office/drawing/2014/main" id="{FD413935-2CCF-29A4-F5E2-8657B87E6C41}"/>
              </a:ext>
            </a:extLst>
          </p:cNvPr>
          <p:cNvSpPr txBox="1"/>
          <p:nvPr/>
        </p:nvSpPr>
        <p:spPr>
          <a:xfrm>
            <a:off x="1154086" y="4820922"/>
            <a:ext cx="846974" cy="294395"/>
          </a:xfrm>
          <a:prstGeom prst="rect">
            <a:avLst/>
          </a:prstGeom>
        </p:spPr>
        <p:txBody>
          <a:bodyPr vert="horz" wrap="square" lIns="0" tIns="0" rIns="0" bIns="0" rtlCol="0">
            <a:noAutofit/>
          </a:bodyPr>
          <a:lstStyle/>
          <a:p>
            <a:pPr algn="l">
              <a:buClr>
                <a:schemeClr val="accent6"/>
              </a:buClr>
              <a:buSzPct val="90000"/>
            </a:pPr>
            <a:r>
              <a:rPr lang="nb-NO" sz="1200" b="1" dirty="0">
                <a:solidFill>
                  <a:srgbClr val="FFFF00"/>
                </a:solidFill>
              </a:rPr>
              <a:t>B09</a:t>
            </a:r>
          </a:p>
        </p:txBody>
      </p:sp>
      <p:sp>
        <p:nvSpPr>
          <p:cNvPr id="88" name="TextBox 87">
            <a:extLst>
              <a:ext uri="{FF2B5EF4-FFF2-40B4-BE49-F238E27FC236}">
                <a16:creationId xmlns:a16="http://schemas.microsoft.com/office/drawing/2014/main" id="{DC8B5DCF-32B5-CF43-94C3-6725296BEC5B}"/>
              </a:ext>
            </a:extLst>
          </p:cNvPr>
          <p:cNvSpPr txBox="1"/>
          <p:nvPr/>
        </p:nvSpPr>
        <p:spPr>
          <a:xfrm>
            <a:off x="1916970" y="4780068"/>
            <a:ext cx="846974" cy="294395"/>
          </a:xfrm>
          <a:prstGeom prst="rect">
            <a:avLst/>
          </a:prstGeom>
        </p:spPr>
        <p:txBody>
          <a:bodyPr vert="horz" wrap="square" lIns="0" tIns="0" rIns="0" bIns="0" rtlCol="0">
            <a:noAutofit/>
          </a:bodyPr>
          <a:lstStyle/>
          <a:p>
            <a:pPr algn="l">
              <a:buClr>
                <a:schemeClr val="accent6"/>
              </a:buClr>
              <a:buSzPct val="90000"/>
            </a:pPr>
            <a:r>
              <a:rPr lang="nb-NO" sz="1200" b="1">
                <a:solidFill>
                  <a:srgbClr val="FFFF00"/>
                </a:solidFill>
              </a:rPr>
              <a:t>B06</a:t>
            </a:r>
          </a:p>
        </p:txBody>
      </p:sp>
      <p:sp>
        <p:nvSpPr>
          <p:cNvPr id="90" name="TextBox 89">
            <a:extLst>
              <a:ext uri="{FF2B5EF4-FFF2-40B4-BE49-F238E27FC236}">
                <a16:creationId xmlns:a16="http://schemas.microsoft.com/office/drawing/2014/main" id="{62EE8CC2-9CF0-FBB3-5D8F-404B53AF8CC9}"/>
              </a:ext>
            </a:extLst>
          </p:cNvPr>
          <p:cNvSpPr txBox="1"/>
          <p:nvPr/>
        </p:nvSpPr>
        <p:spPr>
          <a:xfrm>
            <a:off x="2307420" y="4847746"/>
            <a:ext cx="846974" cy="294395"/>
          </a:xfrm>
          <a:prstGeom prst="rect">
            <a:avLst/>
          </a:prstGeom>
        </p:spPr>
        <p:txBody>
          <a:bodyPr vert="horz" wrap="square" lIns="0" tIns="0" rIns="0" bIns="0" rtlCol="0">
            <a:noAutofit/>
          </a:bodyPr>
          <a:lstStyle/>
          <a:p>
            <a:pPr algn="l">
              <a:buClr>
                <a:schemeClr val="accent6"/>
              </a:buClr>
              <a:buSzPct val="90000"/>
            </a:pPr>
            <a:r>
              <a:rPr lang="nb-NO" sz="1200" b="1">
                <a:solidFill>
                  <a:srgbClr val="FFFF00"/>
                </a:solidFill>
              </a:rPr>
              <a:t>B08</a:t>
            </a:r>
          </a:p>
        </p:txBody>
      </p:sp>
      <p:sp>
        <p:nvSpPr>
          <p:cNvPr id="92" name="TextBox 91">
            <a:extLst>
              <a:ext uri="{FF2B5EF4-FFF2-40B4-BE49-F238E27FC236}">
                <a16:creationId xmlns:a16="http://schemas.microsoft.com/office/drawing/2014/main" id="{5C23AE58-6525-E265-E392-3B7CCB0E8B83}"/>
              </a:ext>
            </a:extLst>
          </p:cNvPr>
          <p:cNvSpPr txBox="1"/>
          <p:nvPr/>
        </p:nvSpPr>
        <p:spPr>
          <a:xfrm>
            <a:off x="3955839" y="6115449"/>
            <a:ext cx="846974" cy="294395"/>
          </a:xfrm>
          <a:prstGeom prst="rect">
            <a:avLst/>
          </a:prstGeom>
        </p:spPr>
        <p:txBody>
          <a:bodyPr vert="horz" wrap="square" lIns="0" tIns="0" rIns="0" bIns="0" rtlCol="0">
            <a:noAutofit/>
          </a:bodyPr>
          <a:lstStyle/>
          <a:p>
            <a:pPr algn="l">
              <a:buClr>
                <a:schemeClr val="accent6"/>
              </a:buClr>
              <a:buSzPct val="90000"/>
            </a:pPr>
            <a:r>
              <a:rPr lang="nb-NO" sz="1200" b="1">
                <a:solidFill>
                  <a:srgbClr val="FFFF00"/>
                </a:solidFill>
              </a:rPr>
              <a:t>J04</a:t>
            </a:r>
          </a:p>
        </p:txBody>
      </p:sp>
      <p:sp>
        <p:nvSpPr>
          <p:cNvPr id="94" name="TextBox 93">
            <a:extLst>
              <a:ext uri="{FF2B5EF4-FFF2-40B4-BE49-F238E27FC236}">
                <a16:creationId xmlns:a16="http://schemas.microsoft.com/office/drawing/2014/main" id="{A8A13991-7F1E-0FF2-C591-538D65941BC2}"/>
              </a:ext>
            </a:extLst>
          </p:cNvPr>
          <p:cNvSpPr txBox="1"/>
          <p:nvPr/>
        </p:nvSpPr>
        <p:spPr>
          <a:xfrm>
            <a:off x="3912351" y="5582425"/>
            <a:ext cx="846974" cy="294395"/>
          </a:xfrm>
          <a:prstGeom prst="rect">
            <a:avLst/>
          </a:prstGeom>
        </p:spPr>
        <p:txBody>
          <a:bodyPr vert="horz" wrap="square" lIns="0" tIns="0" rIns="0" bIns="0" rtlCol="0">
            <a:noAutofit/>
          </a:bodyPr>
          <a:lstStyle/>
          <a:p>
            <a:pPr algn="l">
              <a:buClr>
                <a:schemeClr val="accent6"/>
              </a:buClr>
              <a:buSzPct val="90000"/>
            </a:pPr>
            <a:r>
              <a:rPr lang="nb-NO" sz="1200" b="1">
                <a:solidFill>
                  <a:srgbClr val="FFFF00"/>
                </a:solidFill>
              </a:rPr>
              <a:t>J01</a:t>
            </a:r>
          </a:p>
        </p:txBody>
      </p:sp>
      <p:sp>
        <p:nvSpPr>
          <p:cNvPr id="96" name="TextBox 95">
            <a:extLst>
              <a:ext uri="{FF2B5EF4-FFF2-40B4-BE49-F238E27FC236}">
                <a16:creationId xmlns:a16="http://schemas.microsoft.com/office/drawing/2014/main" id="{5321A20A-5587-59C2-E614-52759253F96D}"/>
              </a:ext>
            </a:extLst>
          </p:cNvPr>
          <p:cNvSpPr txBox="1"/>
          <p:nvPr/>
        </p:nvSpPr>
        <p:spPr>
          <a:xfrm>
            <a:off x="3133170" y="4230823"/>
            <a:ext cx="846974" cy="294395"/>
          </a:xfrm>
          <a:prstGeom prst="rect">
            <a:avLst/>
          </a:prstGeom>
        </p:spPr>
        <p:txBody>
          <a:bodyPr vert="horz" wrap="square" lIns="0" tIns="0" rIns="0" bIns="0" rtlCol="0">
            <a:noAutofit/>
          </a:bodyPr>
          <a:lstStyle/>
          <a:p>
            <a:pPr algn="l">
              <a:buClr>
                <a:schemeClr val="accent6"/>
              </a:buClr>
              <a:buSzPct val="90000"/>
            </a:pPr>
            <a:r>
              <a:rPr lang="nb-NO" sz="1200" b="1">
                <a:solidFill>
                  <a:srgbClr val="FFC000"/>
                </a:solidFill>
              </a:rPr>
              <a:t>A06</a:t>
            </a:r>
          </a:p>
        </p:txBody>
      </p:sp>
      <p:sp>
        <p:nvSpPr>
          <p:cNvPr id="98" name="TextBox 97">
            <a:extLst>
              <a:ext uri="{FF2B5EF4-FFF2-40B4-BE49-F238E27FC236}">
                <a16:creationId xmlns:a16="http://schemas.microsoft.com/office/drawing/2014/main" id="{B5D4BAAD-3BA4-5295-5C9A-73244AF31D08}"/>
              </a:ext>
            </a:extLst>
          </p:cNvPr>
          <p:cNvSpPr txBox="1"/>
          <p:nvPr/>
        </p:nvSpPr>
        <p:spPr>
          <a:xfrm>
            <a:off x="3757102" y="4489794"/>
            <a:ext cx="846974" cy="294395"/>
          </a:xfrm>
          <a:prstGeom prst="rect">
            <a:avLst/>
          </a:prstGeom>
        </p:spPr>
        <p:txBody>
          <a:bodyPr vert="horz" wrap="square" lIns="0" tIns="0" rIns="0" bIns="0" rtlCol="0">
            <a:noAutofit/>
          </a:bodyPr>
          <a:lstStyle/>
          <a:p>
            <a:pPr algn="l">
              <a:buClr>
                <a:schemeClr val="accent6"/>
              </a:buClr>
              <a:buSzPct val="90000"/>
            </a:pPr>
            <a:r>
              <a:rPr lang="nb-NO" sz="1200" b="1">
                <a:solidFill>
                  <a:srgbClr val="FFC000"/>
                </a:solidFill>
              </a:rPr>
              <a:t>A04</a:t>
            </a:r>
          </a:p>
        </p:txBody>
      </p:sp>
      <p:sp>
        <p:nvSpPr>
          <p:cNvPr id="100" name="TextBox 99">
            <a:extLst>
              <a:ext uri="{FF2B5EF4-FFF2-40B4-BE49-F238E27FC236}">
                <a16:creationId xmlns:a16="http://schemas.microsoft.com/office/drawing/2014/main" id="{41DAE12B-0FBD-09BF-5217-1AD125D31E36}"/>
              </a:ext>
            </a:extLst>
          </p:cNvPr>
          <p:cNvSpPr txBox="1"/>
          <p:nvPr/>
        </p:nvSpPr>
        <p:spPr>
          <a:xfrm>
            <a:off x="3860629" y="4042489"/>
            <a:ext cx="846974" cy="294395"/>
          </a:xfrm>
          <a:prstGeom prst="rect">
            <a:avLst/>
          </a:prstGeom>
        </p:spPr>
        <p:txBody>
          <a:bodyPr vert="horz" wrap="square" lIns="0" tIns="0" rIns="0" bIns="0" rtlCol="0">
            <a:noAutofit/>
          </a:bodyPr>
          <a:lstStyle/>
          <a:p>
            <a:pPr algn="l">
              <a:buClr>
                <a:schemeClr val="accent6"/>
              </a:buClr>
              <a:buSzPct val="90000"/>
            </a:pPr>
            <a:r>
              <a:rPr lang="nb-NO" sz="1200" b="1">
                <a:solidFill>
                  <a:srgbClr val="FFC000"/>
                </a:solidFill>
              </a:rPr>
              <a:t>A03</a:t>
            </a:r>
          </a:p>
        </p:txBody>
      </p:sp>
      <p:sp>
        <p:nvSpPr>
          <p:cNvPr id="102" name="TextBox 101">
            <a:extLst>
              <a:ext uri="{FF2B5EF4-FFF2-40B4-BE49-F238E27FC236}">
                <a16:creationId xmlns:a16="http://schemas.microsoft.com/office/drawing/2014/main" id="{E9E46CAB-CC92-6B56-A44C-0E7D6CA719B0}"/>
              </a:ext>
            </a:extLst>
          </p:cNvPr>
          <p:cNvSpPr txBox="1"/>
          <p:nvPr/>
        </p:nvSpPr>
        <p:spPr>
          <a:xfrm>
            <a:off x="6749417" y="3614412"/>
            <a:ext cx="846974" cy="294395"/>
          </a:xfrm>
          <a:prstGeom prst="rect">
            <a:avLst/>
          </a:prstGeom>
        </p:spPr>
        <p:txBody>
          <a:bodyPr vert="horz" wrap="square" lIns="0" tIns="0" rIns="0" bIns="0" rtlCol="0">
            <a:noAutofit/>
          </a:bodyPr>
          <a:lstStyle/>
          <a:p>
            <a:pPr algn="l">
              <a:buClr>
                <a:schemeClr val="accent6"/>
              </a:buClr>
              <a:buSzPct val="90000"/>
            </a:pPr>
            <a:r>
              <a:rPr lang="nb-NO" sz="1200" b="1">
                <a:solidFill>
                  <a:srgbClr val="FFC000"/>
                </a:solidFill>
              </a:rPr>
              <a:t>D03</a:t>
            </a:r>
          </a:p>
        </p:txBody>
      </p:sp>
      <p:sp>
        <p:nvSpPr>
          <p:cNvPr id="104" name="TextBox 103">
            <a:extLst>
              <a:ext uri="{FF2B5EF4-FFF2-40B4-BE49-F238E27FC236}">
                <a16:creationId xmlns:a16="http://schemas.microsoft.com/office/drawing/2014/main" id="{4B6DD96C-8C52-E26C-1B40-B6158381B9E9}"/>
              </a:ext>
            </a:extLst>
          </p:cNvPr>
          <p:cNvSpPr txBox="1"/>
          <p:nvPr/>
        </p:nvSpPr>
        <p:spPr>
          <a:xfrm>
            <a:off x="6695139" y="3384985"/>
            <a:ext cx="846974" cy="294395"/>
          </a:xfrm>
          <a:prstGeom prst="rect">
            <a:avLst/>
          </a:prstGeom>
        </p:spPr>
        <p:txBody>
          <a:bodyPr vert="horz" wrap="square" lIns="0" tIns="0" rIns="0" bIns="0" rtlCol="0">
            <a:noAutofit/>
          </a:bodyPr>
          <a:lstStyle/>
          <a:p>
            <a:pPr algn="l">
              <a:buClr>
                <a:schemeClr val="accent6"/>
              </a:buClr>
              <a:buSzPct val="90000"/>
            </a:pPr>
            <a:r>
              <a:rPr lang="nb-NO" sz="1200" b="1">
                <a:solidFill>
                  <a:srgbClr val="FFC000"/>
                </a:solidFill>
              </a:rPr>
              <a:t>D02</a:t>
            </a:r>
          </a:p>
        </p:txBody>
      </p:sp>
      <p:sp>
        <p:nvSpPr>
          <p:cNvPr id="106" name="TextBox 105">
            <a:extLst>
              <a:ext uri="{FF2B5EF4-FFF2-40B4-BE49-F238E27FC236}">
                <a16:creationId xmlns:a16="http://schemas.microsoft.com/office/drawing/2014/main" id="{22E76C09-1CFE-659B-65BF-1920A246E8E0}"/>
              </a:ext>
            </a:extLst>
          </p:cNvPr>
          <p:cNvSpPr txBox="1"/>
          <p:nvPr/>
        </p:nvSpPr>
        <p:spPr>
          <a:xfrm>
            <a:off x="6226459" y="4864766"/>
            <a:ext cx="1607414" cy="1272246"/>
          </a:xfrm>
          <a:prstGeom prst="rect">
            <a:avLst/>
          </a:prstGeom>
        </p:spPr>
        <p:txBody>
          <a:bodyPr vert="horz" wrap="square" lIns="0" tIns="0" rIns="0" bIns="0" rtlCol="0">
            <a:noAutofit/>
          </a:bodyPr>
          <a:lstStyle/>
          <a:p>
            <a:pPr algn="l">
              <a:buClr>
                <a:schemeClr val="accent6"/>
              </a:buClr>
              <a:buSzPct val="90000"/>
            </a:pPr>
            <a:r>
              <a:rPr lang="nb-NO" sz="1050">
                <a:solidFill>
                  <a:schemeClr val="bg1"/>
                </a:solidFill>
              </a:rPr>
              <a:t>Gas </a:t>
            </a:r>
            <a:r>
              <a:rPr lang="nb-NO" sz="1050" err="1">
                <a:solidFill>
                  <a:schemeClr val="bg1"/>
                </a:solidFill>
              </a:rPr>
              <a:t>injectors</a:t>
            </a:r>
            <a:endParaRPr lang="nb-NO" sz="1050">
              <a:solidFill>
                <a:schemeClr val="bg1"/>
              </a:solidFill>
            </a:endParaRPr>
          </a:p>
          <a:p>
            <a:pPr algn="l">
              <a:buClr>
                <a:schemeClr val="accent6"/>
              </a:buClr>
              <a:buSzPct val="90000"/>
            </a:pPr>
            <a:r>
              <a:rPr lang="nb-NO" sz="1050">
                <a:solidFill>
                  <a:schemeClr val="accent3"/>
                </a:solidFill>
              </a:rPr>
              <a:t>Gas producers</a:t>
            </a:r>
          </a:p>
          <a:p>
            <a:pPr algn="l">
              <a:buClr>
                <a:schemeClr val="accent6"/>
              </a:buClr>
              <a:buSzPct val="90000"/>
            </a:pPr>
            <a:r>
              <a:rPr lang="nb-NO" sz="1050">
                <a:solidFill>
                  <a:srgbClr val="FFFF00"/>
                </a:solidFill>
              </a:rPr>
              <a:t>Oil producers</a:t>
            </a:r>
          </a:p>
        </p:txBody>
      </p:sp>
      <p:sp>
        <p:nvSpPr>
          <p:cNvPr id="108" name="TextBox 107">
            <a:extLst>
              <a:ext uri="{FF2B5EF4-FFF2-40B4-BE49-F238E27FC236}">
                <a16:creationId xmlns:a16="http://schemas.microsoft.com/office/drawing/2014/main" id="{307ABACC-786F-68A2-87F3-25A7A173F78F}"/>
              </a:ext>
            </a:extLst>
          </p:cNvPr>
          <p:cNvSpPr txBox="1"/>
          <p:nvPr/>
        </p:nvSpPr>
        <p:spPr>
          <a:xfrm>
            <a:off x="4508826" y="3772027"/>
            <a:ext cx="1189446" cy="210199"/>
          </a:xfrm>
          <a:prstGeom prst="rect">
            <a:avLst/>
          </a:prstGeom>
        </p:spPr>
        <p:txBody>
          <a:bodyPr vert="horz" wrap="square" lIns="0" tIns="0" rIns="0" bIns="0" rtlCol="0" anchor="t">
            <a:noAutofit/>
          </a:bodyPr>
          <a:lstStyle/>
          <a:p>
            <a:pPr>
              <a:spcBef>
                <a:spcPts val="300"/>
              </a:spcBef>
              <a:spcAft>
                <a:spcPts val="300"/>
              </a:spcAft>
              <a:buClr>
                <a:srgbClr val="DF0071"/>
              </a:buClr>
              <a:buSzPct val="100000"/>
            </a:pPr>
            <a:r>
              <a:rPr lang="nb-NO" sz="1050" b="1" dirty="0"/>
              <a:t>Idun Tunge</a:t>
            </a:r>
          </a:p>
        </p:txBody>
      </p:sp>
      <p:sp>
        <p:nvSpPr>
          <p:cNvPr id="50" name="Text Box 11">
            <a:extLst>
              <a:ext uri="{FF2B5EF4-FFF2-40B4-BE49-F238E27FC236}">
                <a16:creationId xmlns:a16="http://schemas.microsoft.com/office/drawing/2014/main" id="{BCE99161-194E-3F24-3B02-A1A942738B45}"/>
              </a:ext>
            </a:extLst>
          </p:cNvPr>
          <p:cNvSpPr txBox="1">
            <a:spLocks noChangeArrowheads="1"/>
          </p:cNvSpPr>
          <p:nvPr/>
        </p:nvSpPr>
        <p:spPr bwMode="auto">
          <a:xfrm>
            <a:off x="3728617" y="5028089"/>
            <a:ext cx="1643696" cy="340735"/>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lgn="l" eaLnBrk="0" hangingPunct="0">
              <a:spcBef>
                <a:spcPct val="50000"/>
              </a:spcBef>
              <a:buClr>
                <a:srgbClr val="99CC00"/>
              </a:buClr>
              <a:buFont typeface="Univers 45 Light" pitchFamily="2" charset="0"/>
              <a:buChar char="•"/>
              <a:defRPr>
                <a:solidFill>
                  <a:schemeClr val="tx1"/>
                </a:solidFill>
                <a:latin typeface="Univers 45 Light" pitchFamily="2" charset="0"/>
                <a:cs typeface="Arial" charset="0"/>
              </a:defRPr>
            </a:lvl1pPr>
            <a:lvl2pPr marL="742950" indent="-28575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2pPr>
            <a:lvl3pPr marL="11430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3pPr>
            <a:lvl4pPr marL="16002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4pPr>
            <a:lvl5pPr marL="2057400" indent="-228600" algn="l" eaLnBrk="0" hangingPunct="0">
              <a:spcBef>
                <a:spcPct val="50000"/>
              </a:spcBef>
              <a:buClr>
                <a:srgbClr val="99CC00"/>
              </a:buClr>
              <a:buFont typeface="Arial" charset="0"/>
              <a:buChar char="−"/>
              <a:defRPr>
                <a:solidFill>
                  <a:schemeClr val="tx1"/>
                </a:solidFill>
                <a:latin typeface="Univers 45 Light" pitchFamily="2" charset="0"/>
                <a:cs typeface="Arial" charset="0"/>
              </a:defRPr>
            </a:lvl5pPr>
            <a:lvl6pPr marL="25146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6pPr>
            <a:lvl7pPr marL="29718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7pPr>
            <a:lvl8pPr marL="34290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8pPr>
            <a:lvl9pPr marL="3886200" indent="-228600" eaLnBrk="0" fontAlgn="base" hangingPunct="0">
              <a:spcBef>
                <a:spcPct val="50000"/>
              </a:spcBef>
              <a:spcAft>
                <a:spcPct val="0"/>
              </a:spcAft>
              <a:buClr>
                <a:srgbClr val="99CC00"/>
              </a:buClr>
              <a:buFont typeface="Arial" charset="0"/>
              <a:buChar char="−"/>
              <a:defRPr>
                <a:solidFill>
                  <a:schemeClr val="tx1"/>
                </a:solidFill>
                <a:latin typeface="Univers 45 Light" pitchFamily="2" charset="0"/>
                <a:cs typeface="Arial" charset="0"/>
              </a:defRPr>
            </a:lvl9pPr>
          </a:lstStyle>
          <a:p>
            <a:pPr algn="ctr" eaLnBrk="1" hangingPunct="1">
              <a:spcBef>
                <a:spcPct val="0"/>
              </a:spcBef>
              <a:buClrTx/>
              <a:buFontTx/>
              <a:buNone/>
            </a:pPr>
            <a:r>
              <a:rPr lang="nb-NO" altLang="nb-NO" sz="1600" b="1" dirty="0"/>
              <a:t>Skarv A –</a:t>
            </a:r>
            <a:r>
              <a:rPr lang="nb-NO" altLang="nb-NO" sz="1600" b="1" dirty="0" err="1"/>
              <a:t>Tilje</a:t>
            </a:r>
            <a:r>
              <a:rPr lang="nb-NO" altLang="nb-NO" sz="1600" b="1" dirty="0"/>
              <a:t> Reservoir</a:t>
            </a:r>
          </a:p>
        </p:txBody>
      </p:sp>
      <p:sp>
        <p:nvSpPr>
          <p:cNvPr id="111" name="Oval 110">
            <a:extLst>
              <a:ext uri="{FF2B5EF4-FFF2-40B4-BE49-F238E27FC236}">
                <a16:creationId xmlns:a16="http://schemas.microsoft.com/office/drawing/2014/main" id="{5B83DEEF-B496-1DA4-4F3F-5C9BFA317FBC}"/>
              </a:ext>
            </a:extLst>
          </p:cNvPr>
          <p:cNvSpPr/>
          <p:nvPr/>
        </p:nvSpPr>
        <p:spPr>
          <a:xfrm>
            <a:off x="267128" y="4023776"/>
            <a:ext cx="2887266" cy="165866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
        <p:nvSpPr>
          <p:cNvPr id="7" name="TextBox 6">
            <a:extLst>
              <a:ext uri="{FF2B5EF4-FFF2-40B4-BE49-F238E27FC236}">
                <a16:creationId xmlns:a16="http://schemas.microsoft.com/office/drawing/2014/main" id="{A4053BB5-1EF3-4BF8-8FAF-4E8E28035D61}"/>
              </a:ext>
            </a:extLst>
          </p:cNvPr>
          <p:cNvSpPr txBox="1"/>
          <p:nvPr/>
        </p:nvSpPr>
        <p:spPr>
          <a:xfrm>
            <a:off x="8309428" y="3982226"/>
            <a:ext cx="3615444" cy="1045863"/>
          </a:xfrm>
          <a:prstGeom prst="rect">
            <a:avLst/>
          </a:prstGeom>
        </p:spPr>
        <p:txBody>
          <a:bodyPr vert="horz" wrap="square" lIns="0" tIns="0" rIns="0" bIns="0" rtlCol="0">
            <a:noAutofit/>
          </a:bodyPr>
          <a:lstStyle/>
          <a:p>
            <a:pPr marL="285750" indent="-285750" algn="l">
              <a:buClr>
                <a:schemeClr val="accent6"/>
              </a:buClr>
              <a:buSzPct val="90000"/>
              <a:buFont typeface="Wingdings" pitchFamily="2" charset="2"/>
              <a:buChar char="§"/>
            </a:pPr>
            <a:endParaRPr lang="nb-NO" sz="1600" dirty="0"/>
          </a:p>
        </p:txBody>
      </p:sp>
      <p:pic>
        <p:nvPicPr>
          <p:cNvPr id="13" name="Picture 12">
            <a:extLst>
              <a:ext uri="{FF2B5EF4-FFF2-40B4-BE49-F238E27FC236}">
                <a16:creationId xmlns:a16="http://schemas.microsoft.com/office/drawing/2014/main" id="{81052D0E-1E2A-2151-826E-6EAEFC391C71}"/>
              </a:ext>
            </a:extLst>
          </p:cNvPr>
          <p:cNvPicPr>
            <a:picLocks noChangeAspect="1"/>
          </p:cNvPicPr>
          <p:nvPr/>
        </p:nvPicPr>
        <p:blipFill>
          <a:blip r:embed="rId6"/>
          <a:stretch>
            <a:fillRect/>
          </a:stretch>
        </p:blipFill>
        <p:spPr>
          <a:xfrm>
            <a:off x="8629527" y="821597"/>
            <a:ext cx="3074224" cy="4530965"/>
          </a:xfrm>
          <a:prstGeom prst="rect">
            <a:avLst/>
          </a:prstGeom>
        </p:spPr>
      </p:pic>
      <p:pic>
        <p:nvPicPr>
          <p:cNvPr id="10" name="Picture 9">
            <a:extLst>
              <a:ext uri="{FF2B5EF4-FFF2-40B4-BE49-F238E27FC236}">
                <a16:creationId xmlns:a16="http://schemas.microsoft.com/office/drawing/2014/main" id="{490059D1-A9D0-ADE7-18C2-468E02B0EACB}"/>
              </a:ext>
            </a:extLst>
          </p:cNvPr>
          <p:cNvPicPr>
            <a:picLocks noChangeAspect="1"/>
          </p:cNvPicPr>
          <p:nvPr/>
        </p:nvPicPr>
        <p:blipFill>
          <a:blip r:embed="rId7"/>
          <a:stretch>
            <a:fillRect/>
          </a:stretch>
        </p:blipFill>
        <p:spPr>
          <a:xfrm>
            <a:off x="7930729" y="450593"/>
            <a:ext cx="1466679" cy="1468823"/>
          </a:xfrm>
          <a:prstGeom prst="rect">
            <a:avLst/>
          </a:prstGeom>
        </p:spPr>
      </p:pic>
      <p:pic>
        <p:nvPicPr>
          <p:cNvPr id="6" name="Picture 5">
            <a:extLst>
              <a:ext uri="{FF2B5EF4-FFF2-40B4-BE49-F238E27FC236}">
                <a16:creationId xmlns:a16="http://schemas.microsoft.com/office/drawing/2014/main" id="{5A6A4209-C05B-DBFD-FB26-6C04277E4D0F}"/>
              </a:ext>
            </a:extLst>
          </p:cNvPr>
          <p:cNvPicPr>
            <a:picLocks noChangeAspect="1"/>
          </p:cNvPicPr>
          <p:nvPr/>
        </p:nvPicPr>
        <p:blipFill>
          <a:blip r:embed="rId8"/>
          <a:stretch>
            <a:fillRect/>
          </a:stretch>
        </p:blipFill>
        <p:spPr>
          <a:xfrm>
            <a:off x="6946005" y="249616"/>
            <a:ext cx="1172062" cy="917880"/>
          </a:xfrm>
          <a:prstGeom prst="rect">
            <a:avLst/>
          </a:prstGeom>
        </p:spPr>
      </p:pic>
      <p:sp>
        <p:nvSpPr>
          <p:cNvPr id="3" name="TextBox 2">
            <a:extLst>
              <a:ext uri="{FF2B5EF4-FFF2-40B4-BE49-F238E27FC236}">
                <a16:creationId xmlns:a16="http://schemas.microsoft.com/office/drawing/2014/main" id="{8CB54313-7312-CF07-47BA-765D9B73E923}"/>
              </a:ext>
            </a:extLst>
          </p:cNvPr>
          <p:cNvSpPr txBox="1"/>
          <p:nvPr/>
        </p:nvSpPr>
        <p:spPr>
          <a:xfrm>
            <a:off x="6949229" y="28964"/>
            <a:ext cx="3557995" cy="150428"/>
          </a:xfrm>
          <a:prstGeom prst="rect">
            <a:avLst/>
          </a:prstGeom>
        </p:spPr>
        <p:txBody>
          <a:bodyPr vert="horz" wrap="square" lIns="0" tIns="0" rIns="0" bIns="0" rtlCol="0">
            <a:noAutofit/>
          </a:bodyPr>
          <a:lstStyle/>
          <a:p>
            <a:pPr algn="l">
              <a:buClr>
                <a:schemeClr val="accent6"/>
              </a:buClr>
              <a:buSzPct val="90000"/>
            </a:pPr>
            <a:r>
              <a:rPr lang="nb-NO" sz="1100" dirty="0"/>
              <a:t>FPSO=Floating Production Storage and Offloading vessel</a:t>
            </a:r>
          </a:p>
        </p:txBody>
      </p:sp>
    </p:spTree>
    <p:extLst>
      <p:ext uri="{BB962C8B-B14F-4D97-AF65-F5344CB8AC3E}">
        <p14:creationId xmlns:p14="http://schemas.microsoft.com/office/powerpoint/2010/main" val="79841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B68BB13A-B713-4DC0-833B-0F0AFC9D4743}"/>
              </a:ext>
            </a:extLst>
          </p:cNvPr>
          <p:cNvPicPr>
            <a:picLocks noGrp="1" noChangeAspect="1"/>
          </p:cNvPicPr>
          <p:nvPr>
            <p:ph sz="quarter" idx="12"/>
          </p:nvPr>
        </p:nvPicPr>
        <p:blipFill>
          <a:blip r:embed="rId5"/>
          <a:stretch>
            <a:fillRect/>
          </a:stretch>
        </p:blipFill>
        <p:spPr>
          <a:xfrm>
            <a:off x="594723" y="3342343"/>
            <a:ext cx="4015647" cy="2640257"/>
          </a:xfrm>
        </p:spPr>
      </p:pic>
      <p:sp>
        <p:nvSpPr>
          <p:cNvPr id="16" name="Freeform: Shape 15">
            <a:extLst>
              <a:ext uri="{FF2B5EF4-FFF2-40B4-BE49-F238E27FC236}">
                <a16:creationId xmlns:a16="http://schemas.microsoft.com/office/drawing/2014/main" id="{78EB0F07-2CFD-44F2-5459-5E4548E111A3}"/>
              </a:ext>
            </a:extLst>
          </p:cNvPr>
          <p:cNvSpPr/>
          <p:nvPr/>
        </p:nvSpPr>
        <p:spPr>
          <a:xfrm>
            <a:off x="880533" y="4158827"/>
            <a:ext cx="3461174" cy="629920"/>
          </a:xfrm>
          <a:custGeom>
            <a:avLst/>
            <a:gdLst>
              <a:gd name="connsiteX0" fmla="*/ 149014 w 3461174"/>
              <a:gd name="connsiteY0" fmla="*/ 189653 h 629920"/>
              <a:gd name="connsiteX1" fmla="*/ 257387 w 3461174"/>
              <a:gd name="connsiteY1" fmla="*/ 413173 h 629920"/>
              <a:gd name="connsiteX2" fmla="*/ 562187 w 3461174"/>
              <a:gd name="connsiteY2" fmla="*/ 514773 h 629920"/>
              <a:gd name="connsiteX3" fmla="*/ 778934 w 3461174"/>
              <a:gd name="connsiteY3" fmla="*/ 596053 h 629920"/>
              <a:gd name="connsiteX4" fmla="*/ 1198880 w 3461174"/>
              <a:gd name="connsiteY4" fmla="*/ 623146 h 629920"/>
              <a:gd name="connsiteX5" fmla="*/ 1578187 w 3461174"/>
              <a:gd name="connsiteY5" fmla="*/ 629920 h 629920"/>
              <a:gd name="connsiteX6" fmla="*/ 2181014 w 3461174"/>
              <a:gd name="connsiteY6" fmla="*/ 568960 h 629920"/>
              <a:gd name="connsiteX7" fmla="*/ 2878667 w 3461174"/>
              <a:gd name="connsiteY7" fmla="*/ 596053 h 629920"/>
              <a:gd name="connsiteX8" fmla="*/ 3318934 w 3461174"/>
              <a:gd name="connsiteY8" fmla="*/ 575733 h 629920"/>
              <a:gd name="connsiteX9" fmla="*/ 3461174 w 3461174"/>
              <a:gd name="connsiteY9" fmla="*/ 480906 h 629920"/>
              <a:gd name="connsiteX10" fmla="*/ 2824480 w 3461174"/>
              <a:gd name="connsiteY10" fmla="*/ 467360 h 629920"/>
              <a:gd name="connsiteX11" fmla="*/ 2221654 w 3461174"/>
              <a:gd name="connsiteY11" fmla="*/ 440266 h 629920"/>
              <a:gd name="connsiteX12" fmla="*/ 1733974 w 3461174"/>
              <a:gd name="connsiteY12" fmla="*/ 426720 h 629920"/>
              <a:gd name="connsiteX13" fmla="*/ 1402080 w 3461174"/>
              <a:gd name="connsiteY13" fmla="*/ 460586 h 629920"/>
              <a:gd name="connsiteX14" fmla="*/ 1151467 w 3461174"/>
              <a:gd name="connsiteY14" fmla="*/ 487680 h 629920"/>
              <a:gd name="connsiteX15" fmla="*/ 474134 w 3461174"/>
              <a:gd name="connsiteY15" fmla="*/ 372533 h 629920"/>
              <a:gd name="connsiteX16" fmla="*/ 0 w 3461174"/>
              <a:gd name="connsiteY16"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1174" h="629920">
                <a:moveTo>
                  <a:pt x="149014" y="189653"/>
                </a:moveTo>
                <a:lnTo>
                  <a:pt x="257387" y="413173"/>
                </a:lnTo>
                <a:lnTo>
                  <a:pt x="562187" y="514773"/>
                </a:lnTo>
                <a:lnTo>
                  <a:pt x="778934" y="596053"/>
                </a:lnTo>
                <a:lnTo>
                  <a:pt x="1198880" y="623146"/>
                </a:lnTo>
                <a:lnTo>
                  <a:pt x="1578187" y="629920"/>
                </a:lnTo>
                <a:lnTo>
                  <a:pt x="2181014" y="568960"/>
                </a:lnTo>
                <a:lnTo>
                  <a:pt x="2878667" y="596053"/>
                </a:lnTo>
                <a:lnTo>
                  <a:pt x="3318934" y="575733"/>
                </a:lnTo>
                <a:lnTo>
                  <a:pt x="3461174" y="480906"/>
                </a:lnTo>
                <a:lnTo>
                  <a:pt x="2824480" y="467360"/>
                </a:lnTo>
                <a:lnTo>
                  <a:pt x="2221654" y="440266"/>
                </a:lnTo>
                <a:lnTo>
                  <a:pt x="1733974" y="426720"/>
                </a:lnTo>
                <a:lnTo>
                  <a:pt x="1402080" y="460586"/>
                </a:lnTo>
                <a:lnTo>
                  <a:pt x="1151467" y="487680"/>
                </a:lnTo>
                <a:lnTo>
                  <a:pt x="474134" y="372533"/>
                </a:lnTo>
                <a:lnTo>
                  <a:pt x="0" y="0"/>
                </a:lnTo>
              </a:path>
            </a:pathLst>
          </a:cu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eeform: Shape 5">
            <a:extLst>
              <a:ext uri="{FF2B5EF4-FFF2-40B4-BE49-F238E27FC236}">
                <a16:creationId xmlns:a16="http://schemas.microsoft.com/office/drawing/2014/main" id="{91D31440-C284-A01E-6B4C-25DA7D9A2C85}"/>
              </a:ext>
            </a:extLst>
          </p:cNvPr>
          <p:cNvSpPr/>
          <p:nvPr/>
        </p:nvSpPr>
        <p:spPr>
          <a:xfrm>
            <a:off x="1117600" y="4118187"/>
            <a:ext cx="3298613" cy="480906"/>
          </a:xfrm>
          <a:custGeom>
            <a:avLst/>
            <a:gdLst>
              <a:gd name="connsiteX0" fmla="*/ 0 w 3298613"/>
              <a:gd name="connsiteY0" fmla="*/ 33866 h 480906"/>
              <a:gd name="connsiteX1" fmla="*/ 0 w 3298613"/>
              <a:gd name="connsiteY1" fmla="*/ 33866 h 480906"/>
              <a:gd name="connsiteX2" fmla="*/ 189653 w 3298613"/>
              <a:gd name="connsiteY2" fmla="*/ 0 h 480906"/>
              <a:gd name="connsiteX3" fmla="*/ 494453 w 3298613"/>
              <a:gd name="connsiteY3" fmla="*/ 149013 h 480906"/>
              <a:gd name="connsiteX4" fmla="*/ 704427 w 3298613"/>
              <a:gd name="connsiteY4" fmla="*/ 223520 h 480906"/>
              <a:gd name="connsiteX5" fmla="*/ 1151467 w 3298613"/>
              <a:gd name="connsiteY5" fmla="*/ 270933 h 480906"/>
              <a:gd name="connsiteX6" fmla="*/ 1469813 w 3298613"/>
              <a:gd name="connsiteY6" fmla="*/ 243840 h 480906"/>
              <a:gd name="connsiteX7" fmla="*/ 1612053 w 3298613"/>
              <a:gd name="connsiteY7" fmla="*/ 189653 h 480906"/>
              <a:gd name="connsiteX8" fmla="*/ 1761067 w 3298613"/>
              <a:gd name="connsiteY8" fmla="*/ 155786 h 480906"/>
              <a:gd name="connsiteX9" fmla="*/ 2079413 w 3298613"/>
              <a:gd name="connsiteY9" fmla="*/ 182880 h 480906"/>
              <a:gd name="connsiteX10" fmla="*/ 2377440 w 3298613"/>
              <a:gd name="connsiteY10" fmla="*/ 182880 h 480906"/>
              <a:gd name="connsiteX11" fmla="*/ 2749973 w 3298613"/>
              <a:gd name="connsiteY11" fmla="*/ 169333 h 480906"/>
              <a:gd name="connsiteX12" fmla="*/ 2912533 w 3298613"/>
              <a:gd name="connsiteY12" fmla="*/ 176106 h 480906"/>
              <a:gd name="connsiteX13" fmla="*/ 3081867 w 3298613"/>
              <a:gd name="connsiteY13" fmla="*/ 40640 h 480906"/>
              <a:gd name="connsiteX14" fmla="*/ 3251200 w 3298613"/>
              <a:gd name="connsiteY14" fmla="*/ 40640 h 480906"/>
              <a:gd name="connsiteX15" fmla="*/ 3298613 w 3298613"/>
              <a:gd name="connsiteY15" fmla="*/ 311573 h 480906"/>
              <a:gd name="connsiteX16" fmla="*/ 2980267 w 3298613"/>
              <a:gd name="connsiteY16" fmla="*/ 386080 h 480906"/>
              <a:gd name="connsiteX17" fmla="*/ 2587413 w 3298613"/>
              <a:gd name="connsiteY17" fmla="*/ 453813 h 480906"/>
              <a:gd name="connsiteX18" fmla="*/ 2269067 w 3298613"/>
              <a:gd name="connsiteY18" fmla="*/ 453813 h 480906"/>
              <a:gd name="connsiteX19" fmla="*/ 2011680 w 3298613"/>
              <a:gd name="connsiteY19" fmla="*/ 440266 h 480906"/>
              <a:gd name="connsiteX20" fmla="*/ 1700107 w 3298613"/>
              <a:gd name="connsiteY20" fmla="*/ 426720 h 480906"/>
              <a:gd name="connsiteX21" fmla="*/ 1259840 w 3298613"/>
              <a:gd name="connsiteY21" fmla="*/ 480906 h 480906"/>
              <a:gd name="connsiteX22" fmla="*/ 914400 w 3298613"/>
              <a:gd name="connsiteY22" fmla="*/ 474133 h 480906"/>
              <a:gd name="connsiteX23" fmla="*/ 596053 w 3298613"/>
              <a:gd name="connsiteY23" fmla="*/ 406400 h 480906"/>
              <a:gd name="connsiteX24" fmla="*/ 304800 w 3298613"/>
              <a:gd name="connsiteY24" fmla="*/ 325120 h 480906"/>
              <a:gd name="connsiteX25" fmla="*/ 149013 w 3298613"/>
              <a:gd name="connsiteY25" fmla="*/ 209973 h 480906"/>
              <a:gd name="connsiteX26" fmla="*/ 0 w 3298613"/>
              <a:gd name="connsiteY26" fmla="*/ 33866 h 4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98613" h="480906">
                <a:moveTo>
                  <a:pt x="0" y="33866"/>
                </a:moveTo>
                <a:lnTo>
                  <a:pt x="0" y="33866"/>
                </a:lnTo>
                <a:lnTo>
                  <a:pt x="189653" y="0"/>
                </a:lnTo>
                <a:lnTo>
                  <a:pt x="494453" y="149013"/>
                </a:lnTo>
                <a:lnTo>
                  <a:pt x="704427" y="223520"/>
                </a:lnTo>
                <a:lnTo>
                  <a:pt x="1151467" y="270933"/>
                </a:lnTo>
                <a:lnTo>
                  <a:pt x="1469813" y="243840"/>
                </a:lnTo>
                <a:lnTo>
                  <a:pt x="1612053" y="189653"/>
                </a:lnTo>
                <a:lnTo>
                  <a:pt x="1761067" y="155786"/>
                </a:lnTo>
                <a:lnTo>
                  <a:pt x="2079413" y="182880"/>
                </a:lnTo>
                <a:lnTo>
                  <a:pt x="2377440" y="182880"/>
                </a:lnTo>
                <a:lnTo>
                  <a:pt x="2749973" y="169333"/>
                </a:lnTo>
                <a:lnTo>
                  <a:pt x="2912533" y="176106"/>
                </a:lnTo>
                <a:lnTo>
                  <a:pt x="3081867" y="40640"/>
                </a:lnTo>
                <a:lnTo>
                  <a:pt x="3251200" y="40640"/>
                </a:lnTo>
                <a:lnTo>
                  <a:pt x="3298613" y="311573"/>
                </a:lnTo>
                <a:lnTo>
                  <a:pt x="2980267" y="386080"/>
                </a:lnTo>
                <a:lnTo>
                  <a:pt x="2587413" y="453813"/>
                </a:lnTo>
                <a:lnTo>
                  <a:pt x="2269067" y="453813"/>
                </a:lnTo>
                <a:lnTo>
                  <a:pt x="2011680" y="440266"/>
                </a:lnTo>
                <a:lnTo>
                  <a:pt x="1700107" y="426720"/>
                </a:lnTo>
                <a:lnTo>
                  <a:pt x="1259840" y="480906"/>
                </a:lnTo>
                <a:lnTo>
                  <a:pt x="914400" y="474133"/>
                </a:lnTo>
                <a:lnTo>
                  <a:pt x="596053" y="406400"/>
                </a:lnTo>
                <a:lnTo>
                  <a:pt x="304800" y="325120"/>
                </a:lnTo>
                <a:lnTo>
                  <a:pt x="149013" y="209973"/>
                </a:lnTo>
                <a:lnTo>
                  <a:pt x="0" y="33866"/>
                </a:lnTo>
                <a:close/>
              </a:path>
            </a:pathLst>
          </a:cu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
        <p:nvSpPr>
          <p:cNvPr id="12" name="Freeform: Shape 11">
            <a:extLst>
              <a:ext uri="{FF2B5EF4-FFF2-40B4-BE49-F238E27FC236}">
                <a16:creationId xmlns:a16="http://schemas.microsoft.com/office/drawing/2014/main" id="{85AE3966-F739-8906-0795-90566A375AB1}"/>
              </a:ext>
            </a:extLst>
          </p:cNvPr>
          <p:cNvSpPr/>
          <p:nvPr/>
        </p:nvSpPr>
        <p:spPr>
          <a:xfrm>
            <a:off x="833120" y="4124960"/>
            <a:ext cx="3542453" cy="568960"/>
          </a:xfrm>
          <a:custGeom>
            <a:avLst/>
            <a:gdLst>
              <a:gd name="connsiteX0" fmla="*/ 277707 w 3542453"/>
              <a:gd name="connsiteY0" fmla="*/ 0 h 568960"/>
              <a:gd name="connsiteX1" fmla="*/ 575733 w 3542453"/>
              <a:gd name="connsiteY1" fmla="*/ 284480 h 568960"/>
              <a:gd name="connsiteX2" fmla="*/ 988907 w 3542453"/>
              <a:gd name="connsiteY2" fmla="*/ 399627 h 568960"/>
              <a:gd name="connsiteX3" fmla="*/ 1320800 w 3542453"/>
              <a:gd name="connsiteY3" fmla="*/ 440267 h 568960"/>
              <a:gd name="connsiteX4" fmla="*/ 1828800 w 3542453"/>
              <a:gd name="connsiteY4" fmla="*/ 399627 h 568960"/>
              <a:gd name="connsiteX5" fmla="*/ 2187787 w 3542453"/>
              <a:gd name="connsiteY5" fmla="*/ 386080 h 568960"/>
              <a:gd name="connsiteX6" fmla="*/ 2831253 w 3542453"/>
              <a:gd name="connsiteY6" fmla="*/ 413173 h 568960"/>
              <a:gd name="connsiteX7" fmla="*/ 3447627 w 3542453"/>
              <a:gd name="connsiteY7" fmla="*/ 311573 h 568960"/>
              <a:gd name="connsiteX8" fmla="*/ 3542453 w 3542453"/>
              <a:gd name="connsiteY8" fmla="*/ 291253 h 568960"/>
              <a:gd name="connsiteX9" fmla="*/ 3522133 w 3542453"/>
              <a:gd name="connsiteY9" fmla="*/ 501227 h 568960"/>
              <a:gd name="connsiteX10" fmla="*/ 3108960 w 3542453"/>
              <a:gd name="connsiteY10" fmla="*/ 535093 h 568960"/>
              <a:gd name="connsiteX11" fmla="*/ 2634827 w 3542453"/>
              <a:gd name="connsiteY11" fmla="*/ 541867 h 568960"/>
              <a:gd name="connsiteX12" fmla="*/ 2153920 w 3542453"/>
              <a:gd name="connsiteY12" fmla="*/ 501227 h 568960"/>
              <a:gd name="connsiteX13" fmla="*/ 1876213 w 3542453"/>
              <a:gd name="connsiteY13" fmla="*/ 501227 h 568960"/>
              <a:gd name="connsiteX14" fmla="*/ 1273387 w 3542453"/>
              <a:gd name="connsiteY14" fmla="*/ 568960 h 568960"/>
              <a:gd name="connsiteX15" fmla="*/ 873760 w 3542453"/>
              <a:gd name="connsiteY15" fmla="*/ 514773 h 568960"/>
              <a:gd name="connsiteX16" fmla="*/ 548640 w 3542453"/>
              <a:gd name="connsiteY16" fmla="*/ 474133 h 568960"/>
              <a:gd name="connsiteX17" fmla="*/ 392853 w 3542453"/>
              <a:gd name="connsiteY17" fmla="*/ 365760 h 568960"/>
              <a:gd name="connsiteX18" fmla="*/ 162560 w 3542453"/>
              <a:gd name="connsiteY18" fmla="*/ 182880 h 568960"/>
              <a:gd name="connsiteX19" fmla="*/ 0 w 3542453"/>
              <a:gd name="connsiteY19" fmla="*/ 47413 h 5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2453" h="568960">
                <a:moveTo>
                  <a:pt x="277707" y="0"/>
                </a:moveTo>
                <a:lnTo>
                  <a:pt x="575733" y="284480"/>
                </a:lnTo>
                <a:lnTo>
                  <a:pt x="988907" y="399627"/>
                </a:lnTo>
                <a:lnTo>
                  <a:pt x="1320800" y="440267"/>
                </a:lnTo>
                <a:lnTo>
                  <a:pt x="1828800" y="399627"/>
                </a:lnTo>
                <a:lnTo>
                  <a:pt x="2187787" y="386080"/>
                </a:lnTo>
                <a:lnTo>
                  <a:pt x="2831253" y="413173"/>
                </a:lnTo>
                <a:lnTo>
                  <a:pt x="3447627" y="311573"/>
                </a:lnTo>
                <a:lnTo>
                  <a:pt x="3542453" y="291253"/>
                </a:lnTo>
                <a:lnTo>
                  <a:pt x="3522133" y="501227"/>
                </a:lnTo>
                <a:lnTo>
                  <a:pt x="3108960" y="535093"/>
                </a:lnTo>
                <a:lnTo>
                  <a:pt x="2634827" y="541867"/>
                </a:lnTo>
                <a:lnTo>
                  <a:pt x="2153920" y="501227"/>
                </a:lnTo>
                <a:lnTo>
                  <a:pt x="1876213" y="501227"/>
                </a:lnTo>
                <a:lnTo>
                  <a:pt x="1273387" y="568960"/>
                </a:lnTo>
                <a:lnTo>
                  <a:pt x="873760" y="514773"/>
                </a:lnTo>
                <a:lnTo>
                  <a:pt x="548640" y="474133"/>
                </a:lnTo>
                <a:lnTo>
                  <a:pt x="392853" y="365760"/>
                </a:lnTo>
                <a:lnTo>
                  <a:pt x="162560" y="182880"/>
                </a:lnTo>
                <a:lnTo>
                  <a:pt x="0" y="47413"/>
                </a:lnTo>
              </a:path>
            </a:pathLst>
          </a:cu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Object 7" hidden="1">
            <a:extLst>
              <a:ext uri="{FF2B5EF4-FFF2-40B4-BE49-F238E27FC236}">
                <a16:creationId xmlns:a16="http://schemas.microsoft.com/office/drawing/2014/main" id="{E6B3CE45-5653-4632-AC18-A9FF03C020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6" imgW="353" imgH="353" progId="TCLayout.ActiveDocument.1">
                  <p:embed/>
                </p:oleObj>
              </mc:Choice>
              <mc:Fallback>
                <p:oleObj name="think-cell Slide" r:id="rId6" imgW="353" imgH="353" progId="TCLayout.ActiveDocument.1">
                  <p:embed/>
                  <p:pic>
                    <p:nvPicPr>
                      <p:cNvPr id="8" name="Object 7" hidden="1">
                        <a:extLst>
                          <a:ext uri="{FF2B5EF4-FFF2-40B4-BE49-F238E27FC236}">
                            <a16:creationId xmlns:a16="http://schemas.microsoft.com/office/drawing/2014/main" id="{E6B3CE45-5653-4632-AC18-A9FF03C020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DB9189-EBEC-46DF-9C1E-8E1D5258EE67}"/>
              </a:ext>
            </a:extLst>
          </p:cNvPr>
          <p:cNvSpPr>
            <a:spLocks noGrp="1"/>
          </p:cNvSpPr>
          <p:nvPr>
            <p:ph type="title"/>
          </p:nvPr>
        </p:nvSpPr>
        <p:spPr/>
        <p:txBody>
          <a:bodyPr vert="horz"/>
          <a:lstStyle/>
          <a:p>
            <a:r>
              <a:rPr lang="nb-NO" dirty="0"/>
              <a:t>B- and C-segments</a:t>
            </a:r>
          </a:p>
        </p:txBody>
      </p:sp>
      <p:sp>
        <p:nvSpPr>
          <p:cNvPr id="7" name="Text Placeholder 6">
            <a:extLst>
              <a:ext uri="{FF2B5EF4-FFF2-40B4-BE49-F238E27FC236}">
                <a16:creationId xmlns:a16="http://schemas.microsoft.com/office/drawing/2014/main" id="{F7C48224-92EB-4FF4-90B5-6E29C1582DF6}"/>
              </a:ext>
            </a:extLst>
          </p:cNvPr>
          <p:cNvSpPr>
            <a:spLocks noGrp="1"/>
          </p:cNvSpPr>
          <p:nvPr>
            <p:ph type="body" sz="quarter" idx="10"/>
          </p:nvPr>
        </p:nvSpPr>
        <p:spPr/>
        <p:txBody>
          <a:bodyPr/>
          <a:lstStyle/>
          <a:p>
            <a:r>
              <a:rPr lang="nb-NO"/>
              <a:t>Key </a:t>
            </a:r>
            <a:r>
              <a:rPr lang="nb-NO" err="1"/>
              <a:t>facts</a:t>
            </a:r>
            <a:endParaRPr lang="nb-NO"/>
          </a:p>
        </p:txBody>
      </p:sp>
      <p:sp>
        <p:nvSpPr>
          <p:cNvPr id="11" name="TextBox 10">
            <a:extLst>
              <a:ext uri="{FF2B5EF4-FFF2-40B4-BE49-F238E27FC236}">
                <a16:creationId xmlns:a16="http://schemas.microsoft.com/office/drawing/2014/main" id="{82A09A5A-5808-4369-9386-70A8156EE7DF}"/>
              </a:ext>
            </a:extLst>
          </p:cNvPr>
          <p:cNvSpPr txBox="1"/>
          <p:nvPr/>
        </p:nvSpPr>
        <p:spPr>
          <a:xfrm>
            <a:off x="372715" y="1528549"/>
            <a:ext cx="6698957" cy="4476466"/>
          </a:xfrm>
          <a:prstGeom prst="rect">
            <a:avLst/>
          </a:prstGeom>
        </p:spPr>
        <p:txBody>
          <a:bodyPr vert="horz" wrap="square" lIns="0" tIns="0" rIns="0" bIns="0" rtlCol="0">
            <a:noAutofit/>
          </a:bodyPr>
          <a:lstStyle/>
          <a:p>
            <a:pPr marL="285750" indent="-285750" algn="l">
              <a:buClr>
                <a:schemeClr val="accent6"/>
              </a:buClr>
              <a:buSzPct val="90000"/>
              <a:buFont typeface="Wingdings" pitchFamily="2" charset="2"/>
              <a:buChar char="§"/>
            </a:pPr>
            <a:r>
              <a:rPr lang="nb-NO" sz="1600" dirty="0"/>
              <a:t>Two oil producers supported by one updip gas injector in each segment </a:t>
            </a:r>
          </a:p>
          <a:p>
            <a:pPr marL="285750" indent="-285750" algn="l">
              <a:buClr>
                <a:schemeClr val="accent6"/>
              </a:buClr>
              <a:buSzPct val="90000"/>
              <a:buFont typeface="Wingdings" pitchFamily="2" charset="2"/>
              <a:buChar char="§"/>
            </a:pPr>
            <a:r>
              <a:rPr lang="nb-NO" sz="1600" dirty="0"/>
              <a:t>Producers placed deep in oil leg, gas injectors in gas cap</a:t>
            </a:r>
          </a:p>
          <a:p>
            <a:pPr marL="285750" indent="-285750" algn="l">
              <a:buClr>
                <a:schemeClr val="accent6"/>
              </a:buClr>
              <a:buSzPct val="90000"/>
              <a:buFont typeface="Wingdings" pitchFamily="2" charset="2"/>
              <a:buChar char="§"/>
            </a:pPr>
            <a:r>
              <a:rPr lang="nb-NO" sz="1600" dirty="0"/>
              <a:t>Blowdown was part of PDO production strategy: Stop injection, produce downdip wells before converting injectors to producers.</a:t>
            </a:r>
          </a:p>
          <a:p>
            <a:pPr marL="285750" indent="-285750" algn="l">
              <a:buClr>
                <a:schemeClr val="accent6"/>
              </a:buClr>
              <a:buSzPct val="90000"/>
              <a:buFont typeface="Wingdings" pitchFamily="2" charset="2"/>
              <a:buChar char="§"/>
            </a:pPr>
            <a:r>
              <a:rPr lang="nb-NO" sz="1600" dirty="0"/>
              <a:t>Oil recovery factor as per March 2022 &gt;50%</a:t>
            </a:r>
          </a:p>
          <a:p>
            <a:pPr marL="285750" indent="-285750" algn="l">
              <a:buClr>
                <a:schemeClr val="accent6"/>
              </a:buClr>
              <a:buSzPct val="90000"/>
              <a:buFont typeface="Wingdings" pitchFamily="2" charset="2"/>
              <a:buChar char="§"/>
            </a:pPr>
            <a:endParaRPr lang="nb-NO" sz="1600" dirty="0"/>
          </a:p>
          <a:p>
            <a:pPr algn="l">
              <a:buClr>
                <a:schemeClr val="accent6"/>
              </a:buClr>
              <a:buSzPct val="90000"/>
            </a:pPr>
            <a:endParaRPr lang="nb-NO" sz="1600" dirty="0"/>
          </a:p>
        </p:txBody>
      </p:sp>
      <p:sp>
        <p:nvSpPr>
          <p:cNvPr id="17" name="TextBox 16">
            <a:extLst>
              <a:ext uri="{FF2B5EF4-FFF2-40B4-BE49-F238E27FC236}">
                <a16:creationId xmlns:a16="http://schemas.microsoft.com/office/drawing/2014/main" id="{56869CB9-E839-4314-A7BC-86E3B69F8156}"/>
              </a:ext>
            </a:extLst>
          </p:cNvPr>
          <p:cNvSpPr txBox="1"/>
          <p:nvPr/>
        </p:nvSpPr>
        <p:spPr>
          <a:xfrm>
            <a:off x="7786048" y="1207825"/>
            <a:ext cx="129653" cy="116006"/>
          </a:xfrm>
          <a:prstGeom prst="rect">
            <a:avLst/>
          </a:prstGeom>
        </p:spPr>
        <p:txBody>
          <a:bodyPr vert="horz" wrap="square" lIns="0" tIns="0" rIns="0" bIns="0" rtlCol="0">
            <a:noAutofit/>
          </a:bodyPr>
          <a:lstStyle/>
          <a:p>
            <a:pPr algn="l">
              <a:buClr>
                <a:schemeClr val="accent6"/>
              </a:buClr>
              <a:buSzPct val="90000"/>
            </a:pPr>
            <a:r>
              <a:rPr lang="nb-NO" sz="1600"/>
              <a:t>*</a:t>
            </a:r>
          </a:p>
        </p:txBody>
      </p:sp>
      <p:pic>
        <p:nvPicPr>
          <p:cNvPr id="4" name="Picture 3">
            <a:extLst>
              <a:ext uri="{FF2B5EF4-FFF2-40B4-BE49-F238E27FC236}">
                <a16:creationId xmlns:a16="http://schemas.microsoft.com/office/drawing/2014/main" id="{1259D302-895B-E362-A8DD-0D75E05A8196}"/>
              </a:ext>
            </a:extLst>
          </p:cNvPr>
          <p:cNvPicPr>
            <a:picLocks noChangeAspect="1"/>
          </p:cNvPicPr>
          <p:nvPr/>
        </p:nvPicPr>
        <p:blipFill>
          <a:blip r:embed="rId8"/>
          <a:stretch>
            <a:fillRect/>
          </a:stretch>
        </p:blipFill>
        <p:spPr>
          <a:xfrm>
            <a:off x="7071673" y="840469"/>
            <a:ext cx="4692108" cy="2641037"/>
          </a:xfrm>
          <a:prstGeom prst="rect">
            <a:avLst/>
          </a:prstGeom>
        </p:spPr>
      </p:pic>
      <p:pic>
        <p:nvPicPr>
          <p:cNvPr id="9" name="Picture 8">
            <a:extLst>
              <a:ext uri="{FF2B5EF4-FFF2-40B4-BE49-F238E27FC236}">
                <a16:creationId xmlns:a16="http://schemas.microsoft.com/office/drawing/2014/main" id="{92EACAA7-8FC1-6E1D-B77E-ED364C82F82A}"/>
              </a:ext>
            </a:extLst>
          </p:cNvPr>
          <p:cNvPicPr>
            <a:picLocks noChangeAspect="1"/>
          </p:cNvPicPr>
          <p:nvPr/>
        </p:nvPicPr>
        <p:blipFill>
          <a:blip r:embed="rId9"/>
          <a:stretch>
            <a:fillRect/>
          </a:stretch>
        </p:blipFill>
        <p:spPr>
          <a:xfrm>
            <a:off x="7071673" y="3558100"/>
            <a:ext cx="4691134" cy="2662672"/>
          </a:xfrm>
          <a:prstGeom prst="rect">
            <a:avLst/>
          </a:prstGeom>
        </p:spPr>
      </p:pic>
      <p:sp>
        <p:nvSpPr>
          <p:cNvPr id="2" name="TextBox 1">
            <a:extLst>
              <a:ext uri="{FF2B5EF4-FFF2-40B4-BE49-F238E27FC236}">
                <a16:creationId xmlns:a16="http://schemas.microsoft.com/office/drawing/2014/main" id="{6984E4E4-9342-C8F0-FF42-7AC51E51C310}"/>
              </a:ext>
            </a:extLst>
          </p:cNvPr>
          <p:cNvSpPr txBox="1"/>
          <p:nvPr/>
        </p:nvSpPr>
        <p:spPr>
          <a:xfrm>
            <a:off x="4763589" y="4824354"/>
            <a:ext cx="2020388" cy="505097"/>
          </a:xfrm>
          <a:prstGeom prst="rect">
            <a:avLst/>
          </a:prstGeom>
        </p:spPr>
        <p:txBody>
          <a:bodyPr vert="horz" wrap="square" lIns="0" tIns="0" rIns="0" bIns="0" rtlCol="0">
            <a:noAutofit/>
          </a:bodyPr>
          <a:lstStyle/>
          <a:p>
            <a:pPr algn="l">
              <a:buClr>
                <a:schemeClr val="accent6"/>
              </a:buClr>
              <a:buSzPct val="90000"/>
            </a:pPr>
            <a:r>
              <a:rPr lang="nb-NO" sz="1100" dirty="0"/>
              <a:t>Plan to produce down dip oil during pressure depletion ahead of water break through</a:t>
            </a:r>
          </a:p>
        </p:txBody>
      </p:sp>
      <p:sp>
        <p:nvSpPr>
          <p:cNvPr id="3" name="TextBox 2">
            <a:extLst>
              <a:ext uri="{FF2B5EF4-FFF2-40B4-BE49-F238E27FC236}">
                <a16:creationId xmlns:a16="http://schemas.microsoft.com/office/drawing/2014/main" id="{D8561AB4-35A7-707F-A4A2-EAFA68C87A17}"/>
              </a:ext>
            </a:extLst>
          </p:cNvPr>
          <p:cNvSpPr txBox="1"/>
          <p:nvPr/>
        </p:nvSpPr>
        <p:spPr>
          <a:xfrm>
            <a:off x="4763589" y="3846965"/>
            <a:ext cx="2020388" cy="505097"/>
          </a:xfrm>
          <a:prstGeom prst="rect">
            <a:avLst/>
          </a:prstGeom>
        </p:spPr>
        <p:txBody>
          <a:bodyPr vert="horz" wrap="square" lIns="0" tIns="0" rIns="0" bIns="0" rtlCol="0">
            <a:noAutofit/>
          </a:bodyPr>
          <a:lstStyle/>
          <a:p>
            <a:pPr algn="l">
              <a:buClr>
                <a:schemeClr val="accent6"/>
              </a:buClr>
              <a:buSzPct val="90000"/>
            </a:pPr>
            <a:r>
              <a:rPr lang="en-GB" sz="1100" dirty="0"/>
              <a:t>Total of 13 GSm3 of gas injected.</a:t>
            </a:r>
          </a:p>
          <a:p>
            <a:pPr algn="l">
              <a:buClr>
                <a:schemeClr val="accent6"/>
              </a:buClr>
              <a:buSzPct val="90000"/>
            </a:pPr>
            <a:endParaRPr lang="nb-NO" sz="1100" dirty="0"/>
          </a:p>
        </p:txBody>
      </p:sp>
      <p:cxnSp>
        <p:nvCxnSpPr>
          <p:cNvPr id="10" name="Straight Arrow Connector 9">
            <a:extLst>
              <a:ext uri="{FF2B5EF4-FFF2-40B4-BE49-F238E27FC236}">
                <a16:creationId xmlns:a16="http://schemas.microsoft.com/office/drawing/2014/main" id="{C0949B88-5D73-2C60-D02A-2A408ABAD650}"/>
              </a:ext>
            </a:extLst>
          </p:cNvPr>
          <p:cNvCxnSpPr/>
          <p:nvPr/>
        </p:nvCxnSpPr>
        <p:spPr>
          <a:xfrm flipH="1">
            <a:off x="1254642" y="4274288"/>
            <a:ext cx="308344" cy="318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106CC64-4471-27DE-FAA4-06F55BDB42A9}"/>
              </a:ext>
            </a:extLst>
          </p:cNvPr>
          <p:cNvCxnSpPr/>
          <p:nvPr/>
        </p:nvCxnSpPr>
        <p:spPr>
          <a:xfrm flipH="1">
            <a:off x="1711842" y="4352062"/>
            <a:ext cx="106325" cy="326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11CE025F-3B7B-0009-4A1F-EA9003E9386A}"/>
              </a:ext>
            </a:extLst>
          </p:cNvPr>
          <p:cNvSpPr/>
          <p:nvPr/>
        </p:nvSpPr>
        <p:spPr>
          <a:xfrm>
            <a:off x="2200940" y="4444409"/>
            <a:ext cx="45719" cy="276447"/>
          </a:xfrm>
          <a:prstGeom prst="rightArrow">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cxnSp>
        <p:nvCxnSpPr>
          <p:cNvPr id="18" name="Straight Arrow Connector 17">
            <a:extLst>
              <a:ext uri="{FF2B5EF4-FFF2-40B4-BE49-F238E27FC236}">
                <a16:creationId xmlns:a16="http://schemas.microsoft.com/office/drawing/2014/main" id="{0AF2A38B-AB29-9343-402F-0F243C0DA89D}"/>
              </a:ext>
            </a:extLst>
          </p:cNvPr>
          <p:cNvCxnSpPr/>
          <p:nvPr/>
        </p:nvCxnSpPr>
        <p:spPr>
          <a:xfrm flipH="1">
            <a:off x="2935286" y="4394592"/>
            <a:ext cx="233917" cy="19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96864F9-CB54-01D1-FD05-3112B5BAC6DD}"/>
              </a:ext>
            </a:extLst>
          </p:cNvPr>
          <p:cNvCxnSpPr/>
          <p:nvPr/>
        </p:nvCxnSpPr>
        <p:spPr>
          <a:xfrm>
            <a:off x="3519377" y="4372177"/>
            <a:ext cx="0" cy="348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D0F78C0-9961-E487-C2D4-2C62E855C068}"/>
              </a:ext>
            </a:extLst>
          </p:cNvPr>
          <p:cNvCxnSpPr/>
          <p:nvPr/>
        </p:nvCxnSpPr>
        <p:spPr>
          <a:xfrm>
            <a:off x="3880884" y="4444409"/>
            <a:ext cx="0" cy="25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DFF7F3E-0E79-8D21-3DDC-0C9D319F95E5}"/>
              </a:ext>
            </a:extLst>
          </p:cNvPr>
          <p:cNvCxnSpPr/>
          <p:nvPr/>
        </p:nvCxnSpPr>
        <p:spPr>
          <a:xfrm>
            <a:off x="2126512" y="4444409"/>
            <a:ext cx="0" cy="276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1679219-D5D5-419F-CF34-8C1B024D7AF3}"/>
              </a:ext>
            </a:extLst>
          </p:cNvPr>
          <p:cNvSpPr/>
          <p:nvPr/>
        </p:nvSpPr>
        <p:spPr>
          <a:xfrm>
            <a:off x="621425" y="4598015"/>
            <a:ext cx="3969926" cy="5635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
        <p:nvSpPr>
          <p:cNvPr id="21" name="Oval 20">
            <a:extLst>
              <a:ext uri="{FF2B5EF4-FFF2-40B4-BE49-F238E27FC236}">
                <a16:creationId xmlns:a16="http://schemas.microsoft.com/office/drawing/2014/main" id="{90D44DBB-F781-6700-D5F8-A13C6BB4606A}"/>
              </a:ext>
            </a:extLst>
          </p:cNvPr>
          <p:cNvSpPr/>
          <p:nvPr/>
        </p:nvSpPr>
        <p:spPr>
          <a:xfrm>
            <a:off x="1562986" y="3804905"/>
            <a:ext cx="2585610" cy="6125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Tree>
    <p:extLst>
      <p:ext uri="{BB962C8B-B14F-4D97-AF65-F5344CB8AC3E}">
        <p14:creationId xmlns:p14="http://schemas.microsoft.com/office/powerpoint/2010/main" val="21933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2"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6B3CE45-5653-4632-AC18-A9FF03C020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6" imgW="353" imgH="353" progId="TCLayout.ActiveDocument.1">
                  <p:embed/>
                </p:oleObj>
              </mc:Choice>
              <mc:Fallback>
                <p:oleObj name="think-cell Slide" r:id="rId6" imgW="353" imgH="353" progId="TCLayout.ActiveDocument.1">
                  <p:embed/>
                  <p:pic>
                    <p:nvPicPr>
                      <p:cNvPr id="8" name="Object 7" hidden="1">
                        <a:extLst>
                          <a:ext uri="{FF2B5EF4-FFF2-40B4-BE49-F238E27FC236}">
                            <a16:creationId xmlns:a16="http://schemas.microsoft.com/office/drawing/2014/main" id="{E6B3CE45-5653-4632-AC18-A9FF03C020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DB9189-EBEC-46DF-9C1E-8E1D5258EE67}"/>
              </a:ext>
            </a:extLst>
          </p:cNvPr>
          <p:cNvSpPr>
            <a:spLocks noGrp="1"/>
          </p:cNvSpPr>
          <p:nvPr>
            <p:ph type="title"/>
          </p:nvPr>
        </p:nvSpPr>
        <p:spPr>
          <a:xfrm>
            <a:off x="515937" y="368300"/>
            <a:ext cx="8299290" cy="803427"/>
          </a:xfrm>
        </p:spPr>
        <p:txBody>
          <a:bodyPr vert="horz"/>
          <a:lstStyle/>
          <a:p>
            <a:r>
              <a:rPr lang="nb-NO" dirty="0"/>
              <a:t>Evaluate optimal blowdown timing</a:t>
            </a:r>
          </a:p>
        </p:txBody>
      </p:sp>
      <p:sp>
        <p:nvSpPr>
          <p:cNvPr id="7" name="Text Placeholder 6">
            <a:extLst>
              <a:ext uri="{FF2B5EF4-FFF2-40B4-BE49-F238E27FC236}">
                <a16:creationId xmlns:a16="http://schemas.microsoft.com/office/drawing/2014/main" id="{F7C48224-92EB-4FF4-90B5-6E29C1582DF6}"/>
              </a:ext>
            </a:extLst>
          </p:cNvPr>
          <p:cNvSpPr>
            <a:spLocks noGrp="1"/>
          </p:cNvSpPr>
          <p:nvPr>
            <p:ph type="body" sz="quarter" idx="10"/>
          </p:nvPr>
        </p:nvSpPr>
        <p:spPr/>
        <p:txBody>
          <a:bodyPr/>
          <a:lstStyle/>
          <a:p>
            <a:r>
              <a:rPr lang="nb-NO" dirty="0"/>
              <a:t>Sequence of activities</a:t>
            </a:r>
          </a:p>
        </p:txBody>
      </p:sp>
      <p:sp>
        <p:nvSpPr>
          <p:cNvPr id="11" name="TextBox 10">
            <a:extLst>
              <a:ext uri="{FF2B5EF4-FFF2-40B4-BE49-F238E27FC236}">
                <a16:creationId xmlns:a16="http://schemas.microsoft.com/office/drawing/2014/main" id="{82A09A5A-5808-4369-9386-70A8156EE7DF}"/>
              </a:ext>
            </a:extLst>
          </p:cNvPr>
          <p:cNvSpPr txBox="1"/>
          <p:nvPr/>
        </p:nvSpPr>
        <p:spPr>
          <a:xfrm>
            <a:off x="515937" y="1528549"/>
            <a:ext cx="6555736" cy="4476466"/>
          </a:xfrm>
          <a:prstGeom prst="rect">
            <a:avLst/>
          </a:prstGeom>
        </p:spPr>
        <p:txBody>
          <a:bodyPr vert="horz" wrap="square" lIns="0" tIns="0" rIns="0" bIns="0" rtlCol="0">
            <a:noAutofit/>
          </a:bodyPr>
          <a:lstStyle/>
          <a:p>
            <a:pPr marL="285750" indent="-285750" algn="l">
              <a:buClr>
                <a:schemeClr val="accent6"/>
              </a:buClr>
              <a:buSzPct val="90000"/>
              <a:buFont typeface="Wingdings" pitchFamily="2" charset="2"/>
              <a:buChar char="§"/>
            </a:pPr>
            <a:endParaRPr lang="nb-NO" sz="1600" dirty="0"/>
          </a:p>
          <a:p>
            <a:pPr algn="l">
              <a:buClr>
                <a:schemeClr val="accent6"/>
              </a:buClr>
              <a:buSzPct val="90000"/>
            </a:pPr>
            <a:endParaRPr lang="nb-NO" sz="1600" dirty="0"/>
          </a:p>
        </p:txBody>
      </p:sp>
      <p:sp>
        <p:nvSpPr>
          <p:cNvPr id="24" name="TextBox 23">
            <a:extLst>
              <a:ext uri="{FF2B5EF4-FFF2-40B4-BE49-F238E27FC236}">
                <a16:creationId xmlns:a16="http://schemas.microsoft.com/office/drawing/2014/main" id="{BE83BB67-155D-3400-94EC-802FD389EB82}"/>
              </a:ext>
            </a:extLst>
          </p:cNvPr>
          <p:cNvSpPr txBox="1"/>
          <p:nvPr/>
        </p:nvSpPr>
        <p:spPr>
          <a:xfrm>
            <a:off x="760288" y="1763319"/>
            <a:ext cx="2691829" cy="4241696"/>
          </a:xfrm>
          <a:prstGeom prst="rect">
            <a:avLst/>
          </a:prstGeom>
        </p:spPr>
        <p:txBody>
          <a:bodyPr vert="horz" wrap="square" lIns="0" tIns="0" rIns="0" bIns="0" rtlCol="0">
            <a:noAutofit/>
          </a:bodyPr>
          <a:lstStyle/>
          <a:p>
            <a:pPr marL="285750" indent="-285750" algn="l">
              <a:buClr>
                <a:schemeClr val="accent6"/>
              </a:buClr>
              <a:buSzPct val="90000"/>
              <a:buFont typeface="Wingdings" pitchFamily="2" charset="2"/>
              <a:buChar char="§"/>
            </a:pPr>
            <a:endParaRPr lang="nb-NO" sz="1600" dirty="0" err="1"/>
          </a:p>
        </p:txBody>
      </p:sp>
      <p:sp>
        <p:nvSpPr>
          <p:cNvPr id="25" name="TextBox 24">
            <a:extLst>
              <a:ext uri="{FF2B5EF4-FFF2-40B4-BE49-F238E27FC236}">
                <a16:creationId xmlns:a16="http://schemas.microsoft.com/office/drawing/2014/main" id="{54F5B9A2-539C-D87D-A850-77FD59517871}"/>
              </a:ext>
            </a:extLst>
          </p:cNvPr>
          <p:cNvSpPr txBox="1"/>
          <p:nvPr/>
        </p:nvSpPr>
        <p:spPr>
          <a:xfrm>
            <a:off x="545143" y="1655675"/>
            <a:ext cx="9222312" cy="4349340"/>
          </a:xfrm>
          <a:prstGeom prst="rect">
            <a:avLst/>
          </a:prstGeom>
        </p:spPr>
        <p:txBody>
          <a:bodyPr vert="horz" wrap="square" lIns="0" tIns="0" rIns="0" bIns="0" rtlCol="0">
            <a:noAutofit/>
          </a:bodyPr>
          <a:lstStyle/>
          <a:p>
            <a:pPr marL="285750" indent="-285750" algn="l">
              <a:buClr>
                <a:schemeClr val="accent6"/>
              </a:buClr>
              <a:buSzPct val="90000"/>
              <a:buFont typeface="Wingdings" pitchFamily="2" charset="2"/>
              <a:buChar char="§"/>
            </a:pPr>
            <a:r>
              <a:rPr lang="nb-NO" sz="2000" dirty="0"/>
              <a:t>Production performance</a:t>
            </a:r>
          </a:p>
          <a:p>
            <a:pPr marL="742950" lvl="1" indent="-285750">
              <a:buClr>
                <a:schemeClr val="accent6"/>
              </a:buClr>
              <a:buSzPct val="90000"/>
              <a:buFont typeface="Wingdings" pitchFamily="2" charset="2"/>
              <a:buChar char="§"/>
            </a:pPr>
            <a:r>
              <a:rPr lang="nb-NO" sz="2000" dirty="0"/>
              <a:t>GOR development</a:t>
            </a:r>
          </a:p>
          <a:p>
            <a:pPr marL="742950" lvl="1" indent="-285750">
              <a:buClr>
                <a:schemeClr val="accent6"/>
              </a:buClr>
              <a:buSzPct val="90000"/>
              <a:buFont typeface="Wingdings" pitchFamily="2" charset="2"/>
              <a:buChar char="§"/>
            </a:pPr>
            <a:r>
              <a:rPr lang="nb-NO" sz="2000" dirty="0"/>
              <a:t>Gas injection efficiency</a:t>
            </a:r>
          </a:p>
          <a:p>
            <a:pPr marL="285750" indent="-285750" algn="l">
              <a:buClr>
                <a:schemeClr val="accent6"/>
              </a:buClr>
              <a:buSzPct val="90000"/>
              <a:buFont typeface="Wingdings" pitchFamily="2" charset="2"/>
              <a:buChar char="§"/>
            </a:pPr>
            <a:r>
              <a:rPr lang="nb-NO" sz="2000" dirty="0"/>
              <a:t>Remaining oil</a:t>
            </a:r>
          </a:p>
          <a:p>
            <a:pPr marL="742950" lvl="1" indent="-285750">
              <a:buClr>
                <a:schemeClr val="accent6"/>
              </a:buClr>
              <a:buSzPct val="90000"/>
              <a:buFont typeface="Wingdings" pitchFamily="2" charset="2"/>
              <a:buChar char="§"/>
            </a:pPr>
            <a:r>
              <a:rPr lang="nb-NO" sz="2000" dirty="0"/>
              <a:t>Uncertainity of oil left behind</a:t>
            </a:r>
          </a:p>
          <a:p>
            <a:pPr marL="742950" lvl="1" indent="-285750">
              <a:buClr>
                <a:schemeClr val="accent6"/>
              </a:buClr>
              <a:buSzPct val="90000"/>
              <a:buFont typeface="Wingdings" pitchFamily="2" charset="2"/>
              <a:buChar char="§"/>
            </a:pPr>
            <a:r>
              <a:rPr lang="nb-NO" sz="2000" dirty="0"/>
              <a:t>IOR potential </a:t>
            </a:r>
          </a:p>
          <a:p>
            <a:pPr marL="742950" lvl="1" indent="-285750">
              <a:buClr>
                <a:schemeClr val="accent6"/>
              </a:buClr>
              <a:buSzPct val="90000"/>
              <a:buFont typeface="Wingdings" pitchFamily="2" charset="2"/>
              <a:buChar char="§"/>
            </a:pPr>
            <a:r>
              <a:rPr lang="nb-NO" sz="2000" dirty="0"/>
              <a:t>Value of accelerated gas production exceed value of IOR potential</a:t>
            </a:r>
          </a:p>
          <a:p>
            <a:pPr marL="285750" indent="-285750">
              <a:buClr>
                <a:schemeClr val="accent6"/>
              </a:buClr>
              <a:buSzPct val="90000"/>
              <a:buFont typeface="Wingdings" pitchFamily="2" charset="2"/>
              <a:buChar char="§"/>
            </a:pPr>
            <a:r>
              <a:rPr lang="nb-NO" sz="2000" dirty="0"/>
              <a:t>Economic analysis</a:t>
            </a:r>
          </a:p>
          <a:p>
            <a:pPr marL="742950" lvl="1" indent="-285750">
              <a:buClr>
                <a:schemeClr val="accent6"/>
              </a:buClr>
              <a:buSzPct val="90000"/>
              <a:buFont typeface="Wingdings" pitchFamily="2" charset="2"/>
              <a:buChar char="§"/>
            </a:pPr>
            <a:r>
              <a:rPr lang="nb-NO" sz="2000" dirty="0"/>
              <a:t>Near-term high gas prices</a:t>
            </a:r>
          </a:p>
          <a:p>
            <a:pPr marL="742950" lvl="1" indent="-285750">
              <a:buClr>
                <a:schemeClr val="accent6"/>
              </a:buClr>
              <a:buSzPct val="90000"/>
              <a:buFont typeface="Wingdings" pitchFamily="2" charset="2"/>
              <a:buChar char="§"/>
            </a:pPr>
            <a:r>
              <a:rPr lang="nb-NO" sz="2000" dirty="0"/>
              <a:t>Optimized capacity utilization</a:t>
            </a:r>
          </a:p>
          <a:p>
            <a:pPr algn="l">
              <a:buClr>
                <a:schemeClr val="accent6"/>
              </a:buClr>
              <a:buSzPct val="90000"/>
            </a:pPr>
            <a:endParaRPr lang="nb-NO" sz="2000" dirty="0"/>
          </a:p>
          <a:p>
            <a:pPr marL="285750" indent="-285750" algn="l">
              <a:buClr>
                <a:schemeClr val="accent6"/>
              </a:buClr>
              <a:buSzPct val="90000"/>
              <a:buFont typeface="Wingdings" pitchFamily="2" charset="2"/>
              <a:buChar char="§"/>
            </a:pPr>
            <a:endParaRPr lang="nb-NO" sz="2000" dirty="0"/>
          </a:p>
          <a:p>
            <a:pPr algn="l">
              <a:buClr>
                <a:schemeClr val="accent6"/>
              </a:buClr>
              <a:buSzPct val="90000"/>
            </a:pPr>
            <a:endParaRPr lang="nb-NO" sz="2000" dirty="0"/>
          </a:p>
          <a:p>
            <a:pPr marL="285750" indent="-285750" algn="l">
              <a:buClr>
                <a:schemeClr val="accent6"/>
              </a:buClr>
              <a:buSzPct val="90000"/>
              <a:buFont typeface="Wingdings" pitchFamily="2" charset="2"/>
              <a:buChar char="§"/>
            </a:pPr>
            <a:endParaRPr lang="nb-NO" sz="2000" dirty="0"/>
          </a:p>
        </p:txBody>
      </p:sp>
    </p:spTree>
    <p:extLst>
      <p:ext uri="{BB962C8B-B14F-4D97-AF65-F5344CB8AC3E}">
        <p14:creationId xmlns:p14="http://schemas.microsoft.com/office/powerpoint/2010/main" val="79492269"/>
      </p:ext>
    </p:extLst>
  </p:cSld>
  <p:clrMapOvr>
    <a:masterClrMapping/>
  </p:clrMapOvr>
  <p:extLst>
    <p:ext uri="{6950BFC3-D8DA-4A85-94F7-54DA5524770B}">
      <p188:commentRel xmlns:p188="http://schemas.microsoft.com/office/powerpoint/2018/8/main" r:id="rId5"/>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767E92-D27B-BF49-D11C-98FD0EC95187}"/>
              </a:ext>
            </a:extLst>
          </p:cNvPr>
          <p:cNvSpPr>
            <a:spLocks noGrp="1"/>
          </p:cNvSpPr>
          <p:nvPr>
            <p:ph type="sldNum" sz="quarter" idx="14"/>
          </p:nvPr>
        </p:nvSpPr>
        <p:spPr/>
        <p:txBody>
          <a:bodyPr/>
          <a:lstStyle/>
          <a:p>
            <a:fld id="{15BE137B-EC7F-5847-909B-2F5A91A79257}" type="slidenum">
              <a:rPr lang="en-US" noProof="0" smtClean="0"/>
              <a:pPr/>
              <a:t>6</a:t>
            </a:fld>
            <a:endParaRPr lang="en-US" noProof="0"/>
          </a:p>
        </p:txBody>
      </p:sp>
      <p:sp>
        <p:nvSpPr>
          <p:cNvPr id="5" name="Title 4">
            <a:extLst>
              <a:ext uri="{FF2B5EF4-FFF2-40B4-BE49-F238E27FC236}">
                <a16:creationId xmlns:a16="http://schemas.microsoft.com/office/drawing/2014/main" id="{54B0B2E2-672D-AFDD-906B-E966FC9CF99B}"/>
              </a:ext>
            </a:extLst>
          </p:cNvPr>
          <p:cNvSpPr>
            <a:spLocks noGrp="1"/>
          </p:cNvSpPr>
          <p:nvPr>
            <p:ph type="title"/>
          </p:nvPr>
        </p:nvSpPr>
        <p:spPr/>
        <p:txBody>
          <a:bodyPr/>
          <a:lstStyle/>
          <a:p>
            <a:r>
              <a:rPr lang="nb-NO" dirty="0"/>
              <a:t>Production performance</a:t>
            </a:r>
          </a:p>
        </p:txBody>
      </p:sp>
      <p:sp>
        <p:nvSpPr>
          <p:cNvPr id="6" name="Footer Placeholder 5">
            <a:extLst>
              <a:ext uri="{FF2B5EF4-FFF2-40B4-BE49-F238E27FC236}">
                <a16:creationId xmlns:a16="http://schemas.microsoft.com/office/drawing/2014/main" id="{3536F056-E3D0-9BE5-A48A-F4F1D754E04D}"/>
              </a:ext>
            </a:extLst>
          </p:cNvPr>
          <p:cNvSpPr>
            <a:spLocks noGrp="1"/>
          </p:cNvSpPr>
          <p:nvPr>
            <p:ph type="ftr" sz="quarter" idx="15"/>
          </p:nvPr>
        </p:nvSpPr>
        <p:spPr/>
        <p:txBody>
          <a:bodyPr/>
          <a:lstStyle/>
          <a:p>
            <a:pPr>
              <a:lnSpc>
                <a:spcPct val="90000"/>
              </a:lnSpc>
              <a:buClr>
                <a:schemeClr val="accent6"/>
              </a:buClr>
              <a:buSzPct val="90000"/>
              <a:buFont typeface="Wingdings" pitchFamily="2" charset="2"/>
              <a:buNone/>
            </a:pPr>
            <a:endParaRPr lang="nb-NO" dirty="0"/>
          </a:p>
        </p:txBody>
      </p:sp>
      <p:sp>
        <p:nvSpPr>
          <p:cNvPr id="7" name="Text Placeholder 6">
            <a:extLst>
              <a:ext uri="{FF2B5EF4-FFF2-40B4-BE49-F238E27FC236}">
                <a16:creationId xmlns:a16="http://schemas.microsoft.com/office/drawing/2014/main" id="{DF613FC4-B32C-9FFB-34D0-A5BF038AE0D7}"/>
              </a:ext>
            </a:extLst>
          </p:cNvPr>
          <p:cNvSpPr>
            <a:spLocks noGrp="1"/>
          </p:cNvSpPr>
          <p:nvPr>
            <p:ph type="body" sz="quarter" idx="10"/>
          </p:nvPr>
        </p:nvSpPr>
        <p:spPr/>
        <p:txBody>
          <a:bodyPr/>
          <a:lstStyle/>
          <a:p>
            <a:endParaRPr lang="nb-NO"/>
          </a:p>
        </p:txBody>
      </p:sp>
      <p:sp>
        <p:nvSpPr>
          <p:cNvPr id="11" name="TextBox 10">
            <a:extLst>
              <a:ext uri="{FF2B5EF4-FFF2-40B4-BE49-F238E27FC236}">
                <a16:creationId xmlns:a16="http://schemas.microsoft.com/office/drawing/2014/main" id="{4992F24A-1B89-99EE-DC77-04E0942E9DDB}"/>
              </a:ext>
            </a:extLst>
          </p:cNvPr>
          <p:cNvSpPr txBox="1"/>
          <p:nvPr/>
        </p:nvSpPr>
        <p:spPr>
          <a:xfrm>
            <a:off x="9600280" y="1704810"/>
            <a:ext cx="2378360" cy="2139047"/>
          </a:xfrm>
          <a:prstGeom prst="rect">
            <a:avLst/>
          </a:prstGeom>
          <a:noFill/>
        </p:spPr>
        <p:txBody>
          <a:bodyPr wrap="square">
            <a:spAutoFit/>
          </a:bodyPr>
          <a:lstStyle/>
          <a:p>
            <a:pPr marL="285750" indent="-285750">
              <a:spcBef>
                <a:spcPts val="300"/>
              </a:spcBef>
              <a:spcAft>
                <a:spcPts val="300"/>
              </a:spcAft>
              <a:buClr>
                <a:srgbClr val="DF0071"/>
              </a:buClr>
              <a:buSzPct val="100000"/>
              <a:buFont typeface="Arial" panose="020B0604020202020204" pitchFamily="34" charset="0"/>
              <a:buChar char="•"/>
            </a:pPr>
            <a:r>
              <a:rPr lang="nb-NO" sz="1600" dirty="0">
                <a:solidFill>
                  <a:prstClr val="black"/>
                </a:solidFill>
              </a:rPr>
              <a:t>RF for oil will keep increasing with more injected gas</a:t>
            </a:r>
          </a:p>
          <a:p>
            <a:pPr marL="285750" indent="-285750">
              <a:spcBef>
                <a:spcPts val="300"/>
              </a:spcBef>
              <a:spcAft>
                <a:spcPts val="300"/>
              </a:spcAft>
              <a:buClr>
                <a:srgbClr val="DF0071"/>
              </a:buClr>
              <a:buSzPct val="100000"/>
              <a:buFont typeface="Arial" panose="020B0604020202020204" pitchFamily="34" charset="0"/>
              <a:buChar char="•"/>
            </a:pPr>
            <a:r>
              <a:rPr lang="nb-NO" sz="1600" dirty="0">
                <a:solidFill>
                  <a:prstClr val="black"/>
                </a:solidFill>
              </a:rPr>
              <a:t>Production data indicates that the segments are reaching optimal time for gas blowdown</a:t>
            </a:r>
          </a:p>
        </p:txBody>
      </p:sp>
      <p:sp>
        <p:nvSpPr>
          <p:cNvPr id="20" name="TextBox 19">
            <a:extLst>
              <a:ext uri="{FF2B5EF4-FFF2-40B4-BE49-F238E27FC236}">
                <a16:creationId xmlns:a16="http://schemas.microsoft.com/office/drawing/2014/main" id="{E9B788A5-EFDD-9209-0B18-FDA4839A46EF}"/>
              </a:ext>
            </a:extLst>
          </p:cNvPr>
          <p:cNvSpPr txBox="1"/>
          <p:nvPr/>
        </p:nvSpPr>
        <p:spPr>
          <a:xfrm>
            <a:off x="-201168" y="2964371"/>
            <a:ext cx="914400" cy="914400"/>
          </a:xfrm>
          <a:prstGeom prst="rect">
            <a:avLst/>
          </a:prstGeom>
        </p:spPr>
        <p:txBody>
          <a:bodyPr vert="horz" wrap="none" lIns="0" tIns="0" rIns="0" bIns="0" rtlCol="0">
            <a:noAutofit/>
          </a:bodyPr>
          <a:lstStyle/>
          <a:p>
            <a:pPr marL="285750" indent="-285750" algn="l">
              <a:buClr>
                <a:schemeClr val="accent6"/>
              </a:buClr>
              <a:buSzPct val="90000"/>
              <a:buFont typeface="Wingdings" pitchFamily="2" charset="2"/>
              <a:buChar char="§"/>
            </a:pPr>
            <a:endParaRPr lang="nb-NO" sz="1600" dirty="0" err="1"/>
          </a:p>
        </p:txBody>
      </p:sp>
      <p:grpSp>
        <p:nvGrpSpPr>
          <p:cNvPr id="2" name="Group 1">
            <a:extLst>
              <a:ext uri="{FF2B5EF4-FFF2-40B4-BE49-F238E27FC236}">
                <a16:creationId xmlns:a16="http://schemas.microsoft.com/office/drawing/2014/main" id="{24521CD9-42FF-8326-E859-302BB2201F9A}"/>
              </a:ext>
            </a:extLst>
          </p:cNvPr>
          <p:cNvGrpSpPr/>
          <p:nvPr/>
        </p:nvGrpSpPr>
        <p:grpSpPr>
          <a:xfrm>
            <a:off x="213360" y="1532343"/>
            <a:ext cx="9120443" cy="4153930"/>
            <a:chOff x="213360" y="1532343"/>
            <a:chExt cx="9120443" cy="4153930"/>
          </a:xfrm>
        </p:grpSpPr>
        <p:pic>
          <p:nvPicPr>
            <p:cNvPr id="9" name="Picture 8">
              <a:extLst>
                <a:ext uri="{FF2B5EF4-FFF2-40B4-BE49-F238E27FC236}">
                  <a16:creationId xmlns:a16="http://schemas.microsoft.com/office/drawing/2014/main" id="{8969A66D-6A6A-2E94-D1C4-0ADE674AC0D0}"/>
                </a:ext>
              </a:extLst>
            </p:cNvPr>
            <p:cNvPicPr>
              <a:picLocks noChangeAspect="1"/>
            </p:cNvPicPr>
            <p:nvPr/>
          </p:nvPicPr>
          <p:blipFill>
            <a:blip r:embed="rId3"/>
            <a:stretch>
              <a:fillRect/>
            </a:stretch>
          </p:blipFill>
          <p:spPr>
            <a:xfrm>
              <a:off x="213360" y="1532343"/>
              <a:ext cx="9120443" cy="4153930"/>
            </a:xfrm>
            <a:prstGeom prst="rect">
              <a:avLst/>
            </a:prstGeom>
          </p:spPr>
        </p:pic>
        <p:sp>
          <p:nvSpPr>
            <p:cNvPr id="8" name="TextBox 7">
              <a:extLst>
                <a:ext uri="{FF2B5EF4-FFF2-40B4-BE49-F238E27FC236}">
                  <a16:creationId xmlns:a16="http://schemas.microsoft.com/office/drawing/2014/main" id="{882A9D6D-0E2A-D856-4248-8559FBCC28B2}"/>
                </a:ext>
              </a:extLst>
            </p:cNvPr>
            <p:cNvSpPr txBox="1"/>
            <p:nvPr/>
          </p:nvSpPr>
          <p:spPr>
            <a:xfrm>
              <a:off x="4382586" y="2819495"/>
              <a:ext cx="494453" cy="299720"/>
            </a:xfrm>
            <a:prstGeom prst="rect">
              <a:avLst/>
            </a:prstGeom>
          </p:spPr>
          <p:txBody>
            <a:bodyPr vert="horz" wrap="square" lIns="0" tIns="0" rIns="0" bIns="0" rtlCol="0">
              <a:noAutofit/>
            </a:bodyPr>
            <a:lstStyle/>
            <a:p>
              <a:pPr algn="l">
                <a:buClr>
                  <a:schemeClr val="accent6"/>
                </a:buClr>
                <a:buSzPct val="90000"/>
              </a:pPr>
              <a:r>
                <a:rPr lang="nb-NO" sz="1100" b="1" dirty="0">
                  <a:solidFill>
                    <a:schemeClr val="accent4">
                      <a:lumMod val="75000"/>
                    </a:schemeClr>
                  </a:solidFill>
                </a:rPr>
                <a:t>RF 58%</a:t>
              </a:r>
            </a:p>
          </p:txBody>
        </p:sp>
        <p:sp>
          <p:nvSpPr>
            <p:cNvPr id="10" name="TextBox 9">
              <a:extLst>
                <a:ext uri="{FF2B5EF4-FFF2-40B4-BE49-F238E27FC236}">
                  <a16:creationId xmlns:a16="http://schemas.microsoft.com/office/drawing/2014/main" id="{2CECFA21-B1D1-8126-8519-2C0083685003}"/>
                </a:ext>
              </a:extLst>
            </p:cNvPr>
            <p:cNvSpPr txBox="1"/>
            <p:nvPr/>
          </p:nvSpPr>
          <p:spPr>
            <a:xfrm>
              <a:off x="5067174" y="2728529"/>
              <a:ext cx="494453" cy="299720"/>
            </a:xfrm>
            <a:prstGeom prst="rect">
              <a:avLst/>
            </a:prstGeom>
          </p:spPr>
          <p:txBody>
            <a:bodyPr vert="horz" wrap="square" lIns="0" tIns="0" rIns="0" bIns="0" rtlCol="0">
              <a:noAutofit/>
            </a:bodyPr>
            <a:lstStyle/>
            <a:p>
              <a:pPr algn="l">
                <a:buClr>
                  <a:schemeClr val="accent6"/>
                </a:buClr>
                <a:buSzPct val="90000"/>
              </a:pPr>
              <a:r>
                <a:rPr lang="nb-NO" sz="1100" b="1" dirty="0">
                  <a:solidFill>
                    <a:schemeClr val="accent3"/>
                  </a:solidFill>
                </a:rPr>
                <a:t>59%</a:t>
              </a:r>
            </a:p>
          </p:txBody>
        </p:sp>
        <p:sp>
          <p:nvSpPr>
            <p:cNvPr id="12" name="TextBox 11">
              <a:extLst>
                <a:ext uri="{FF2B5EF4-FFF2-40B4-BE49-F238E27FC236}">
                  <a16:creationId xmlns:a16="http://schemas.microsoft.com/office/drawing/2014/main" id="{C4833F11-C193-E097-81ED-EAFFFD683100}"/>
                </a:ext>
              </a:extLst>
            </p:cNvPr>
            <p:cNvSpPr txBox="1"/>
            <p:nvPr/>
          </p:nvSpPr>
          <p:spPr>
            <a:xfrm>
              <a:off x="5649922" y="2664651"/>
              <a:ext cx="494453" cy="299720"/>
            </a:xfrm>
            <a:prstGeom prst="rect">
              <a:avLst/>
            </a:prstGeom>
          </p:spPr>
          <p:txBody>
            <a:bodyPr vert="horz" wrap="square" lIns="0" tIns="0" rIns="0" bIns="0" rtlCol="0">
              <a:noAutofit/>
            </a:bodyPr>
            <a:lstStyle/>
            <a:p>
              <a:pPr algn="l">
                <a:buClr>
                  <a:schemeClr val="accent6"/>
                </a:buClr>
                <a:buSzPct val="90000"/>
              </a:pPr>
              <a:r>
                <a:rPr lang="nb-NO" sz="1100" b="1" dirty="0">
                  <a:solidFill>
                    <a:schemeClr val="bg1">
                      <a:lumMod val="50000"/>
                    </a:schemeClr>
                  </a:solidFill>
                </a:rPr>
                <a:t>60%</a:t>
              </a:r>
            </a:p>
          </p:txBody>
        </p:sp>
        <p:sp>
          <p:nvSpPr>
            <p:cNvPr id="13" name="TextBox 12">
              <a:extLst>
                <a:ext uri="{FF2B5EF4-FFF2-40B4-BE49-F238E27FC236}">
                  <a16:creationId xmlns:a16="http://schemas.microsoft.com/office/drawing/2014/main" id="{BC56FDAA-E464-46CD-D828-59D3DA66EAC3}"/>
                </a:ext>
              </a:extLst>
            </p:cNvPr>
            <p:cNvSpPr txBox="1"/>
            <p:nvPr/>
          </p:nvSpPr>
          <p:spPr>
            <a:xfrm>
              <a:off x="6274109" y="2587231"/>
              <a:ext cx="494453" cy="299720"/>
            </a:xfrm>
            <a:prstGeom prst="rect">
              <a:avLst/>
            </a:prstGeom>
          </p:spPr>
          <p:txBody>
            <a:bodyPr vert="horz" wrap="square" lIns="0" tIns="0" rIns="0" bIns="0" rtlCol="0">
              <a:noAutofit/>
            </a:bodyPr>
            <a:lstStyle/>
            <a:p>
              <a:pPr algn="l">
                <a:buClr>
                  <a:schemeClr val="accent6"/>
                </a:buClr>
                <a:buSzPct val="90000"/>
              </a:pPr>
              <a:r>
                <a:rPr lang="nb-NO" sz="1100" b="1" dirty="0">
                  <a:solidFill>
                    <a:schemeClr val="accent3">
                      <a:lumMod val="60000"/>
                      <a:lumOff val="40000"/>
                    </a:schemeClr>
                  </a:solidFill>
                </a:rPr>
                <a:t>61%</a:t>
              </a:r>
            </a:p>
          </p:txBody>
        </p:sp>
        <p:sp>
          <p:nvSpPr>
            <p:cNvPr id="14" name="TextBox 13">
              <a:extLst>
                <a:ext uri="{FF2B5EF4-FFF2-40B4-BE49-F238E27FC236}">
                  <a16:creationId xmlns:a16="http://schemas.microsoft.com/office/drawing/2014/main" id="{E36B1314-BD2C-47E5-5D27-5E0CA3D2B3A4}"/>
                </a:ext>
              </a:extLst>
            </p:cNvPr>
            <p:cNvSpPr txBox="1"/>
            <p:nvPr/>
          </p:nvSpPr>
          <p:spPr>
            <a:xfrm>
              <a:off x="6852926" y="2587231"/>
              <a:ext cx="494453" cy="299720"/>
            </a:xfrm>
            <a:prstGeom prst="rect">
              <a:avLst/>
            </a:prstGeom>
          </p:spPr>
          <p:txBody>
            <a:bodyPr vert="horz" wrap="square" lIns="0" tIns="0" rIns="0" bIns="0" rtlCol="0">
              <a:noAutofit/>
            </a:bodyPr>
            <a:lstStyle/>
            <a:p>
              <a:pPr algn="l">
                <a:buClr>
                  <a:schemeClr val="accent6"/>
                </a:buClr>
                <a:buSzPct val="90000"/>
              </a:pPr>
              <a:r>
                <a:rPr lang="nb-NO" sz="1100" b="1" dirty="0">
                  <a:solidFill>
                    <a:srgbClr val="0070C0"/>
                  </a:solidFill>
                </a:rPr>
                <a:t>62%</a:t>
              </a:r>
            </a:p>
          </p:txBody>
        </p:sp>
        <p:sp>
          <p:nvSpPr>
            <p:cNvPr id="15" name="TextBox 14">
              <a:extLst>
                <a:ext uri="{FF2B5EF4-FFF2-40B4-BE49-F238E27FC236}">
                  <a16:creationId xmlns:a16="http://schemas.microsoft.com/office/drawing/2014/main" id="{474D2B05-3FFC-0CDF-4428-DB0F7FF879A8}"/>
                </a:ext>
              </a:extLst>
            </p:cNvPr>
            <p:cNvSpPr txBox="1"/>
            <p:nvPr/>
          </p:nvSpPr>
          <p:spPr>
            <a:xfrm>
              <a:off x="7357120" y="2578669"/>
              <a:ext cx="494453" cy="299720"/>
            </a:xfrm>
            <a:prstGeom prst="rect">
              <a:avLst/>
            </a:prstGeom>
          </p:spPr>
          <p:txBody>
            <a:bodyPr vert="horz" wrap="square" lIns="0" tIns="0" rIns="0" bIns="0" rtlCol="0">
              <a:noAutofit/>
            </a:bodyPr>
            <a:lstStyle/>
            <a:p>
              <a:pPr algn="l">
                <a:buClr>
                  <a:schemeClr val="accent6"/>
                </a:buClr>
                <a:buSzPct val="90000"/>
              </a:pPr>
              <a:r>
                <a:rPr lang="nb-NO" sz="1100" b="1" dirty="0">
                  <a:solidFill>
                    <a:srgbClr val="92D050"/>
                  </a:solidFill>
                </a:rPr>
                <a:t>63%</a:t>
              </a:r>
            </a:p>
          </p:txBody>
        </p:sp>
        <p:sp>
          <p:nvSpPr>
            <p:cNvPr id="17" name="TextBox 16">
              <a:extLst>
                <a:ext uri="{FF2B5EF4-FFF2-40B4-BE49-F238E27FC236}">
                  <a16:creationId xmlns:a16="http://schemas.microsoft.com/office/drawing/2014/main" id="{F3B6CC07-A9E2-CBB4-531F-34CC9A4852FB}"/>
                </a:ext>
              </a:extLst>
            </p:cNvPr>
            <p:cNvSpPr txBox="1"/>
            <p:nvPr/>
          </p:nvSpPr>
          <p:spPr>
            <a:xfrm>
              <a:off x="5649922" y="3021087"/>
              <a:ext cx="1136535" cy="201168"/>
            </a:xfrm>
            <a:prstGeom prst="rect">
              <a:avLst/>
            </a:prstGeom>
            <a:solidFill>
              <a:schemeClr val="bg1"/>
            </a:solidFill>
          </p:spPr>
          <p:txBody>
            <a:bodyPr vert="horz" wrap="square" lIns="0" tIns="0" rIns="0" bIns="0" rtlCol="0">
              <a:noAutofit/>
            </a:bodyPr>
            <a:lstStyle/>
            <a:p>
              <a:pPr algn="l">
                <a:buClr>
                  <a:schemeClr val="accent6"/>
                </a:buClr>
                <a:buSzPct val="90000"/>
              </a:pPr>
              <a:r>
                <a:rPr lang="nb-NO" sz="1200" b="1" dirty="0"/>
                <a:t>+ 4 GSm3</a:t>
              </a:r>
            </a:p>
          </p:txBody>
        </p:sp>
        <p:sp>
          <p:nvSpPr>
            <p:cNvPr id="23" name="TextBox 22">
              <a:extLst>
                <a:ext uri="{FF2B5EF4-FFF2-40B4-BE49-F238E27FC236}">
                  <a16:creationId xmlns:a16="http://schemas.microsoft.com/office/drawing/2014/main" id="{98BA22AF-CC6F-6645-DAC5-25A4014ACA63}"/>
                </a:ext>
              </a:extLst>
            </p:cNvPr>
            <p:cNvSpPr txBox="1"/>
            <p:nvPr/>
          </p:nvSpPr>
          <p:spPr>
            <a:xfrm>
              <a:off x="8136578" y="2394492"/>
              <a:ext cx="969264" cy="201168"/>
            </a:xfrm>
            <a:prstGeom prst="rect">
              <a:avLst/>
            </a:prstGeom>
            <a:solidFill>
              <a:schemeClr val="bg1"/>
            </a:solidFill>
          </p:spPr>
          <p:txBody>
            <a:bodyPr vert="horz" wrap="square" lIns="0" tIns="0" rIns="0" bIns="0" rtlCol="0">
              <a:noAutofit/>
            </a:bodyPr>
            <a:lstStyle/>
            <a:p>
              <a:pPr algn="l">
                <a:buClr>
                  <a:schemeClr val="accent6"/>
                </a:buClr>
                <a:buSzPct val="90000"/>
              </a:pPr>
              <a:r>
                <a:rPr lang="nb-NO" sz="1200" b="1" dirty="0"/>
                <a:t>+ 0.3 MSm3</a:t>
              </a:r>
            </a:p>
          </p:txBody>
        </p:sp>
        <p:sp>
          <p:nvSpPr>
            <p:cNvPr id="26" name="Rectangle 25">
              <a:extLst>
                <a:ext uri="{FF2B5EF4-FFF2-40B4-BE49-F238E27FC236}">
                  <a16:creationId xmlns:a16="http://schemas.microsoft.com/office/drawing/2014/main" id="{C91D19BA-E8B4-D0EF-BC00-AA446210CD15}"/>
                </a:ext>
              </a:extLst>
            </p:cNvPr>
            <p:cNvSpPr/>
            <p:nvPr/>
          </p:nvSpPr>
          <p:spPr>
            <a:xfrm>
              <a:off x="7650066" y="2632935"/>
              <a:ext cx="247227" cy="16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
          <p:nvSpPr>
            <p:cNvPr id="29" name="Rectangle 28">
              <a:extLst>
                <a:ext uri="{FF2B5EF4-FFF2-40B4-BE49-F238E27FC236}">
                  <a16:creationId xmlns:a16="http://schemas.microsoft.com/office/drawing/2014/main" id="{C79AAC89-BB71-4C01-8F63-CBB9BF6956E5}"/>
                </a:ext>
              </a:extLst>
            </p:cNvPr>
            <p:cNvSpPr/>
            <p:nvPr/>
          </p:nvSpPr>
          <p:spPr>
            <a:xfrm>
              <a:off x="4649063" y="2953257"/>
              <a:ext cx="494453" cy="177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grpSp>
    </p:spTree>
    <p:extLst>
      <p:ext uri="{BB962C8B-B14F-4D97-AF65-F5344CB8AC3E}">
        <p14:creationId xmlns:p14="http://schemas.microsoft.com/office/powerpoint/2010/main" val="58086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7A2FC-9782-3B8F-DE77-20AA58C59BEB}"/>
              </a:ext>
            </a:extLst>
          </p:cNvPr>
          <p:cNvSpPr>
            <a:spLocks noGrp="1"/>
          </p:cNvSpPr>
          <p:nvPr>
            <p:ph idx="1"/>
          </p:nvPr>
        </p:nvSpPr>
        <p:spPr>
          <a:xfrm>
            <a:off x="515937" y="1700213"/>
            <a:ext cx="4211850" cy="4249737"/>
          </a:xfrm>
        </p:spPr>
        <p:txBody>
          <a:bodyPr>
            <a:normAutofit/>
          </a:bodyPr>
          <a:lstStyle/>
          <a:p>
            <a:pPr marL="0" indent="0">
              <a:buNone/>
            </a:pPr>
            <a:r>
              <a:rPr lang="nb-NO" sz="1500" dirty="0"/>
              <a:t>Objectives</a:t>
            </a:r>
          </a:p>
          <a:p>
            <a:r>
              <a:rPr lang="nb-NO" sz="1500" dirty="0"/>
              <a:t>Improve history match</a:t>
            </a:r>
          </a:p>
          <a:p>
            <a:r>
              <a:rPr lang="nb-NO" sz="1500" dirty="0"/>
              <a:t>Better understanding of remaining oil</a:t>
            </a:r>
          </a:p>
          <a:p>
            <a:r>
              <a:rPr lang="nb-NO" sz="1500" dirty="0"/>
              <a:t>Evaluate potential IOR opportunities and value against accelerated gas export</a:t>
            </a:r>
          </a:p>
          <a:p>
            <a:pPr marL="0" indent="0">
              <a:buNone/>
            </a:pPr>
            <a:r>
              <a:rPr lang="nb-NO" sz="1500" dirty="0"/>
              <a:t>Observation and results</a:t>
            </a:r>
          </a:p>
          <a:p>
            <a:r>
              <a:rPr lang="nb-NO" sz="1500" dirty="0"/>
              <a:t>Compositional modelling improved history match quality </a:t>
            </a:r>
          </a:p>
          <a:p>
            <a:r>
              <a:rPr lang="nb-NO" sz="1500" dirty="0"/>
              <a:t>Remaining oil left behind ranged from 3 to 7 mmboe, equivalent to decreased oil recovery factor by 3% to 6% </a:t>
            </a:r>
          </a:p>
          <a:p>
            <a:r>
              <a:rPr lang="nb-NO" sz="1500" dirty="0"/>
              <a:t>Limited potential from infill wells and value was significantly overruled by value of starting blowdown in todays high gas price market</a:t>
            </a:r>
          </a:p>
          <a:p>
            <a:endParaRPr lang="nb-NO" sz="1500" dirty="0"/>
          </a:p>
        </p:txBody>
      </p:sp>
      <p:sp>
        <p:nvSpPr>
          <p:cNvPr id="4" name="Slide Number Placeholder 3">
            <a:extLst>
              <a:ext uri="{FF2B5EF4-FFF2-40B4-BE49-F238E27FC236}">
                <a16:creationId xmlns:a16="http://schemas.microsoft.com/office/drawing/2014/main" id="{1D645C80-F2E6-6C58-8546-EB4E41675024}"/>
              </a:ext>
            </a:extLst>
          </p:cNvPr>
          <p:cNvSpPr>
            <a:spLocks noGrp="1"/>
          </p:cNvSpPr>
          <p:nvPr>
            <p:ph type="sldNum" sz="quarter" idx="13"/>
          </p:nvPr>
        </p:nvSpPr>
        <p:spPr>
          <a:xfrm>
            <a:off x="11208970" y="6557083"/>
            <a:ext cx="467092" cy="154580"/>
          </a:xfrm>
        </p:spPr>
        <p:txBody>
          <a:bodyPr anchor="b">
            <a:normAutofit/>
          </a:bodyPr>
          <a:lstStyle/>
          <a:p>
            <a:pPr>
              <a:lnSpc>
                <a:spcPct val="90000"/>
              </a:lnSpc>
              <a:spcAft>
                <a:spcPts val="600"/>
              </a:spcAft>
            </a:pPr>
            <a:fld id="{15BE137B-EC7F-5847-909B-2F5A91A79257}" type="slidenum">
              <a:rPr lang="en-US" sz="1100" noProof="0" smtClean="0"/>
              <a:pPr>
                <a:lnSpc>
                  <a:spcPct val="90000"/>
                </a:lnSpc>
                <a:spcAft>
                  <a:spcPts val="600"/>
                </a:spcAft>
              </a:pPr>
              <a:t>7</a:t>
            </a:fld>
            <a:endParaRPr lang="en-US" sz="1100" noProof="0"/>
          </a:p>
        </p:txBody>
      </p:sp>
      <p:sp>
        <p:nvSpPr>
          <p:cNvPr id="13" name="Footer Placeholder 4">
            <a:extLst>
              <a:ext uri="{FF2B5EF4-FFF2-40B4-BE49-F238E27FC236}">
                <a16:creationId xmlns:a16="http://schemas.microsoft.com/office/drawing/2014/main" id="{03C3E1D9-ADF2-047D-486F-797E2361533E}"/>
              </a:ext>
            </a:extLst>
          </p:cNvPr>
          <p:cNvSpPr>
            <a:spLocks noGrp="1"/>
          </p:cNvSpPr>
          <p:nvPr>
            <p:ph type="ftr" sz="quarter" idx="19"/>
          </p:nvPr>
        </p:nvSpPr>
        <p:spPr>
          <a:xfrm>
            <a:off x="515937" y="6107575"/>
            <a:ext cx="8956835" cy="417050"/>
          </a:xfrm>
        </p:spPr>
        <p:txBody>
          <a:bodyPr/>
          <a:lstStyle/>
          <a:p>
            <a:pPr>
              <a:lnSpc>
                <a:spcPct val="90000"/>
              </a:lnSpc>
              <a:buClr>
                <a:schemeClr val="accent6"/>
              </a:buClr>
              <a:buSzPct val="90000"/>
              <a:buFont typeface="Wingdings" pitchFamily="2" charset="2"/>
              <a:buNone/>
            </a:pPr>
            <a:endParaRPr lang="nb-NO"/>
          </a:p>
        </p:txBody>
      </p:sp>
      <p:sp>
        <p:nvSpPr>
          <p:cNvPr id="5" name="Title 4">
            <a:extLst>
              <a:ext uri="{FF2B5EF4-FFF2-40B4-BE49-F238E27FC236}">
                <a16:creationId xmlns:a16="http://schemas.microsoft.com/office/drawing/2014/main" id="{45C47D02-7D7D-8782-6C61-F71CF8937D03}"/>
              </a:ext>
            </a:extLst>
          </p:cNvPr>
          <p:cNvSpPr>
            <a:spLocks noGrp="1"/>
          </p:cNvSpPr>
          <p:nvPr>
            <p:ph type="title"/>
          </p:nvPr>
        </p:nvSpPr>
        <p:spPr>
          <a:xfrm>
            <a:off x="515938" y="368300"/>
            <a:ext cx="9866193" cy="720761"/>
          </a:xfrm>
        </p:spPr>
        <p:txBody>
          <a:bodyPr anchor="b">
            <a:normAutofit/>
          </a:bodyPr>
          <a:lstStyle/>
          <a:p>
            <a:r>
              <a:rPr lang="nb-NO" dirty="0"/>
              <a:t>New model to evaluate remaining oil and IOR potential</a:t>
            </a:r>
          </a:p>
        </p:txBody>
      </p:sp>
      <p:sp>
        <p:nvSpPr>
          <p:cNvPr id="15" name="Text Placeholder 6">
            <a:extLst>
              <a:ext uri="{FF2B5EF4-FFF2-40B4-BE49-F238E27FC236}">
                <a16:creationId xmlns:a16="http://schemas.microsoft.com/office/drawing/2014/main" id="{E921EC84-BBAC-A23A-870D-B606E76DC6E3}"/>
              </a:ext>
            </a:extLst>
          </p:cNvPr>
          <p:cNvSpPr>
            <a:spLocks noGrp="1"/>
          </p:cNvSpPr>
          <p:nvPr>
            <p:ph type="body" sz="quarter" idx="10"/>
          </p:nvPr>
        </p:nvSpPr>
        <p:spPr>
          <a:xfrm>
            <a:off x="515937" y="1171727"/>
            <a:ext cx="9866193" cy="190500"/>
          </a:xfrm>
        </p:spPr>
        <p:txBody>
          <a:bodyPr/>
          <a:lstStyle/>
          <a:p>
            <a:endParaRPr lang="en-US"/>
          </a:p>
        </p:txBody>
      </p:sp>
      <p:pic>
        <p:nvPicPr>
          <p:cNvPr id="3" name="Picture 2">
            <a:extLst>
              <a:ext uri="{FF2B5EF4-FFF2-40B4-BE49-F238E27FC236}">
                <a16:creationId xmlns:a16="http://schemas.microsoft.com/office/drawing/2014/main" id="{C434ED7C-E139-3D86-BFF7-A7CB2AB66C86}"/>
              </a:ext>
            </a:extLst>
          </p:cNvPr>
          <p:cNvPicPr>
            <a:picLocks noChangeAspect="1"/>
          </p:cNvPicPr>
          <p:nvPr/>
        </p:nvPicPr>
        <p:blipFill>
          <a:blip r:embed="rId3"/>
          <a:stretch>
            <a:fillRect/>
          </a:stretch>
        </p:blipFill>
        <p:spPr>
          <a:xfrm>
            <a:off x="6162403" y="1098377"/>
            <a:ext cx="6882354" cy="3286924"/>
          </a:xfrm>
          <a:prstGeom prst="rect">
            <a:avLst/>
          </a:prstGeom>
        </p:spPr>
      </p:pic>
      <p:pic>
        <p:nvPicPr>
          <p:cNvPr id="6" name="Content Placeholder 12">
            <a:extLst>
              <a:ext uri="{FF2B5EF4-FFF2-40B4-BE49-F238E27FC236}">
                <a16:creationId xmlns:a16="http://schemas.microsoft.com/office/drawing/2014/main" id="{4CF94395-968B-EE84-5C1A-608955D7B846}"/>
              </a:ext>
            </a:extLst>
          </p:cNvPr>
          <p:cNvPicPr>
            <a:picLocks noChangeAspect="1"/>
          </p:cNvPicPr>
          <p:nvPr/>
        </p:nvPicPr>
        <p:blipFill>
          <a:blip r:embed="rId4"/>
          <a:stretch>
            <a:fillRect/>
          </a:stretch>
        </p:blipFill>
        <p:spPr>
          <a:xfrm>
            <a:off x="6294749" y="4544847"/>
            <a:ext cx="3178023" cy="2089526"/>
          </a:xfrm>
          <a:prstGeom prst="rect">
            <a:avLst/>
          </a:prstGeom>
        </p:spPr>
      </p:pic>
      <p:cxnSp>
        <p:nvCxnSpPr>
          <p:cNvPr id="8" name="Straight Connector 7">
            <a:extLst>
              <a:ext uri="{FF2B5EF4-FFF2-40B4-BE49-F238E27FC236}">
                <a16:creationId xmlns:a16="http://schemas.microsoft.com/office/drawing/2014/main" id="{3AD6FD3D-82D2-ED1C-8E99-B4A54C8C7A3B}"/>
              </a:ext>
            </a:extLst>
          </p:cNvPr>
          <p:cNvCxnSpPr/>
          <p:nvPr/>
        </p:nvCxnSpPr>
        <p:spPr>
          <a:xfrm>
            <a:off x="7904480" y="5713212"/>
            <a:ext cx="812800" cy="4641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6A7CE7-2D71-23F4-2FD9-3FBB0C95EA14}"/>
              </a:ext>
            </a:extLst>
          </p:cNvPr>
          <p:cNvCxnSpPr>
            <a:cxnSpLocks/>
          </p:cNvCxnSpPr>
          <p:nvPr/>
        </p:nvCxnSpPr>
        <p:spPr>
          <a:xfrm>
            <a:off x="6693215" y="5661469"/>
            <a:ext cx="757452" cy="981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BEE7B07A-17FD-FD6B-9641-C773ADA5CC9B}"/>
              </a:ext>
            </a:extLst>
          </p:cNvPr>
          <p:cNvSpPr/>
          <p:nvPr/>
        </p:nvSpPr>
        <p:spPr>
          <a:xfrm>
            <a:off x="6448213" y="5093547"/>
            <a:ext cx="2831254" cy="592726"/>
          </a:xfrm>
          <a:custGeom>
            <a:avLst/>
            <a:gdLst>
              <a:gd name="connsiteX0" fmla="*/ 149014 w 2831254"/>
              <a:gd name="connsiteY0" fmla="*/ 33866 h 501226"/>
              <a:gd name="connsiteX1" fmla="*/ 149014 w 2831254"/>
              <a:gd name="connsiteY1" fmla="*/ 33866 h 501226"/>
              <a:gd name="connsiteX2" fmla="*/ 277707 w 2831254"/>
              <a:gd name="connsiteY2" fmla="*/ 27093 h 501226"/>
              <a:gd name="connsiteX3" fmla="*/ 304800 w 2831254"/>
              <a:gd name="connsiteY3" fmla="*/ 20320 h 501226"/>
              <a:gd name="connsiteX4" fmla="*/ 413174 w 2831254"/>
              <a:gd name="connsiteY4" fmla="*/ 0 h 501226"/>
              <a:gd name="connsiteX5" fmla="*/ 413174 w 2831254"/>
              <a:gd name="connsiteY5" fmla="*/ 0 h 501226"/>
              <a:gd name="connsiteX6" fmla="*/ 474134 w 2831254"/>
              <a:gd name="connsiteY6" fmla="*/ 67733 h 501226"/>
              <a:gd name="connsiteX7" fmla="*/ 480907 w 2831254"/>
              <a:gd name="connsiteY7" fmla="*/ 88053 h 501226"/>
              <a:gd name="connsiteX8" fmla="*/ 501227 w 2831254"/>
              <a:gd name="connsiteY8" fmla="*/ 101600 h 501226"/>
              <a:gd name="connsiteX9" fmla="*/ 535094 w 2831254"/>
              <a:gd name="connsiteY9" fmla="*/ 121920 h 501226"/>
              <a:gd name="connsiteX10" fmla="*/ 731520 w 2831254"/>
              <a:gd name="connsiteY10" fmla="*/ 189653 h 501226"/>
              <a:gd name="connsiteX11" fmla="*/ 941494 w 2831254"/>
              <a:gd name="connsiteY11" fmla="*/ 223520 h 501226"/>
              <a:gd name="connsiteX12" fmla="*/ 1165014 w 2831254"/>
              <a:gd name="connsiteY12" fmla="*/ 223520 h 501226"/>
              <a:gd name="connsiteX13" fmla="*/ 1442720 w 2831254"/>
              <a:gd name="connsiteY13" fmla="*/ 243840 h 501226"/>
              <a:gd name="connsiteX14" fmla="*/ 1645920 w 2831254"/>
              <a:gd name="connsiteY14" fmla="*/ 196426 h 501226"/>
              <a:gd name="connsiteX15" fmla="*/ 1862667 w 2831254"/>
              <a:gd name="connsiteY15" fmla="*/ 196426 h 501226"/>
              <a:gd name="connsiteX16" fmla="*/ 2126827 w 2831254"/>
              <a:gd name="connsiteY16" fmla="*/ 209973 h 501226"/>
              <a:gd name="connsiteX17" fmla="*/ 2404534 w 2831254"/>
              <a:gd name="connsiteY17" fmla="*/ 209973 h 501226"/>
              <a:gd name="connsiteX18" fmla="*/ 2749974 w 2831254"/>
              <a:gd name="connsiteY18" fmla="*/ 74506 h 501226"/>
              <a:gd name="connsiteX19" fmla="*/ 2804160 w 2831254"/>
              <a:gd name="connsiteY19" fmla="*/ 325120 h 501226"/>
              <a:gd name="connsiteX20" fmla="*/ 2831254 w 2831254"/>
              <a:gd name="connsiteY20" fmla="*/ 399626 h 501226"/>
              <a:gd name="connsiteX21" fmla="*/ 2743200 w 2831254"/>
              <a:gd name="connsiteY21" fmla="*/ 494453 h 501226"/>
              <a:gd name="connsiteX22" fmla="*/ 2567094 w 2831254"/>
              <a:gd name="connsiteY22" fmla="*/ 440266 h 501226"/>
              <a:gd name="connsiteX23" fmla="*/ 2262294 w 2831254"/>
              <a:gd name="connsiteY23" fmla="*/ 474133 h 501226"/>
              <a:gd name="connsiteX24" fmla="*/ 1991360 w 2831254"/>
              <a:gd name="connsiteY24" fmla="*/ 447040 h 501226"/>
              <a:gd name="connsiteX25" fmla="*/ 1639147 w 2831254"/>
              <a:gd name="connsiteY25" fmla="*/ 487680 h 501226"/>
              <a:gd name="connsiteX26" fmla="*/ 1354667 w 2831254"/>
              <a:gd name="connsiteY26" fmla="*/ 501226 h 501226"/>
              <a:gd name="connsiteX27" fmla="*/ 955040 w 2831254"/>
              <a:gd name="connsiteY27" fmla="*/ 487680 h 501226"/>
              <a:gd name="connsiteX28" fmla="*/ 548640 w 2831254"/>
              <a:gd name="connsiteY28" fmla="*/ 474133 h 501226"/>
              <a:gd name="connsiteX29" fmla="*/ 243840 w 2831254"/>
              <a:gd name="connsiteY29" fmla="*/ 392853 h 501226"/>
              <a:gd name="connsiteX30" fmla="*/ 108374 w 2831254"/>
              <a:gd name="connsiteY30" fmla="*/ 392853 h 501226"/>
              <a:gd name="connsiteX31" fmla="*/ 0 w 2831254"/>
              <a:gd name="connsiteY31" fmla="*/ 101600 h 5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1254" h="501226">
                <a:moveTo>
                  <a:pt x="149014" y="33866"/>
                </a:moveTo>
                <a:lnTo>
                  <a:pt x="149014" y="33866"/>
                </a:lnTo>
                <a:cubicBezTo>
                  <a:pt x="191912" y="31608"/>
                  <a:pt x="234911" y="30814"/>
                  <a:pt x="277707" y="27093"/>
                </a:cubicBezTo>
                <a:cubicBezTo>
                  <a:pt x="286981" y="26287"/>
                  <a:pt x="295555" y="21408"/>
                  <a:pt x="304800" y="20320"/>
                </a:cubicBezTo>
                <a:cubicBezTo>
                  <a:pt x="408104" y="8166"/>
                  <a:pt x="366387" y="31190"/>
                  <a:pt x="413174" y="0"/>
                </a:cubicBezTo>
                <a:lnTo>
                  <a:pt x="413174" y="0"/>
                </a:lnTo>
                <a:cubicBezTo>
                  <a:pt x="433494" y="22578"/>
                  <a:pt x="455614" y="43657"/>
                  <a:pt x="474134" y="67733"/>
                </a:cubicBezTo>
                <a:cubicBezTo>
                  <a:pt x="478487" y="73392"/>
                  <a:pt x="476447" y="82478"/>
                  <a:pt x="480907" y="88053"/>
                </a:cubicBezTo>
                <a:cubicBezTo>
                  <a:pt x="485992" y="94410"/>
                  <a:pt x="494159" y="97561"/>
                  <a:pt x="501227" y="101600"/>
                </a:cubicBezTo>
                <a:cubicBezTo>
                  <a:pt x="536169" y="121567"/>
                  <a:pt x="519601" y="106427"/>
                  <a:pt x="535094" y="121920"/>
                </a:cubicBezTo>
                <a:lnTo>
                  <a:pt x="731520" y="189653"/>
                </a:lnTo>
                <a:lnTo>
                  <a:pt x="941494" y="223520"/>
                </a:lnTo>
                <a:lnTo>
                  <a:pt x="1165014" y="223520"/>
                </a:lnTo>
                <a:lnTo>
                  <a:pt x="1442720" y="243840"/>
                </a:lnTo>
                <a:lnTo>
                  <a:pt x="1645920" y="196426"/>
                </a:lnTo>
                <a:lnTo>
                  <a:pt x="1862667" y="196426"/>
                </a:lnTo>
                <a:lnTo>
                  <a:pt x="2126827" y="209973"/>
                </a:lnTo>
                <a:lnTo>
                  <a:pt x="2404534" y="209973"/>
                </a:lnTo>
                <a:lnTo>
                  <a:pt x="2749974" y="74506"/>
                </a:lnTo>
                <a:lnTo>
                  <a:pt x="2804160" y="325120"/>
                </a:lnTo>
                <a:lnTo>
                  <a:pt x="2831254" y="399626"/>
                </a:lnTo>
                <a:lnTo>
                  <a:pt x="2743200" y="494453"/>
                </a:lnTo>
                <a:lnTo>
                  <a:pt x="2567094" y="440266"/>
                </a:lnTo>
                <a:lnTo>
                  <a:pt x="2262294" y="474133"/>
                </a:lnTo>
                <a:lnTo>
                  <a:pt x="1991360" y="447040"/>
                </a:lnTo>
                <a:lnTo>
                  <a:pt x="1639147" y="487680"/>
                </a:lnTo>
                <a:lnTo>
                  <a:pt x="1354667" y="501226"/>
                </a:lnTo>
                <a:lnTo>
                  <a:pt x="955040" y="487680"/>
                </a:lnTo>
                <a:lnTo>
                  <a:pt x="548640" y="474133"/>
                </a:lnTo>
                <a:lnTo>
                  <a:pt x="243840" y="392853"/>
                </a:lnTo>
                <a:lnTo>
                  <a:pt x="108374" y="392853"/>
                </a:lnTo>
                <a:lnTo>
                  <a:pt x="0" y="101600"/>
                </a:lnTo>
              </a:path>
            </a:pathLst>
          </a:cu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xtBox 16">
            <a:extLst>
              <a:ext uri="{FF2B5EF4-FFF2-40B4-BE49-F238E27FC236}">
                <a16:creationId xmlns:a16="http://schemas.microsoft.com/office/drawing/2014/main" id="{A862EAFC-04D2-17CC-4531-7F6F4BE9EAEC}"/>
              </a:ext>
            </a:extLst>
          </p:cNvPr>
          <p:cNvSpPr txBox="1"/>
          <p:nvPr/>
        </p:nvSpPr>
        <p:spPr>
          <a:xfrm>
            <a:off x="6599549" y="5912037"/>
            <a:ext cx="982133" cy="391075"/>
          </a:xfrm>
          <a:prstGeom prst="rect">
            <a:avLst/>
          </a:prstGeom>
        </p:spPr>
        <p:txBody>
          <a:bodyPr vert="horz" wrap="square" lIns="0" tIns="0" rIns="0" bIns="0" rtlCol="0">
            <a:noAutofit/>
          </a:bodyPr>
          <a:lstStyle/>
          <a:p>
            <a:pPr algn="l">
              <a:buClr>
                <a:schemeClr val="accent6"/>
              </a:buClr>
              <a:buSzPct val="90000"/>
            </a:pPr>
            <a:r>
              <a:rPr lang="nb-NO" sz="1600" dirty="0">
                <a:solidFill>
                  <a:schemeClr val="accent3"/>
                </a:solidFill>
                <a:latin typeface="Aharoni" panose="020B0604020202020204" pitchFamily="2" charset="-79"/>
                <a:cs typeface="Aharoni" panose="020B0604020202020204" pitchFamily="2" charset="-79"/>
              </a:rPr>
              <a:t>Infill C</a:t>
            </a:r>
          </a:p>
        </p:txBody>
      </p:sp>
      <p:sp>
        <p:nvSpPr>
          <p:cNvPr id="18" name="TextBox 17">
            <a:extLst>
              <a:ext uri="{FF2B5EF4-FFF2-40B4-BE49-F238E27FC236}">
                <a16:creationId xmlns:a16="http://schemas.microsoft.com/office/drawing/2014/main" id="{6A898465-EF1B-CA0D-1FA3-18D777619033}"/>
              </a:ext>
            </a:extLst>
          </p:cNvPr>
          <p:cNvSpPr txBox="1"/>
          <p:nvPr/>
        </p:nvSpPr>
        <p:spPr>
          <a:xfrm>
            <a:off x="8226213" y="5997827"/>
            <a:ext cx="982133" cy="391075"/>
          </a:xfrm>
          <a:prstGeom prst="rect">
            <a:avLst/>
          </a:prstGeom>
        </p:spPr>
        <p:txBody>
          <a:bodyPr vert="horz" wrap="square" lIns="0" tIns="0" rIns="0" bIns="0" rtlCol="0">
            <a:noAutofit/>
          </a:bodyPr>
          <a:lstStyle/>
          <a:p>
            <a:pPr algn="l">
              <a:buClr>
                <a:schemeClr val="accent6"/>
              </a:buClr>
              <a:buSzPct val="90000"/>
            </a:pPr>
            <a:r>
              <a:rPr lang="nb-NO" sz="1600" dirty="0">
                <a:solidFill>
                  <a:schemeClr val="accent3"/>
                </a:solidFill>
                <a:latin typeface="Aharoni" panose="020B0604020202020204" pitchFamily="2" charset="-79"/>
                <a:cs typeface="Aharoni" panose="020B0604020202020204" pitchFamily="2" charset="-79"/>
              </a:rPr>
              <a:t>Infill B</a:t>
            </a:r>
          </a:p>
        </p:txBody>
      </p:sp>
      <p:sp>
        <p:nvSpPr>
          <p:cNvPr id="19" name="TextBox 18">
            <a:extLst>
              <a:ext uri="{FF2B5EF4-FFF2-40B4-BE49-F238E27FC236}">
                <a16:creationId xmlns:a16="http://schemas.microsoft.com/office/drawing/2014/main" id="{BE8E99EE-898F-B374-F1A3-BA28392EDF06}"/>
              </a:ext>
            </a:extLst>
          </p:cNvPr>
          <p:cNvSpPr txBox="1"/>
          <p:nvPr/>
        </p:nvSpPr>
        <p:spPr>
          <a:xfrm>
            <a:off x="9611360" y="4653280"/>
            <a:ext cx="1597610" cy="1836420"/>
          </a:xfrm>
          <a:prstGeom prst="rect">
            <a:avLst/>
          </a:prstGeom>
        </p:spPr>
        <p:txBody>
          <a:bodyPr vert="horz" wrap="square" lIns="0" tIns="0" rIns="0" bIns="0" rtlCol="0">
            <a:noAutofit/>
          </a:bodyPr>
          <a:lstStyle/>
          <a:p>
            <a:pPr marL="285750" indent="-285750" algn="l">
              <a:buClr>
                <a:schemeClr val="accent6"/>
              </a:buClr>
              <a:buSzPct val="90000"/>
              <a:buFont typeface="Wingdings" pitchFamily="2" charset="2"/>
              <a:buChar char="§"/>
            </a:pPr>
            <a:r>
              <a:rPr lang="nb-NO" sz="1600" dirty="0"/>
              <a:t>Infill wells targeting down dip oil</a:t>
            </a:r>
          </a:p>
        </p:txBody>
      </p:sp>
    </p:spTree>
    <p:extLst>
      <p:ext uri="{BB962C8B-B14F-4D97-AF65-F5344CB8AC3E}">
        <p14:creationId xmlns:p14="http://schemas.microsoft.com/office/powerpoint/2010/main" val="374924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E67C020C-79AE-B3C8-B252-913A7080681E}"/>
              </a:ext>
            </a:extLst>
          </p:cNvPr>
          <p:cNvPicPr>
            <a:picLocks noGrp="1" noChangeAspect="1"/>
          </p:cNvPicPr>
          <p:nvPr>
            <p:ph sz="quarter" idx="19"/>
          </p:nvPr>
        </p:nvPicPr>
        <p:blipFill>
          <a:blip r:embed="rId3"/>
          <a:stretch>
            <a:fillRect/>
          </a:stretch>
        </p:blipFill>
        <p:spPr>
          <a:xfrm>
            <a:off x="1153414" y="1550988"/>
            <a:ext cx="9885172" cy="4610100"/>
          </a:xfrm>
          <a:prstGeom prst="rect">
            <a:avLst/>
          </a:prstGeom>
        </p:spPr>
      </p:pic>
      <p:sp>
        <p:nvSpPr>
          <p:cNvPr id="2" name="Title 1">
            <a:extLst>
              <a:ext uri="{FF2B5EF4-FFF2-40B4-BE49-F238E27FC236}">
                <a16:creationId xmlns:a16="http://schemas.microsoft.com/office/drawing/2014/main" id="{6B5B86C1-AA41-426E-93EB-88B2B2527DA4}"/>
              </a:ext>
            </a:extLst>
          </p:cNvPr>
          <p:cNvSpPr>
            <a:spLocks noGrp="1"/>
          </p:cNvSpPr>
          <p:nvPr>
            <p:ph type="title"/>
          </p:nvPr>
        </p:nvSpPr>
        <p:spPr/>
        <p:txBody>
          <a:bodyPr/>
          <a:lstStyle/>
          <a:p>
            <a:r>
              <a:rPr lang="nb-NO" dirty="0"/>
              <a:t>Skarv export gas BC blowdown 2024</a:t>
            </a:r>
          </a:p>
        </p:txBody>
      </p:sp>
      <p:sp>
        <p:nvSpPr>
          <p:cNvPr id="3" name="Text Placeholder 2">
            <a:extLst>
              <a:ext uri="{FF2B5EF4-FFF2-40B4-BE49-F238E27FC236}">
                <a16:creationId xmlns:a16="http://schemas.microsoft.com/office/drawing/2014/main" id="{9EA44DFF-B07E-4DF6-B681-4A2935D3B1AD}"/>
              </a:ext>
            </a:extLst>
          </p:cNvPr>
          <p:cNvSpPr>
            <a:spLocks noGrp="1"/>
          </p:cNvSpPr>
          <p:nvPr>
            <p:ph type="body" sz="quarter" idx="18"/>
          </p:nvPr>
        </p:nvSpPr>
        <p:spPr/>
        <p:txBody>
          <a:bodyPr/>
          <a:lstStyle/>
          <a:p>
            <a:endParaRPr lang="nb-NO"/>
          </a:p>
        </p:txBody>
      </p:sp>
      <p:sp>
        <p:nvSpPr>
          <p:cNvPr id="4" name="Text Placeholder 3">
            <a:extLst>
              <a:ext uri="{FF2B5EF4-FFF2-40B4-BE49-F238E27FC236}">
                <a16:creationId xmlns:a16="http://schemas.microsoft.com/office/drawing/2014/main" id="{47190D4F-B7C3-4753-A013-291EB84AC5C0}"/>
              </a:ext>
            </a:extLst>
          </p:cNvPr>
          <p:cNvSpPr>
            <a:spLocks noGrp="1"/>
          </p:cNvSpPr>
          <p:nvPr>
            <p:ph type="body" sz="quarter" idx="35"/>
          </p:nvPr>
        </p:nvSpPr>
        <p:spPr/>
        <p:txBody>
          <a:bodyPr/>
          <a:lstStyle/>
          <a:p>
            <a:endParaRPr lang="nb-NO"/>
          </a:p>
        </p:txBody>
      </p:sp>
      <p:sp>
        <p:nvSpPr>
          <p:cNvPr id="7" name="Slide Number Placeholder 6">
            <a:extLst>
              <a:ext uri="{FF2B5EF4-FFF2-40B4-BE49-F238E27FC236}">
                <a16:creationId xmlns:a16="http://schemas.microsoft.com/office/drawing/2014/main" id="{3836B19C-DA16-49DF-A130-48A0BE37DE23}"/>
              </a:ext>
            </a:extLst>
          </p:cNvPr>
          <p:cNvSpPr>
            <a:spLocks noGrp="1"/>
          </p:cNvSpPr>
          <p:nvPr>
            <p:ph type="sldNum" sz="quarter" idx="37"/>
          </p:nvPr>
        </p:nvSpPr>
        <p:spPr/>
        <p:txBody>
          <a:bodyPr/>
          <a:lstStyle/>
          <a:p>
            <a:fld id="{254E29BD-1A5B-4EDF-861A-2F01CF8A9A78}" type="slidenum">
              <a:rPr lang="en-GB" smtClean="0"/>
              <a:pPr/>
              <a:t>8</a:t>
            </a:fld>
            <a:endParaRPr lang="en-GB"/>
          </a:p>
        </p:txBody>
      </p:sp>
      <p:cxnSp>
        <p:nvCxnSpPr>
          <p:cNvPr id="8" name="Straight Connector 7">
            <a:extLst>
              <a:ext uri="{FF2B5EF4-FFF2-40B4-BE49-F238E27FC236}">
                <a16:creationId xmlns:a16="http://schemas.microsoft.com/office/drawing/2014/main" id="{090786C8-C571-4EA5-85FF-9B95EF8B8D5D}"/>
              </a:ext>
            </a:extLst>
          </p:cNvPr>
          <p:cNvCxnSpPr>
            <a:cxnSpLocks/>
          </p:cNvCxnSpPr>
          <p:nvPr/>
        </p:nvCxnSpPr>
        <p:spPr>
          <a:xfrm>
            <a:off x="1848230" y="2229916"/>
            <a:ext cx="90113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93AA01-99C4-44FD-A34F-C96C8B1D945B}"/>
              </a:ext>
            </a:extLst>
          </p:cNvPr>
          <p:cNvSpPr txBox="1"/>
          <p:nvPr/>
        </p:nvSpPr>
        <p:spPr>
          <a:xfrm>
            <a:off x="10147047" y="2054090"/>
            <a:ext cx="1425083" cy="152344"/>
          </a:xfrm>
          <a:prstGeom prst="rect">
            <a:avLst/>
          </a:prstGeom>
        </p:spPr>
        <p:txBody>
          <a:bodyPr vert="horz" wrap="square" lIns="0" tIns="0" rIns="0" bIns="0" rtlCol="0">
            <a:noAutofit/>
          </a:bodyPr>
          <a:lstStyle/>
          <a:p>
            <a:pPr algn="l">
              <a:buClr>
                <a:schemeClr val="accent6"/>
              </a:buClr>
              <a:buSzPct val="90000"/>
            </a:pPr>
            <a:r>
              <a:rPr lang="nb-NO" sz="800" b="1" dirty="0"/>
              <a:t>Export capacity </a:t>
            </a:r>
          </a:p>
        </p:txBody>
      </p:sp>
      <p:sp>
        <p:nvSpPr>
          <p:cNvPr id="5" name="Oval 4">
            <a:extLst>
              <a:ext uri="{FF2B5EF4-FFF2-40B4-BE49-F238E27FC236}">
                <a16:creationId xmlns:a16="http://schemas.microsoft.com/office/drawing/2014/main" id="{A0866907-2B09-6C7E-4F2D-5C365E385F81}"/>
              </a:ext>
            </a:extLst>
          </p:cNvPr>
          <p:cNvSpPr/>
          <p:nvPr/>
        </p:nvSpPr>
        <p:spPr>
          <a:xfrm>
            <a:off x="1848230" y="2054090"/>
            <a:ext cx="2836981" cy="177767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
        <p:nvSpPr>
          <p:cNvPr id="9" name="Rectangle 8">
            <a:extLst>
              <a:ext uri="{FF2B5EF4-FFF2-40B4-BE49-F238E27FC236}">
                <a16:creationId xmlns:a16="http://schemas.microsoft.com/office/drawing/2014/main" id="{3F1FB83E-6437-9A5D-4839-4887AEC981D5}"/>
              </a:ext>
            </a:extLst>
          </p:cNvPr>
          <p:cNvSpPr/>
          <p:nvPr/>
        </p:nvSpPr>
        <p:spPr>
          <a:xfrm>
            <a:off x="1232034" y="1809549"/>
            <a:ext cx="616196" cy="4081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
        <p:nvSpPr>
          <p:cNvPr id="10" name="Rectangle 9">
            <a:extLst>
              <a:ext uri="{FF2B5EF4-FFF2-40B4-BE49-F238E27FC236}">
                <a16:creationId xmlns:a16="http://schemas.microsoft.com/office/drawing/2014/main" id="{467DA9CC-DDCC-CC63-6E3A-950EDC88DC83}"/>
              </a:ext>
            </a:extLst>
          </p:cNvPr>
          <p:cNvSpPr/>
          <p:nvPr/>
        </p:nvSpPr>
        <p:spPr>
          <a:xfrm>
            <a:off x="7344080" y="1626669"/>
            <a:ext cx="808522" cy="25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
        <p:nvSpPr>
          <p:cNvPr id="11" name="Rectangle 10">
            <a:extLst>
              <a:ext uri="{FF2B5EF4-FFF2-40B4-BE49-F238E27FC236}">
                <a16:creationId xmlns:a16="http://schemas.microsoft.com/office/drawing/2014/main" id="{C8AABC90-9AA9-589B-5589-673C2A105B81}"/>
              </a:ext>
            </a:extLst>
          </p:cNvPr>
          <p:cNvSpPr/>
          <p:nvPr/>
        </p:nvSpPr>
        <p:spPr>
          <a:xfrm>
            <a:off x="3869356" y="1626669"/>
            <a:ext cx="4552750" cy="356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nb-NO" dirty="0">
                <a:solidFill>
                  <a:schemeClr val="tx1"/>
                </a:solidFill>
              </a:rPr>
              <a:t>Export gas production blowdown start 2024</a:t>
            </a:r>
          </a:p>
        </p:txBody>
      </p:sp>
      <p:sp>
        <p:nvSpPr>
          <p:cNvPr id="6" name="TextBox 5">
            <a:extLst>
              <a:ext uri="{FF2B5EF4-FFF2-40B4-BE49-F238E27FC236}">
                <a16:creationId xmlns:a16="http://schemas.microsoft.com/office/drawing/2014/main" id="{4F0B36F4-7EA5-E763-C3BB-8A1A5FC746EB}"/>
              </a:ext>
            </a:extLst>
          </p:cNvPr>
          <p:cNvSpPr txBox="1"/>
          <p:nvPr/>
        </p:nvSpPr>
        <p:spPr>
          <a:xfrm rot="16200000">
            <a:off x="266113" y="3748102"/>
            <a:ext cx="2576733" cy="387798"/>
          </a:xfrm>
          <a:prstGeom prst="rect">
            <a:avLst/>
          </a:prstGeom>
        </p:spPr>
        <p:txBody>
          <a:bodyPr vert="horz" wrap="square" lIns="0" tIns="0" rIns="0" bIns="0" rtlCol="0">
            <a:noAutofit/>
          </a:bodyPr>
          <a:lstStyle/>
          <a:p>
            <a:pPr algn="l">
              <a:buClr>
                <a:schemeClr val="accent6"/>
              </a:buClr>
              <a:buSzPct val="90000"/>
            </a:pPr>
            <a:r>
              <a:rPr lang="nb-NO" sz="1600" b="1" dirty="0"/>
              <a:t>Export gas production rate</a:t>
            </a:r>
          </a:p>
        </p:txBody>
      </p:sp>
      <p:sp>
        <p:nvSpPr>
          <p:cNvPr id="12" name="TextBox 11">
            <a:extLst>
              <a:ext uri="{FF2B5EF4-FFF2-40B4-BE49-F238E27FC236}">
                <a16:creationId xmlns:a16="http://schemas.microsoft.com/office/drawing/2014/main" id="{344A0894-F2F5-1109-96BB-DDA2C4EEA730}"/>
              </a:ext>
            </a:extLst>
          </p:cNvPr>
          <p:cNvSpPr txBox="1"/>
          <p:nvPr/>
        </p:nvSpPr>
        <p:spPr>
          <a:xfrm>
            <a:off x="4852131" y="5174428"/>
            <a:ext cx="1243584" cy="265167"/>
          </a:xfrm>
          <a:prstGeom prst="rect">
            <a:avLst/>
          </a:prstGeom>
        </p:spPr>
        <p:txBody>
          <a:bodyPr vert="horz" wrap="square" lIns="0" tIns="0" rIns="0" bIns="0" rtlCol="0">
            <a:noAutofit/>
          </a:bodyPr>
          <a:lstStyle/>
          <a:p>
            <a:pPr algn="l">
              <a:buClr>
                <a:schemeClr val="accent6"/>
              </a:buClr>
              <a:buSzPct val="90000"/>
            </a:pPr>
            <a:r>
              <a:rPr lang="nb-NO" sz="1600" dirty="0"/>
              <a:t>Skarv main </a:t>
            </a:r>
          </a:p>
        </p:txBody>
      </p:sp>
      <p:sp>
        <p:nvSpPr>
          <p:cNvPr id="15" name="TextBox 14">
            <a:extLst>
              <a:ext uri="{FF2B5EF4-FFF2-40B4-BE49-F238E27FC236}">
                <a16:creationId xmlns:a16="http://schemas.microsoft.com/office/drawing/2014/main" id="{15924633-DEAF-0BFC-09E5-71FEDAB21CDF}"/>
              </a:ext>
            </a:extLst>
          </p:cNvPr>
          <p:cNvSpPr txBox="1"/>
          <p:nvPr/>
        </p:nvSpPr>
        <p:spPr>
          <a:xfrm>
            <a:off x="4679614" y="3505292"/>
            <a:ext cx="2370409" cy="655227"/>
          </a:xfrm>
          <a:prstGeom prst="rect">
            <a:avLst/>
          </a:prstGeom>
        </p:spPr>
        <p:txBody>
          <a:bodyPr vert="horz" wrap="square" lIns="0" tIns="0" rIns="0" bIns="0" rtlCol="0">
            <a:noAutofit/>
          </a:bodyPr>
          <a:lstStyle/>
          <a:p>
            <a:pPr algn="l">
              <a:buClr>
                <a:schemeClr val="accent6"/>
              </a:buClr>
              <a:buSzPct val="90000"/>
            </a:pPr>
            <a:r>
              <a:rPr lang="nb-NO" sz="1600" dirty="0"/>
              <a:t>Other Skarv Unit production and tie in satelite fields</a:t>
            </a:r>
          </a:p>
        </p:txBody>
      </p:sp>
    </p:spTree>
    <p:extLst>
      <p:ext uri="{BB962C8B-B14F-4D97-AF65-F5344CB8AC3E}">
        <p14:creationId xmlns:p14="http://schemas.microsoft.com/office/powerpoint/2010/main" val="22489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DDEE7A68-5FC2-96C8-9A93-B7FFDAEB685D}"/>
              </a:ext>
            </a:extLst>
          </p:cNvPr>
          <p:cNvPicPr>
            <a:picLocks noGrp="1" noChangeAspect="1"/>
          </p:cNvPicPr>
          <p:nvPr>
            <p:ph sz="quarter" idx="19"/>
          </p:nvPr>
        </p:nvPicPr>
        <p:blipFill>
          <a:blip r:embed="rId3"/>
          <a:stretch>
            <a:fillRect/>
          </a:stretch>
        </p:blipFill>
        <p:spPr>
          <a:xfrm>
            <a:off x="1150621" y="1550988"/>
            <a:ext cx="9890759" cy="4610100"/>
          </a:xfrm>
          <a:prstGeom prst="rect">
            <a:avLst/>
          </a:prstGeom>
        </p:spPr>
      </p:pic>
      <p:sp>
        <p:nvSpPr>
          <p:cNvPr id="2" name="Title 1">
            <a:extLst>
              <a:ext uri="{FF2B5EF4-FFF2-40B4-BE49-F238E27FC236}">
                <a16:creationId xmlns:a16="http://schemas.microsoft.com/office/drawing/2014/main" id="{6B3EE64B-2A01-4D6F-BEDE-BD7A7825551A}"/>
              </a:ext>
            </a:extLst>
          </p:cNvPr>
          <p:cNvSpPr>
            <a:spLocks noGrp="1"/>
          </p:cNvSpPr>
          <p:nvPr>
            <p:ph type="title"/>
          </p:nvPr>
        </p:nvSpPr>
        <p:spPr/>
        <p:txBody>
          <a:bodyPr/>
          <a:lstStyle/>
          <a:p>
            <a:r>
              <a:rPr lang="nb-NO" dirty="0"/>
              <a:t>Skarv export gas BC blowdown 2022</a:t>
            </a:r>
          </a:p>
        </p:txBody>
      </p:sp>
      <p:sp>
        <p:nvSpPr>
          <p:cNvPr id="3" name="Text Placeholder 2">
            <a:extLst>
              <a:ext uri="{FF2B5EF4-FFF2-40B4-BE49-F238E27FC236}">
                <a16:creationId xmlns:a16="http://schemas.microsoft.com/office/drawing/2014/main" id="{C29BA598-1962-4252-A3F5-68E0D0768419}"/>
              </a:ext>
            </a:extLst>
          </p:cNvPr>
          <p:cNvSpPr>
            <a:spLocks noGrp="1"/>
          </p:cNvSpPr>
          <p:nvPr>
            <p:ph type="body" sz="quarter" idx="18"/>
          </p:nvPr>
        </p:nvSpPr>
        <p:spPr/>
        <p:txBody>
          <a:bodyPr/>
          <a:lstStyle/>
          <a:p>
            <a:endParaRPr lang="nb-NO"/>
          </a:p>
        </p:txBody>
      </p:sp>
      <p:sp>
        <p:nvSpPr>
          <p:cNvPr id="4" name="Text Placeholder 3">
            <a:extLst>
              <a:ext uri="{FF2B5EF4-FFF2-40B4-BE49-F238E27FC236}">
                <a16:creationId xmlns:a16="http://schemas.microsoft.com/office/drawing/2014/main" id="{603A7289-F7F8-4434-988B-AEEDD1ED2F40}"/>
              </a:ext>
            </a:extLst>
          </p:cNvPr>
          <p:cNvSpPr>
            <a:spLocks noGrp="1"/>
          </p:cNvSpPr>
          <p:nvPr>
            <p:ph type="body" sz="quarter" idx="35"/>
          </p:nvPr>
        </p:nvSpPr>
        <p:spPr/>
        <p:txBody>
          <a:bodyPr/>
          <a:lstStyle/>
          <a:p>
            <a:endParaRPr lang="nb-NO"/>
          </a:p>
        </p:txBody>
      </p:sp>
      <p:sp>
        <p:nvSpPr>
          <p:cNvPr id="7" name="Slide Number Placeholder 6">
            <a:extLst>
              <a:ext uri="{FF2B5EF4-FFF2-40B4-BE49-F238E27FC236}">
                <a16:creationId xmlns:a16="http://schemas.microsoft.com/office/drawing/2014/main" id="{8A179826-73F9-41FB-86AD-D60C51832F15}"/>
              </a:ext>
            </a:extLst>
          </p:cNvPr>
          <p:cNvSpPr>
            <a:spLocks noGrp="1"/>
          </p:cNvSpPr>
          <p:nvPr>
            <p:ph type="sldNum" sz="quarter" idx="37"/>
          </p:nvPr>
        </p:nvSpPr>
        <p:spPr/>
        <p:txBody>
          <a:bodyPr/>
          <a:lstStyle/>
          <a:p>
            <a:fld id="{254E29BD-1A5B-4EDF-861A-2F01CF8A9A78}" type="slidenum">
              <a:rPr lang="en-GB" smtClean="0"/>
              <a:pPr/>
              <a:t>9</a:t>
            </a:fld>
            <a:endParaRPr lang="en-GB"/>
          </a:p>
        </p:txBody>
      </p:sp>
      <p:cxnSp>
        <p:nvCxnSpPr>
          <p:cNvPr id="17" name="Straight Connector 16">
            <a:extLst>
              <a:ext uri="{FF2B5EF4-FFF2-40B4-BE49-F238E27FC236}">
                <a16:creationId xmlns:a16="http://schemas.microsoft.com/office/drawing/2014/main" id="{2F249705-72FE-3A4B-CF3B-B6ADC1ED903E}"/>
              </a:ext>
            </a:extLst>
          </p:cNvPr>
          <p:cNvCxnSpPr>
            <a:cxnSpLocks/>
          </p:cNvCxnSpPr>
          <p:nvPr/>
        </p:nvCxnSpPr>
        <p:spPr>
          <a:xfrm>
            <a:off x="1848230" y="2247334"/>
            <a:ext cx="90113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9DD20D6-E77D-5299-C1E5-6BF1B3C37436}"/>
              </a:ext>
            </a:extLst>
          </p:cNvPr>
          <p:cNvSpPr txBox="1"/>
          <p:nvPr/>
        </p:nvSpPr>
        <p:spPr>
          <a:xfrm>
            <a:off x="10147047" y="2054090"/>
            <a:ext cx="1425083" cy="152344"/>
          </a:xfrm>
          <a:prstGeom prst="rect">
            <a:avLst/>
          </a:prstGeom>
        </p:spPr>
        <p:txBody>
          <a:bodyPr vert="horz" wrap="square" lIns="0" tIns="0" rIns="0" bIns="0" rtlCol="0">
            <a:noAutofit/>
          </a:bodyPr>
          <a:lstStyle/>
          <a:p>
            <a:pPr algn="l">
              <a:buClr>
                <a:schemeClr val="accent6"/>
              </a:buClr>
              <a:buSzPct val="90000"/>
            </a:pPr>
            <a:r>
              <a:rPr lang="nb-NO" sz="800" b="1" dirty="0"/>
              <a:t>Export capacity </a:t>
            </a:r>
          </a:p>
        </p:txBody>
      </p:sp>
      <p:sp>
        <p:nvSpPr>
          <p:cNvPr id="5" name="Rectangle 4">
            <a:extLst>
              <a:ext uri="{FF2B5EF4-FFF2-40B4-BE49-F238E27FC236}">
                <a16:creationId xmlns:a16="http://schemas.microsoft.com/office/drawing/2014/main" id="{7F2FAE95-7574-20A7-239B-57916591617B}"/>
              </a:ext>
            </a:extLst>
          </p:cNvPr>
          <p:cNvSpPr/>
          <p:nvPr/>
        </p:nvSpPr>
        <p:spPr>
          <a:xfrm>
            <a:off x="1232034" y="1799924"/>
            <a:ext cx="616196" cy="4081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endParaRPr lang="nb-NO" dirty="0"/>
          </a:p>
        </p:txBody>
      </p:sp>
      <p:sp>
        <p:nvSpPr>
          <p:cNvPr id="8" name="Rectangle 7">
            <a:extLst>
              <a:ext uri="{FF2B5EF4-FFF2-40B4-BE49-F238E27FC236}">
                <a16:creationId xmlns:a16="http://schemas.microsoft.com/office/drawing/2014/main" id="{38B00C3A-80F8-FFB9-DC82-2391A69056C1}"/>
              </a:ext>
            </a:extLst>
          </p:cNvPr>
          <p:cNvSpPr/>
          <p:nvPr/>
        </p:nvSpPr>
        <p:spPr>
          <a:xfrm>
            <a:off x="3869356" y="1626669"/>
            <a:ext cx="4552750" cy="356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nb-NO" dirty="0">
                <a:solidFill>
                  <a:schemeClr val="tx1"/>
                </a:solidFill>
              </a:rPr>
              <a:t>Export gas production blowdown start 2022</a:t>
            </a:r>
          </a:p>
        </p:txBody>
      </p:sp>
      <p:sp>
        <p:nvSpPr>
          <p:cNvPr id="6" name="TextBox 5">
            <a:extLst>
              <a:ext uri="{FF2B5EF4-FFF2-40B4-BE49-F238E27FC236}">
                <a16:creationId xmlns:a16="http://schemas.microsoft.com/office/drawing/2014/main" id="{BFBA7A10-1867-BA62-A972-9BE1BA0B72C9}"/>
              </a:ext>
            </a:extLst>
          </p:cNvPr>
          <p:cNvSpPr txBox="1"/>
          <p:nvPr/>
        </p:nvSpPr>
        <p:spPr>
          <a:xfrm rot="16200000">
            <a:off x="266113" y="3748102"/>
            <a:ext cx="2576733" cy="387798"/>
          </a:xfrm>
          <a:prstGeom prst="rect">
            <a:avLst/>
          </a:prstGeom>
        </p:spPr>
        <p:txBody>
          <a:bodyPr vert="horz" wrap="square" lIns="0" tIns="0" rIns="0" bIns="0" rtlCol="0">
            <a:noAutofit/>
          </a:bodyPr>
          <a:lstStyle/>
          <a:p>
            <a:pPr algn="l">
              <a:buClr>
                <a:schemeClr val="accent6"/>
              </a:buClr>
              <a:buSzPct val="90000"/>
            </a:pPr>
            <a:r>
              <a:rPr lang="nb-NO" sz="1600" b="1" dirty="0"/>
              <a:t>Export gas production rate</a:t>
            </a:r>
          </a:p>
        </p:txBody>
      </p:sp>
      <p:sp>
        <p:nvSpPr>
          <p:cNvPr id="9" name="TextBox 8">
            <a:extLst>
              <a:ext uri="{FF2B5EF4-FFF2-40B4-BE49-F238E27FC236}">
                <a16:creationId xmlns:a16="http://schemas.microsoft.com/office/drawing/2014/main" id="{95557BA4-7058-597E-1787-BDD81FC26BDD}"/>
              </a:ext>
            </a:extLst>
          </p:cNvPr>
          <p:cNvSpPr txBox="1"/>
          <p:nvPr/>
        </p:nvSpPr>
        <p:spPr>
          <a:xfrm>
            <a:off x="4852131" y="5174428"/>
            <a:ext cx="1243584" cy="265167"/>
          </a:xfrm>
          <a:prstGeom prst="rect">
            <a:avLst/>
          </a:prstGeom>
        </p:spPr>
        <p:txBody>
          <a:bodyPr vert="horz" wrap="square" lIns="0" tIns="0" rIns="0" bIns="0" rtlCol="0">
            <a:noAutofit/>
          </a:bodyPr>
          <a:lstStyle/>
          <a:p>
            <a:pPr algn="l">
              <a:buClr>
                <a:schemeClr val="accent6"/>
              </a:buClr>
              <a:buSzPct val="90000"/>
            </a:pPr>
            <a:r>
              <a:rPr lang="nb-NO" sz="1600" dirty="0"/>
              <a:t>Skarv main </a:t>
            </a:r>
          </a:p>
        </p:txBody>
      </p:sp>
      <p:sp>
        <p:nvSpPr>
          <p:cNvPr id="10" name="TextBox 9">
            <a:extLst>
              <a:ext uri="{FF2B5EF4-FFF2-40B4-BE49-F238E27FC236}">
                <a16:creationId xmlns:a16="http://schemas.microsoft.com/office/drawing/2014/main" id="{1D1E0C98-9B66-8D2D-4499-C0311D9A110B}"/>
              </a:ext>
            </a:extLst>
          </p:cNvPr>
          <p:cNvSpPr txBox="1"/>
          <p:nvPr/>
        </p:nvSpPr>
        <p:spPr>
          <a:xfrm>
            <a:off x="4679614" y="3505292"/>
            <a:ext cx="2370409" cy="881843"/>
          </a:xfrm>
          <a:prstGeom prst="rect">
            <a:avLst/>
          </a:prstGeom>
        </p:spPr>
        <p:txBody>
          <a:bodyPr vert="horz" wrap="square" lIns="0" tIns="0" rIns="0" bIns="0" rtlCol="0">
            <a:noAutofit/>
          </a:bodyPr>
          <a:lstStyle/>
          <a:p>
            <a:pPr algn="l">
              <a:buClr>
                <a:schemeClr val="accent6"/>
              </a:buClr>
              <a:buSzPct val="90000"/>
            </a:pPr>
            <a:r>
              <a:rPr lang="nb-NO" sz="1600" dirty="0"/>
              <a:t>Other Skarv Unit production and tie in satelite fields</a:t>
            </a:r>
          </a:p>
        </p:txBody>
      </p:sp>
    </p:spTree>
    <p:extLst>
      <p:ext uri="{BB962C8B-B14F-4D97-AF65-F5344CB8AC3E}">
        <p14:creationId xmlns:p14="http://schemas.microsoft.com/office/powerpoint/2010/main" val="831636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bfb0023b-4dfe-49ad-860b-0e40250b71e4"/>
  <p:tag name="THINKCELLPRESENTATIONDONOTDELETE" val="&lt;?xml version=&quot;1.0&quot; encoding=&quot;UTF-16&quot; standalone=&quot;yes&quot;?&gt;&lt;root reqver=&quot;27037&quot;&gt;&lt;version val=&quot;32956&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2FReoTyxyX3_V90tIye9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pV9yaV1yJYH5Kl8V7UKy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GhHkVYuYR1gVOcH8wGT3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z01gmNWziPOrPqw_DlK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4qQuc3iLosKBAFRqqo8O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ZTsn6Cqwsh6p7yKJ4fm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3KXecgtw_843nTmpq3Th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BbtVh1i93q0AVPklASWh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YyAyrHgkwlIMPoXneKq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h9XS8vxnn2LBq_MgDe2t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En7l.U6DDRUBAb_DCYVi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sRWz7.oQ709gxvnMD28Z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90gvn6.FkCMXUUorRzbHD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PC7_ukklCLre_3iZKsFH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YBy0ChDbXob2UHmRo3bx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Tp85K4_4MXsh5RAqAuSS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RmnYthqYMsGUXTX2S1WU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OTgsMx4Q0fvIEa5ZIYin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9V96x7kHE7t6CWPpfZOX1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zI1Gid6bAfBVByNyzzoZ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IC1Z.XqzuD.hBaEqITQ7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0q_NPFBDFRdvJqPAnaO3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9X7F43Ndt6ufbqTZrYoqI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4fHmVUtmB912r7G7qXW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J2lhuHHZOORzq9BN20Be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bEQn7rEidp06ecD.sW2hx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WplNohltulBnxKgnx2Mk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DuAy9eTsueKM5oJbMbP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mEEhHyb06pvEPuUQk9sz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8Ydsmg9uvQV_gYdy.HkQH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scyT5KDTPZcz4DiYS.T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PBneyTMz7mbPGdp9ij8V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9VM.lI8GyimrDNufdUc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jEPOlRipP_0X3d.z1EcJQ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aRL3FlWwKwyN2_5I9VuBA"/>
</p:tagLst>
</file>

<file path=ppt/theme/theme1.xml><?xml version="1.0" encoding="utf-8"?>
<a:theme xmlns:a="http://schemas.openxmlformats.org/drawingml/2006/main" name="Office-tema">
  <a:themeElements>
    <a:clrScheme name="Aker-BP_colors">
      <a:dk1>
        <a:srgbClr val="000000"/>
      </a:dk1>
      <a:lt1>
        <a:srgbClr val="FFFFFF"/>
      </a:lt1>
      <a:dk2>
        <a:srgbClr val="2F2F2F"/>
      </a:dk2>
      <a:lt2>
        <a:srgbClr val="F1F1F1"/>
      </a:lt2>
      <a:accent1>
        <a:srgbClr val="CE0F69"/>
      </a:accent1>
      <a:accent2>
        <a:srgbClr val="00B373"/>
      </a:accent2>
      <a:accent3>
        <a:srgbClr val="F68D2E"/>
      </a:accent3>
      <a:accent4>
        <a:srgbClr val="4993B4"/>
      </a:accent4>
      <a:accent5>
        <a:srgbClr val="D14F4E"/>
      </a:accent5>
      <a:accent6>
        <a:srgbClr val="AC145A"/>
      </a:accent6>
      <a:hlink>
        <a:srgbClr val="CE0F69"/>
      </a:hlink>
      <a:folHlink>
        <a:srgbClr val="CE0F69"/>
      </a:folHlink>
    </a:clrScheme>
    <a:fontScheme name="Aker BP">
      <a:majorFont>
        <a:latin typeface="Lato Semibold"/>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66666"/>
        </a:solidFill>
        <a:ln>
          <a:noFill/>
        </a:ln>
      </a:spPr>
      <a:bodyPr bIns="72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Autofit/>
      </a:bodyPr>
      <a:lstStyle>
        <a:defPPr marL="285750" indent="-285750" algn="l">
          <a:buClr>
            <a:schemeClr val="accent6"/>
          </a:buClr>
          <a:buSzPct val="90000"/>
          <a:buFont typeface="Wingdings" pitchFamily="2" charset="2"/>
          <a:buChar char="§"/>
          <a:defRPr sz="1600" dirty="0" err="1" smtClean="0"/>
        </a:defPPr>
      </a:lstStyle>
    </a:txDef>
  </a:objectDefaults>
  <a:extraClrSchemeLst/>
  <a:extLst>
    <a:ext uri="{05A4C25C-085E-4340-85A3-A5531E510DB2}">
      <thm15:themeFamily xmlns:thm15="http://schemas.microsoft.com/office/thememl/2012/main" name="AkerBP_2021.pptx" id="{D6D06396-7267-4F86-AE31-E6346E8FD9E4}" vid="{B6B70159-0A24-4877-8304-F159280BC4F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50fe2924b294e29b5eae2bf9aec0f89 xmlns="480b00d2-2459-43ae-8224-3e32fae394cb">
      <Terms xmlns="http://schemas.microsoft.com/office/infopath/2007/PartnerControls"/>
    </i50fe2924b294e29b5eae2bf9aec0f89>
    <kcd74a34e89442618501662ca15cf909 xmlns="480b00d2-2459-43ae-8224-3e32fae394cb">
      <Terms xmlns="http://schemas.microsoft.com/office/infopath/2007/PartnerControls"/>
    </kcd74a34e89442618501662ca15cf909>
    <abpContentOwner xmlns="4299079d-07be-48bb-be58-3ae8787f8b19">Grete Block Vagle</abpContentOwner>
    <b441177747704d5b88684077a15f60ef xmlns="480b00d2-2459-43ae-8224-3e32fae394cb">
      <Terms xmlns="http://schemas.microsoft.com/office/infopath/2007/PartnerControls"/>
    </b441177747704d5b88684077a15f60ef>
    <abpCompany xmlns="4299079d-07be-48bb-be58-3ae8787f8b19" xsi:nil="true"/>
    <ic6de415af104930b299f2955a1174e3 xmlns="480b00d2-2459-43ae-8224-3e32fae394cb">
      <Terms xmlns="http://schemas.microsoft.com/office/infopath/2007/PartnerControls"/>
    </ic6de415af104930b299f2955a1174e3>
    <abpSecurityClassification xmlns="4299079d-07be-48bb-be58-3ae8787f8b19">Internal</abpSecurityClassification>
    <TaxCatchAll xmlns="710699e7-2a4f-4473-9dc7-495673405774">
      <Value>1</Value>
    </TaxCatchAll>
    <kab2692b53614b65998732fb687229e9 xmlns="480b00d2-2459-43ae-8224-3e32fae394cb">
      <Terms xmlns="http://schemas.microsoft.com/office/infopath/2007/PartnerControls">
        <TermInfo xmlns="http://schemas.microsoft.com/office/infopath/2007/PartnerControls">
          <TermName xmlns="http://schemas.microsoft.com/office/infopath/2007/PartnerControls">Skarv</TermName>
          <TermId xmlns="http://schemas.microsoft.com/office/infopath/2007/PartnerControls">fb4c6a6d-2bd2-422f-aa49-1e4aa0744c8f</TermId>
        </TermInfo>
      </Terms>
    </kab2692b53614b65998732fb687229e9>
    <abpBusinessCritical xmlns="4299079d-07be-48bb-be58-3ae8787f8b19">Not set</abpBusinessCritical>
    <h1bcae368142435cb819ea41cfe566fd xmlns="480b00d2-2459-43ae-8224-3e32fae394cb">
      <Terms xmlns="http://schemas.microsoft.com/office/infopath/2007/PartnerControls"/>
    </h1bcae368142435cb819ea41cfe566fd>
    <o762d5c86a134722ab359b4cc5538d7a xmlns="480b00d2-2459-43ae-8224-3e32fae394cb">
      <Terms xmlns="http://schemas.microsoft.com/office/infopath/2007/PartnerControls"/>
    </o762d5c86a134722ab359b4cc5538d7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ker BP Base Document" ma:contentTypeID="0x0101008054F9C1031C40AE8834E8B9ECDBC59C002E60834F0391BE41AA979B87F2CABB8F" ma:contentTypeVersion="38" ma:contentTypeDescription="" ma:contentTypeScope="" ma:versionID="da32cba82e0d46262db578c7a23baee9">
  <xsd:schema xmlns:xsd="http://www.w3.org/2001/XMLSchema" xmlns:xs="http://www.w3.org/2001/XMLSchema" xmlns:p="http://schemas.microsoft.com/office/2006/metadata/properties" xmlns:ns2="4299079d-07be-48bb-be58-3ae8787f8b19" xmlns:ns3="480b00d2-2459-43ae-8224-3e32fae394cb" xmlns:ns4="710699e7-2a4f-4473-9dc7-495673405774" xmlns:ns5="ce4fa32d-a01b-41e7-a8df-144597d060b8" targetNamespace="http://schemas.microsoft.com/office/2006/metadata/properties" ma:root="true" ma:fieldsID="9c973c30c8c6bc6a0746333d8cab48fb" ns2:_="" ns3:_="" ns4:_="" ns5:_="">
    <xsd:import namespace="4299079d-07be-48bb-be58-3ae8787f8b19"/>
    <xsd:import namespace="480b00d2-2459-43ae-8224-3e32fae394cb"/>
    <xsd:import namespace="710699e7-2a4f-4473-9dc7-495673405774"/>
    <xsd:import namespace="ce4fa32d-a01b-41e7-a8df-144597d060b8"/>
    <xsd:element name="properties">
      <xsd:complexType>
        <xsd:sequence>
          <xsd:element name="documentManagement">
            <xsd:complexType>
              <xsd:all>
                <xsd:element ref="ns2:abpBusinessCritical" minOccurs="0"/>
                <xsd:element ref="ns2:abpSecurityClassification" minOccurs="0"/>
                <xsd:element ref="ns3:kcd74a34e89442618501662ca15cf909" minOccurs="0"/>
                <xsd:element ref="ns4:TaxCatchAll" minOccurs="0"/>
                <xsd:element ref="ns4:TaxCatchAllLabel" minOccurs="0"/>
                <xsd:element ref="ns3:ic6de415af104930b299f2955a1174e3" minOccurs="0"/>
                <xsd:element ref="ns3:kab2692b53614b65998732fb687229e9" minOccurs="0"/>
                <xsd:element ref="ns3:h1bcae368142435cb819ea41cfe566fd" minOccurs="0"/>
                <xsd:element ref="ns3:o762d5c86a134722ab359b4cc5538d7a" minOccurs="0"/>
                <xsd:element ref="ns3:i50fe2924b294e29b5eae2bf9aec0f89" minOccurs="0"/>
                <xsd:element ref="ns2:abpContentOwner" minOccurs="0"/>
                <xsd:element ref="ns2:abpCompany" minOccurs="0"/>
                <xsd:element ref="ns5:MediaServiceMetadata" minOccurs="0"/>
                <xsd:element ref="ns5:MediaServiceFastMetadata" minOccurs="0"/>
                <xsd:element ref="ns3:SharedWithUsers" minOccurs="0"/>
                <xsd:element ref="ns3:SharedWithDetails" minOccurs="0"/>
                <xsd:element ref="ns5:MediaServiceAutoKeyPoints" minOccurs="0"/>
                <xsd:element ref="ns5:MediaServiceKeyPoints" minOccurs="0"/>
                <xsd:element ref="ns3:b441177747704d5b88684077a15f60ef"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99079d-07be-48bb-be58-3ae8787f8b19" elementFormDefault="qualified">
    <xsd:import namespace="http://schemas.microsoft.com/office/2006/documentManagement/types"/>
    <xsd:import namespace="http://schemas.microsoft.com/office/infopath/2007/PartnerControls"/>
    <xsd:element name="abpBusinessCritical" ma:index="8" nillable="true" ma:displayName="Business Critical" ma:default="Not set" ma:format="Dropdown" ma:internalName="abpBusinessCritical" ma:readOnly="false">
      <xsd:simpleType>
        <xsd:restriction base="dms:Choice">
          <xsd:enumeration value="No"/>
          <xsd:enumeration value="Yes"/>
          <xsd:enumeration value="Not set"/>
        </xsd:restriction>
      </xsd:simpleType>
    </xsd:element>
    <xsd:element name="abpSecurityClassification" ma:index="9" nillable="true" ma:displayName="Security Classification" ma:default="Internal" ma:format="Dropdown" ma:internalName="abpSecurityClassification" ma:readOnly="false">
      <xsd:simpleType>
        <xsd:restriction base="dms:Choice">
          <xsd:enumeration value="Public"/>
          <xsd:enumeration value="Internal"/>
          <xsd:enumeration value="Confidential"/>
        </xsd:restriction>
      </xsd:simpleType>
    </xsd:element>
    <xsd:element name="abpContentOwner" ma:index="24" nillable="true" ma:displayName="Content Accountable" ma:hidden="true" ma:internalName="abpContentOwner" ma:readOnly="false">
      <xsd:simpleType>
        <xsd:restriction base="dms:Text">
          <xsd:maxLength value="255"/>
        </xsd:restriction>
      </xsd:simpleType>
    </xsd:element>
    <xsd:element name="abpCompany" ma:index="25" nillable="true" ma:displayName="Company name" ma:hidden="true" ma:internalName="abpCompan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0b00d2-2459-43ae-8224-3e32fae394cb" elementFormDefault="qualified">
    <xsd:import namespace="http://schemas.microsoft.com/office/2006/documentManagement/types"/>
    <xsd:import namespace="http://schemas.microsoft.com/office/infopath/2007/PartnerControls"/>
    <xsd:element name="kcd74a34e89442618501662ca15cf909" ma:index="10" nillable="true" ma:taxonomy="true" ma:internalName="kcd74a34e89442618501662ca15cf909" ma:taxonomyFieldName="abpOfficialStorage" ma:displayName="Official Storage" ma:fieldId="{4cd74a34-e894-4261-8501-662ca15cf909}" ma:sspId="97a58d90-11fd-4afb-bd09-82cb22879837" ma:termSetId="62f562d9-da1c-49c3-beef-9d4b1f81cbd4" ma:anchorId="00000000-0000-0000-0000-000000000000" ma:open="false" ma:isKeyword="false">
      <xsd:complexType>
        <xsd:sequence>
          <xsd:element ref="pc:Terms" minOccurs="0" maxOccurs="1"/>
        </xsd:sequence>
      </xsd:complexType>
    </xsd:element>
    <xsd:element name="ic6de415af104930b299f2955a1174e3" ma:index="14" nillable="true" ma:taxonomy="true" ma:internalName="ic6de415af104930b299f2955a1174e3" ma:taxonomyFieldName="abpArea" ma:displayName="Area" ma:fieldId="{2c6de415-af10-4930-b299-f2955a1174e3}" ma:sspId="97a58d90-11fd-4afb-bd09-82cb22879837" ma:termSetId="1bb3f284-6528-4089-a7af-8e2a3b69e837" ma:anchorId="00000000-0000-0000-0000-000000000000" ma:open="false" ma:isKeyword="false">
      <xsd:complexType>
        <xsd:sequence>
          <xsd:element ref="pc:Terms" minOccurs="0" maxOccurs="1"/>
        </xsd:sequence>
      </xsd:complexType>
    </xsd:element>
    <xsd:element name="kab2692b53614b65998732fb687229e9" ma:index="16" nillable="true" ma:taxonomy="true" ma:internalName="kab2692b53614b65998732fb687229e9" ma:taxonomyFieldName="abpAssets" ma:displayName="Assets" ma:fieldId="{4ab2692b-5361-4b65-9987-32fb687229e9}" ma:taxonomyMulti="true" ma:sspId="97a58d90-11fd-4afb-bd09-82cb22879837" ma:termSetId="18355003-cdcb-4953-b9ca-a6c77362a446" ma:anchorId="00000000-0000-0000-0000-000000000000" ma:open="false" ma:isKeyword="false">
      <xsd:complexType>
        <xsd:sequence>
          <xsd:element ref="pc:Terms" minOccurs="0" maxOccurs="1"/>
        </xsd:sequence>
      </xsd:complexType>
    </xsd:element>
    <xsd:element name="h1bcae368142435cb819ea41cfe566fd" ma:index="18" nillable="true" ma:taxonomy="true" ma:internalName="h1bcae368142435cb819ea41cfe566fd" ma:taxonomyFieldName="abpDocumentType" ma:displayName="Document Kind" ma:fieldId="{11bcae36-8142-435c-b819-ea41cfe566fd}" ma:taxonomyMulti="true" ma:sspId="97a58d90-11fd-4afb-bd09-82cb22879837" ma:termSetId="c83bc128-2c2b-49aa-9f5c-6f4d8be98d35" ma:anchorId="00000000-0000-0000-0000-000000000000" ma:open="false" ma:isKeyword="false">
      <xsd:complexType>
        <xsd:sequence>
          <xsd:element ref="pc:Terms" minOccurs="0" maxOccurs="1"/>
        </xsd:sequence>
      </xsd:complexType>
    </xsd:element>
    <xsd:element name="o762d5c86a134722ab359b4cc5538d7a" ma:index="20" nillable="true" ma:taxonomy="true" ma:internalName="o762d5c86a134722ab359b4cc5538d7a" ma:taxonomyFieldName="abpDigitalTechnology" ma:displayName="Digital Technology" ma:fieldId="{8762d5c8-6a13-4722-ab35-9b4cc5538d7a}" ma:sspId="97a58d90-11fd-4afb-bd09-82cb22879837" ma:termSetId="6882b09e-3915-4d43-8846-4b013b071897" ma:anchorId="00000000-0000-0000-0000-000000000000" ma:open="false" ma:isKeyword="false">
      <xsd:complexType>
        <xsd:sequence>
          <xsd:element ref="pc:Terms" minOccurs="0" maxOccurs="1"/>
        </xsd:sequence>
      </xsd:complexType>
    </xsd:element>
    <xsd:element name="i50fe2924b294e29b5eae2bf9aec0f89" ma:index="22" nillable="true" ma:taxonomy="true" ma:internalName="i50fe2924b294e29b5eae2bf9aec0f89" ma:taxonomyFieldName="abpBU" ma:displayName="Business Unit" ma:readOnly="false" ma:fieldId="{250fe292-4b29-4e29-b5ea-e2bf9aec0f89}" ma:sspId="97a58d90-11fd-4afb-bd09-82cb22879837" ma:termSetId="16df0e15-d175-4b32-ad4f-0a8bdbb5dddf" ma:anchorId="00000000-0000-0000-0000-000000000000" ma:open="false" ma:isKeyword="fals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b441177747704d5b88684077a15f60ef" ma:index="32" nillable="true" ma:taxonomy="true" ma:internalName="b441177747704d5b88684077a15f60ef" ma:taxonomyFieldName="abpSubjectArea" ma:displayName="Subject Area" ma:fieldId="{b4411777-4770-4d5b-8868-4077a15f60ef}" ma:taxonomyMulti="true" ma:sspId="97a58d90-11fd-4afb-bd09-82cb22879837" ma:termSetId="a9a60e0a-b09d-4c2e-a33a-e4f1127c289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699e7-2a4f-4473-9dc7-495673405774"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ca7a420d-bb7e-4a44-9b53-51e701c1fea0}" ma:internalName="TaxCatchAll" ma:showField="CatchAllData" ma:web="480b00d2-2459-43ae-8224-3e32fae394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ca7a420d-bb7e-4a44-9b53-51e701c1fea0}" ma:internalName="TaxCatchAllLabel" ma:readOnly="true" ma:showField="CatchAllDataLabel" ma:web="480b00d2-2459-43ae-8224-3e32fae394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4fa32d-a01b-41e7-a8df-144597d060b8"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E3D844-37B5-4710-BBD3-4550501A257C}">
  <ds:schemaRefs>
    <ds:schemaRef ds:uri="http://schemas.microsoft.com/office/2006/documentManagement/types"/>
    <ds:schemaRef ds:uri="710699e7-2a4f-4473-9dc7-495673405774"/>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elements/1.1/"/>
    <ds:schemaRef ds:uri="4299079d-07be-48bb-be58-3ae8787f8b19"/>
    <ds:schemaRef ds:uri="ce4fa32d-a01b-41e7-a8df-144597d060b8"/>
    <ds:schemaRef ds:uri="480b00d2-2459-43ae-8224-3e32fae394cb"/>
    <ds:schemaRef ds:uri="http://www.w3.org/XML/1998/namespace"/>
  </ds:schemaRefs>
</ds:datastoreItem>
</file>

<file path=customXml/itemProps2.xml><?xml version="1.0" encoding="utf-8"?>
<ds:datastoreItem xmlns:ds="http://schemas.openxmlformats.org/officeDocument/2006/customXml" ds:itemID="{61AF5140-2958-4E24-9A83-9942F32784BA}">
  <ds:schemaRefs>
    <ds:schemaRef ds:uri="http://schemas.microsoft.com/sharepoint/v3/contenttype/forms"/>
  </ds:schemaRefs>
</ds:datastoreItem>
</file>

<file path=customXml/itemProps3.xml><?xml version="1.0" encoding="utf-8"?>
<ds:datastoreItem xmlns:ds="http://schemas.openxmlformats.org/officeDocument/2006/customXml" ds:itemID="{40798F83-C89E-42F0-BFCD-0DF26086668F}">
  <ds:schemaRefs>
    <ds:schemaRef ds:uri="4299079d-07be-48bb-be58-3ae8787f8b19"/>
    <ds:schemaRef ds:uri="480b00d2-2459-43ae-8224-3e32fae394cb"/>
    <ds:schemaRef ds:uri="710699e7-2a4f-4473-9dc7-495673405774"/>
    <ds:schemaRef ds:uri="ce4fa32d-a01b-41e7-a8df-144597d060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27057</TotalTime>
  <Words>1409</Words>
  <Application>Microsoft Office PowerPoint</Application>
  <PresentationFormat>Widescreen</PresentationFormat>
  <Paragraphs>237</Paragraphs>
  <Slides>15</Slides>
  <Notes>13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-apple-system</vt:lpstr>
      <vt:lpstr>Univers 45 Light</vt:lpstr>
      <vt:lpstr>Arial</vt:lpstr>
      <vt:lpstr>Lato Light</vt:lpstr>
      <vt:lpstr>Aharoni</vt:lpstr>
      <vt:lpstr>Lato</vt:lpstr>
      <vt:lpstr>Segoe UI</vt:lpstr>
      <vt:lpstr>Wingdings</vt:lpstr>
      <vt:lpstr>Calibri</vt:lpstr>
      <vt:lpstr>Lato Semibold</vt:lpstr>
      <vt:lpstr>Office-tema</vt:lpstr>
      <vt:lpstr>think-cell Slide</vt:lpstr>
      <vt:lpstr>Oil vs. Gas - Acceleration of Gas Blowdown on Skarv</vt:lpstr>
      <vt:lpstr>PowerPoint Presentation</vt:lpstr>
      <vt:lpstr>Skarv overview</vt:lpstr>
      <vt:lpstr>B- and C-segments</vt:lpstr>
      <vt:lpstr>Evaluate optimal blowdown timing</vt:lpstr>
      <vt:lpstr>Production performance</vt:lpstr>
      <vt:lpstr>New model to evaluate remaining oil and IOR potential</vt:lpstr>
      <vt:lpstr>Skarv export gas BC blowdown 2024</vt:lpstr>
      <vt:lpstr>Skarv export gas BC blowdown 2022</vt:lpstr>
      <vt:lpstr>The decision to accelerate blowdown was taken based on the overall best value creation in all price scenarios</vt:lpstr>
      <vt:lpstr>Opportunity:  Skarv B/C blowdown acceleration – significant value creation</vt:lpstr>
      <vt:lpstr>March 2022 – Injection stops</vt:lpstr>
      <vt:lpstr>Observations and way forward</vt:lpstr>
      <vt:lpstr>Acknowledgement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Daae</dc:creator>
  <cp:lastModifiedBy>Victoria Daae</cp:lastModifiedBy>
  <cp:revision>3</cp:revision>
  <cp:lastPrinted>2021-04-23T09:12:33Z</cp:lastPrinted>
  <dcterms:created xsi:type="dcterms:W3CDTF">2022-09-11T17:56:49Z</dcterms:created>
  <dcterms:modified xsi:type="dcterms:W3CDTF">2022-11-29T09:54:10Z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0x0101008054F9C1031C40AE8834E8B9ECDBC59C002E60834F0391BE41AA979B87F2CABB8F</vt:lpwstr>
  </property>
  <property fmtid="{D5CDD505-2E9C-101B-9397-08002B2CF9AE}" pid="3" name="abpOfficialStorage">
    <vt:lpwstr/>
  </property>
  <property fmtid="{D5CDD505-2E9C-101B-9397-08002B2CF9AE}" pid="4" name="abpArea">
    <vt:lpwstr/>
  </property>
  <property fmtid="{D5CDD505-2E9C-101B-9397-08002B2CF9AE}" pid="5" name="abpDocumentType">
    <vt:lpwstr/>
  </property>
  <property fmtid="{D5CDD505-2E9C-101B-9397-08002B2CF9AE}" pid="6" name="abpSubjectArea">
    <vt:lpwstr/>
  </property>
  <property fmtid="{D5CDD505-2E9C-101B-9397-08002B2CF9AE}" pid="7" name="abpAssets">
    <vt:lpwstr>1;#Skarv|fb4c6a6d-2bd2-422f-aa49-1e4aa0744c8f</vt:lpwstr>
  </property>
  <property fmtid="{D5CDD505-2E9C-101B-9397-08002B2CF9AE}" pid="8" name="abpBU">
    <vt:lpwstr/>
  </property>
  <property fmtid="{D5CDD505-2E9C-101B-9397-08002B2CF9AE}" pid="9" name="abpDigitalTechnology">
    <vt:lpwstr/>
  </property>
</Properties>
</file>