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9"/>
  </p:notesMasterIdLst>
  <p:sldIdLst>
    <p:sldId id="302" r:id="rId2"/>
    <p:sldId id="299" r:id="rId3"/>
    <p:sldId id="316" r:id="rId4"/>
    <p:sldId id="317" r:id="rId5"/>
    <p:sldId id="318" r:id="rId6"/>
    <p:sldId id="319" r:id="rId7"/>
    <p:sldId id="320" r:id="rId8"/>
    <p:sldId id="323" r:id="rId9"/>
    <p:sldId id="324" r:id="rId10"/>
    <p:sldId id="325" r:id="rId11"/>
    <p:sldId id="326" r:id="rId12"/>
    <p:sldId id="303" r:id="rId13"/>
    <p:sldId id="304" r:id="rId14"/>
    <p:sldId id="312" r:id="rId15"/>
    <p:sldId id="310" r:id="rId16"/>
    <p:sldId id="306" r:id="rId17"/>
    <p:sldId id="313" r:id="rId18"/>
    <p:sldId id="314" r:id="rId19"/>
    <p:sldId id="307" r:id="rId20"/>
    <p:sldId id="308" r:id="rId21"/>
    <p:sldId id="309" r:id="rId22"/>
    <p:sldId id="315" r:id="rId23"/>
    <p:sldId id="327" r:id="rId24"/>
    <p:sldId id="329" r:id="rId25"/>
    <p:sldId id="328" r:id="rId26"/>
    <p:sldId id="330" r:id="rId27"/>
    <p:sldId id="331" r:id="rId28"/>
  </p:sldIdLst>
  <p:sldSz cx="12192000" cy="6858000"/>
  <p:notesSz cx="6797675" cy="98742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ya Nugraha" initials="HN" lastIdx="1" clrIdx="0">
    <p:extLst>
      <p:ext uri="{19B8F6BF-5375-455C-9EA6-DF929625EA0E}">
        <p15:presenceInfo xmlns:p15="http://schemas.microsoft.com/office/powerpoint/2012/main" userId="70efdec9d296ae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D4911"/>
    <a:srgbClr val="006600"/>
    <a:srgbClr val="456DA5"/>
    <a:srgbClr val="800000"/>
    <a:srgbClr val="004070"/>
    <a:srgbClr val="66FFFF"/>
    <a:srgbClr val="DA85E1"/>
    <a:srgbClr val="FFFFFF"/>
    <a:srgbClr val="87ACD5"/>
    <a:srgbClr val="BAC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854" autoAdjust="0"/>
    <p:restoredTop sz="96188" autoAdjust="0"/>
  </p:normalViewPr>
  <p:slideViewPr>
    <p:cSldViewPr>
      <p:cViewPr varScale="1">
        <p:scale>
          <a:sx n="147" d="100"/>
          <a:sy n="147" d="100"/>
        </p:scale>
        <p:origin x="196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7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950" y="739775"/>
            <a:ext cx="658177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5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5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08A2965-D8DD-8546-8A5B-78D9916B40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596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85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9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0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92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Screen Clippi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9763"/>
            <a:ext cx="12192000" cy="743809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 bwMode="auto">
          <a:xfrm>
            <a:off x="0" y="6111151"/>
            <a:ext cx="7704307" cy="752421"/>
          </a:xfrm>
          <a:custGeom>
            <a:avLst/>
            <a:gdLst>
              <a:gd name="connsiteX0" fmla="*/ 0 w 5778230"/>
              <a:gd name="connsiteY0" fmla="*/ 0 h 758757"/>
              <a:gd name="connsiteX1" fmla="*/ 5778230 w 5778230"/>
              <a:gd name="connsiteY1" fmla="*/ 19455 h 758757"/>
              <a:gd name="connsiteX2" fmla="*/ 5379396 w 5778230"/>
              <a:gd name="connsiteY2" fmla="*/ 758757 h 758757"/>
              <a:gd name="connsiteX3" fmla="*/ 0 w 5778230"/>
              <a:gd name="connsiteY3" fmla="*/ 758757 h 758757"/>
              <a:gd name="connsiteX4" fmla="*/ 0 w 5778230"/>
              <a:gd name="connsiteY4" fmla="*/ 0 h 75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8230" h="758757">
                <a:moveTo>
                  <a:pt x="0" y="0"/>
                </a:moveTo>
                <a:lnTo>
                  <a:pt x="5778230" y="19455"/>
                </a:lnTo>
                <a:lnTo>
                  <a:pt x="5379396" y="758757"/>
                </a:lnTo>
                <a:lnTo>
                  <a:pt x="0" y="7587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87ACD5"/>
              </a:gs>
              <a:gs pos="59000">
                <a:srgbClr val="74A0CF"/>
              </a:gs>
              <a:gs pos="0">
                <a:srgbClr val="4B76AF"/>
              </a:gs>
            </a:gsLst>
            <a:lin ang="108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3392" y="1159445"/>
            <a:ext cx="10945216" cy="1470025"/>
          </a:xfrm>
        </p:spPr>
        <p:txBody>
          <a:bodyPr/>
          <a:lstStyle>
            <a:lvl1pPr algn="ctr">
              <a:defRPr b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GB" dirty="0"/>
              <a:t>Talk Title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-13878"/>
            <a:ext cx="12192000" cy="113191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Date Placeholder 3"/>
          <p:cNvSpPr txBox="1">
            <a:spLocks/>
          </p:cNvSpPr>
          <p:nvPr userDrawn="1"/>
        </p:nvSpPr>
        <p:spPr>
          <a:xfrm rot="5400000">
            <a:off x="13041574" y="-6075782"/>
            <a:ext cx="1328829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FEE5F-65BB-4268-AC17-D19CED90FB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  <a:lumOff val="50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4" name="Footer Placeholder 4"/>
          <p:cNvSpPr txBox="1">
            <a:spLocks/>
          </p:cNvSpPr>
          <p:nvPr userDrawn="1"/>
        </p:nvSpPr>
        <p:spPr>
          <a:xfrm rot="5400000">
            <a:off x="11553134" y="-3107166"/>
            <a:ext cx="4351338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Freeform 15"/>
          <p:cNvSpPr>
            <a:spLocks/>
          </p:cNvSpPr>
          <p:nvPr userDrawn="1"/>
        </p:nvSpPr>
        <p:spPr bwMode="auto">
          <a:xfrm>
            <a:off x="-2165149" y="-7485702"/>
            <a:ext cx="16272933" cy="8112126"/>
          </a:xfrm>
          <a:custGeom>
            <a:avLst/>
            <a:gdLst>
              <a:gd name="T0" fmla="*/ 7688 w 7688"/>
              <a:gd name="T1" fmla="*/ 0 h 5110"/>
              <a:gd name="T2" fmla="*/ 5495 w 7688"/>
              <a:gd name="T3" fmla="*/ 0 h 5110"/>
              <a:gd name="T4" fmla="*/ 0 w 7688"/>
              <a:gd name="T5" fmla="*/ 5110 h 5110"/>
              <a:gd name="T6" fmla="*/ 5050 w 7688"/>
              <a:gd name="T7" fmla="*/ 5110 h 5110"/>
              <a:gd name="T8" fmla="*/ 7495 w 7688"/>
              <a:gd name="T9" fmla="*/ 376 h 5110"/>
              <a:gd name="T10" fmla="*/ 7688 w 7688"/>
              <a:gd name="T11" fmla="*/ 0 h 5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8" h="5110">
                <a:moveTo>
                  <a:pt x="7688" y="0"/>
                </a:moveTo>
                <a:lnTo>
                  <a:pt x="5495" y="0"/>
                </a:lnTo>
                <a:lnTo>
                  <a:pt x="0" y="5110"/>
                </a:lnTo>
                <a:lnTo>
                  <a:pt x="5050" y="5110"/>
                </a:lnTo>
                <a:lnTo>
                  <a:pt x="7495" y="376"/>
                </a:lnTo>
                <a:lnTo>
                  <a:pt x="76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828800" y="2900408"/>
            <a:ext cx="8534400" cy="744617"/>
          </a:xfrm>
        </p:spPr>
        <p:txBody>
          <a:bodyPr rtlCol="0">
            <a:noAutofit/>
          </a:bodyPr>
          <a:lstStyle>
            <a:lvl1pPr marL="0" indent="0" algn="ctr" eaLnBrk="1" fontAlgn="auto" hangingPunct="1">
              <a:spcAft>
                <a:spcPts val="0"/>
              </a:spcAft>
              <a:buFont typeface="Arial"/>
              <a:buNone/>
              <a:defRPr sz="1600"/>
            </a:lvl1pPr>
          </a:lstStyle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GB" sz="2800" dirty="0">
              <a:latin typeface="+mn-lt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303" y="6176388"/>
            <a:ext cx="1743335" cy="730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96985"/>
            <a:ext cx="2311083" cy="60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6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6434" y="847726"/>
            <a:ext cx="2865967" cy="6010275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417" y="847726"/>
            <a:ext cx="8396816" cy="6010275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4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39" y="908720"/>
            <a:ext cx="11809312" cy="583264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9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339" y="836712"/>
            <a:ext cx="5851061" cy="5904656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36712"/>
            <a:ext cx="5755051" cy="5904656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1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39" y="116632"/>
            <a:ext cx="9793088" cy="49006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339" y="836713"/>
            <a:ext cx="5853179" cy="64807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339" y="1484784"/>
            <a:ext cx="5853179" cy="5256584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836713"/>
            <a:ext cx="5855295" cy="64807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484784"/>
            <a:ext cx="5855295" cy="5256584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0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9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26790"/>
            <a:ext cx="4011084" cy="1162050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26791"/>
            <a:ext cx="6815667" cy="5853113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8884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7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68553"/>
            <a:ext cx="7315200" cy="566738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80728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735291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4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43809"/>
          </a:xfrm>
          <a:prstGeom prst="rect">
            <a:avLst/>
          </a:prstGeom>
        </p:spPr>
      </p:pic>
      <p:sp>
        <p:nvSpPr>
          <p:cNvPr id="3" name="Freeform 2"/>
          <p:cNvSpPr/>
          <p:nvPr userDrawn="1"/>
        </p:nvSpPr>
        <p:spPr bwMode="auto">
          <a:xfrm>
            <a:off x="-4628" y="1"/>
            <a:ext cx="7704307" cy="740643"/>
          </a:xfrm>
          <a:custGeom>
            <a:avLst/>
            <a:gdLst>
              <a:gd name="connsiteX0" fmla="*/ 0 w 5778230"/>
              <a:gd name="connsiteY0" fmla="*/ 0 h 758757"/>
              <a:gd name="connsiteX1" fmla="*/ 5778230 w 5778230"/>
              <a:gd name="connsiteY1" fmla="*/ 19455 h 758757"/>
              <a:gd name="connsiteX2" fmla="*/ 5379396 w 5778230"/>
              <a:gd name="connsiteY2" fmla="*/ 758757 h 758757"/>
              <a:gd name="connsiteX3" fmla="*/ 0 w 5778230"/>
              <a:gd name="connsiteY3" fmla="*/ 758757 h 758757"/>
              <a:gd name="connsiteX4" fmla="*/ 0 w 5778230"/>
              <a:gd name="connsiteY4" fmla="*/ 0 h 75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8230" h="758757">
                <a:moveTo>
                  <a:pt x="0" y="0"/>
                </a:moveTo>
                <a:lnTo>
                  <a:pt x="5778230" y="19455"/>
                </a:lnTo>
                <a:lnTo>
                  <a:pt x="5379396" y="758757"/>
                </a:lnTo>
                <a:lnTo>
                  <a:pt x="0" y="7587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87ACD5"/>
              </a:gs>
              <a:gs pos="59000">
                <a:srgbClr val="74A0CF"/>
              </a:gs>
              <a:gs pos="0">
                <a:srgbClr val="4B76AF"/>
              </a:gs>
            </a:gsLst>
            <a:lin ang="108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6417" y="115888"/>
            <a:ext cx="8955616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303" y="16583"/>
            <a:ext cx="1743335" cy="73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657" y="556319"/>
            <a:ext cx="604669" cy="1588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n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yme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41" y="-23181"/>
            <a:ext cx="12465441" cy="61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-82941" y="-23181"/>
            <a:ext cx="12465441" cy="6176331"/>
          </a:xfrm>
          <a:prstGeom prst="rect">
            <a:avLst/>
          </a:prstGeom>
          <a:solidFill>
            <a:schemeClr val="bg1">
              <a:alpha val="7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352" y="69936"/>
            <a:ext cx="11924208" cy="1307231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The Egersund Basin; the syn-rift structure and stratigraphy of a salt-influenced rift basin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" y="4124190"/>
            <a:ext cx="12187560" cy="1275184"/>
          </a:xfrm>
        </p:spPr>
        <p:txBody>
          <a:bodyPr/>
          <a:lstStyle/>
          <a:p>
            <a:pPr>
              <a:defRPr/>
            </a:pPr>
            <a:r>
              <a:rPr lang="en-GB" sz="2400" b="1" u="sng" dirty="0">
                <a:solidFill>
                  <a:schemeClr val="tx1"/>
                </a:solidFill>
              </a:rPr>
              <a:t>Christopher A-L. Jackson</a:t>
            </a:r>
            <a:r>
              <a:rPr lang="en-GB" sz="2400" dirty="0">
                <a:solidFill>
                  <a:schemeClr val="tx1"/>
                </a:solidFill>
              </a:rPr>
              <a:t>, Matthew M. Lewis, Aruna S. Mannie,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Gary J. Hampson, Rob. L. Gawthorpe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5010" y="5863709"/>
            <a:ext cx="27622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Yme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 Field (source: http://lotosgeonafta.pl/en/)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191130-1C0C-ED45-890B-07E00657A531}"/>
              </a:ext>
            </a:extLst>
          </p:cNvPr>
          <p:cNvCxnSpPr/>
          <p:nvPr/>
        </p:nvCxnSpPr>
        <p:spPr bwMode="auto">
          <a:xfrm>
            <a:off x="-10822" y="6144321"/>
            <a:ext cx="1220282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531" y="5615230"/>
            <a:ext cx="1991963" cy="44946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283F7F6-AD4A-F649-BC5D-AEABB9DC1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445" y="5601647"/>
            <a:ext cx="361817" cy="4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BD786C-A6F9-1547-BB2A-E37D75CD8983}"/>
              </a:ext>
            </a:extLst>
          </p:cNvPr>
          <p:cNvSpPr/>
          <p:nvPr/>
        </p:nvSpPr>
        <p:spPr bwMode="auto">
          <a:xfrm>
            <a:off x="4583832" y="5085183"/>
            <a:ext cx="3024336" cy="97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18" descr="FORCE - The Norwegian Petroleum Directorate">
            <a:extLst>
              <a:ext uri="{FF2B5EF4-FFF2-40B4-BE49-F238E27FC236}">
                <a16:creationId xmlns:a16="http://schemas.microsoft.com/office/drawing/2014/main" id="{5E4A673D-F70A-0347-A3C0-7E6B70FE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30" y="5156521"/>
            <a:ext cx="2917740" cy="63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210C4D-D09D-4B4A-BD49-1C1D7E3C2F1D}"/>
              </a:ext>
            </a:extLst>
          </p:cNvPr>
          <p:cNvSpPr txBox="1"/>
          <p:nvPr/>
        </p:nvSpPr>
        <p:spPr>
          <a:xfrm>
            <a:off x="5015880" y="5817483"/>
            <a:ext cx="21547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Wednesday 9</a:t>
            </a:r>
            <a:r>
              <a:rPr lang="en-GB" sz="1100" baseline="30000" dirty="0"/>
              <a:t>th </a:t>
            </a:r>
            <a:r>
              <a:rPr lang="en-GB" sz="1100" dirty="0"/>
              <a:t>December 2020</a:t>
            </a:r>
          </a:p>
        </p:txBody>
      </p:sp>
    </p:spTree>
    <p:extLst>
      <p:ext uri="{BB962C8B-B14F-4D97-AF65-F5344CB8AC3E}">
        <p14:creationId xmlns:p14="http://schemas.microsoft.com/office/powerpoint/2010/main" val="20320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791">
        <p:fade/>
      </p:transition>
    </mc:Choice>
    <mc:Fallback xmlns="">
      <p:transition advTm="1479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evolution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66" y="815827"/>
            <a:ext cx="9576299" cy="59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65" y="116632"/>
            <a:ext cx="8955616" cy="450850"/>
          </a:xfrm>
        </p:spPr>
        <p:txBody>
          <a:bodyPr/>
          <a:lstStyle/>
          <a:p>
            <a:r>
              <a:rPr lang="en-GB" dirty="0"/>
              <a:t>Structural evolution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89" y="809469"/>
            <a:ext cx="9454445" cy="59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Syn-rift stratigraphic response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56" y="820998"/>
            <a:ext cx="2095802" cy="5964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35" y="801825"/>
            <a:ext cx="6381914" cy="60241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3E8A46-85B0-364C-845D-0F4A24448835}"/>
              </a:ext>
            </a:extLst>
          </p:cNvPr>
          <p:cNvSpPr/>
          <p:nvPr/>
        </p:nvSpPr>
        <p:spPr bwMode="auto">
          <a:xfrm>
            <a:off x="65314" y="3357154"/>
            <a:ext cx="274320" cy="242969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1AE38-183C-A448-B31D-C0B279E91880}"/>
              </a:ext>
            </a:extLst>
          </p:cNvPr>
          <p:cNvSpPr txBox="1"/>
          <p:nvPr/>
        </p:nvSpPr>
        <p:spPr>
          <a:xfrm rot="16200000">
            <a:off x="-792751" y="440903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interval of interest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2D8940-A662-EB44-AECC-8E5BA1048EBF}"/>
              </a:ext>
            </a:extLst>
          </p:cNvPr>
          <p:cNvSpPr txBox="1">
            <a:spLocks/>
          </p:cNvSpPr>
          <p:nvPr/>
        </p:nvSpPr>
        <p:spPr bwMode="auto">
          <a:xfrm>
            <a:off x="8921931" y="752276"/>
            <a:ext cx="3148147" cy="602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Study focused on the Bryne and Sandnes </a:t>
            </a:r>
            <a:r>
              <a:rPr lang="en-GB" kern="0" dirty="0" err="1"/>
              <a:t>fms</a:t>
            </a:r>
            <a:r>
              <a:rPr lang="en-GB" kern="0" dirty="0"/>
              <a:t> (Lower-Middle Jurassic)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Coupled seismic-borehole study; borehole coverage best in centre of study area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Offset borehole data used to constrain facies framework</a:t>
            </a:r>
          </a:p>
        </p:txBody>
      </p:sp>
    </p:spTree>
    <p:extLst>
      <p:ext uri="{BB962C8B-B14F-4D97-AF65-F5344CB8AC3E}">
        <p14:creationId xmlns:p14="http://schemas.microsoft.com/office/powerpoint/2010/main" val="8066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Seismic-stratigraphic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0" y="788929"/>
            <a:ext cx="6452321" cy="60196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79C3F1-8AE2-B744-B9D7-29B2E18FF899}"/>
              </a:ext>
            </a:extLst>
          </p:cNvPr>
          <p:cNvSpPr txBox="1">
            <a:spLocks/>
          </p:cNvSpPr>
          <p:nvPr/>
        </p:nvSpPr>
        <p:spPr bwMode="auto">
          <a:xfrm>
            <a:off x="6492240" y="909030"/>
            <a:ext cx="5577840" cy="602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Top and base of the Bryne and Sandnes </a:t>
            </a:r>
            <a:r>
              <a:rPr lang="en-GB" kern="0" dirty="0" err="1"/>
              <a:t>fms</a:t>
            </a:r>
            <a:r>
              <a:rPr lang="en-GB" kern="0" dirty="0"/>
              <a:t> (top Triassic-J20 and J20-J40, respectively) tied to seismic data using synthetic seismograms (e.g. 9/2-2)</a:t>
            </a:r>
          </a:p>
          <a:p>
            <a:pPr marL="180975" indent="-180975" algn="just">
              <a:lnSpc>
                <a:spcPct val="120000"/>
              </a:lnSpc>
            </a:pPr>
            <a:endParaRPr lang="en-GB" kern="0" dirty="0"/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Intra-Sandnes Fm reflection locally mapped where Sandnes Fm sufficiently thick (&gt;80 m)</a:t>
            </a:r>
          </a:p>
          <a:p>
            <a:pPr marL="180975" indent="-180975" algn="just">
              <a:lnSpc>
                <a:spcPct val="120000"/>
              </a:lnSpc>
            </a:pPr>
            <a:endParaRPr lang="en-GB" kern="0" dirty="0"/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Note overall log motif; heterolithic (coastal-plain) Bryne Fm overlain by more sandstone-dominated Sandnes Fm (shallow marine)</a:t>
            </a:r>
          </a:p>
        </p:txBody>
      </p:sp>
    </p:spTree>
    <p:extLst>
      <p:ext uri="{BB962C8B-B14F-4D97-AF65-F5344CB8AC3E}">
        <p14:creationId xmlns:p14="http://schemas.microsoft.com/office/powerpoint/2010/main" val="13019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Sedimentary facies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09" y="811240"/>
            <a:ext cx="10816965" cy="5981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9DD9D9-9BFC-1C49-831B-FB81814C45A1}"/>
              </a:ext>
            </a:extLst>
          </p:cNvPr>
          <p:cNvSpPr/>
          <p:nvPr/>
        </p:nvSpPr>
        <p:spPr bwMode="auto">
          <a:xfrm>
            <a:off x="650509" y="811240"/>
            <a:ext cx="1726931" cy="596838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6" y="115888"/>
            <a:ext cx="11524200" cy="450850"/>
          </a:xfrm>
        </p:spPr>
        <p:txBody>
          <a:bodyPr/>
          <a:lstStyle/>
          <a:p>
            <a:r>
              <a:rPr lang="en-GB" dirty="0"/>
              <a:t>Sequence stratigraphy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AFFC7A-415A-9B4F-8B7D-298BE1E36DA3}"/>
              </a:ext>
            </a:extLst>
          </p:cNvPr>
          <p:cNvGrpSpPr/>
          <p:nvPr/>
        </p:nvGrpSpPr>
        <p:grpSpPr>
          <a:xfrm>
            <a:off x="56931" y="752474"/>
            <a:ext cx="2547831" cy="6029325"/>
            <a:chOff x="56931" y="752474"/>
            <a:chExt cx="2547831" cy="6029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90" y="752474"/>
              <a:ext cx="2503272" cy="602932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169092-53F8-CE41-A0FE-4B21C580EF1B}"/>
                </a:ext>
              </a:extLst>
            </p:cNvPr>
            <p:cNvSpPr/>
            <p:nvPr/>
          </p:nvSpPr>
          <p:spPr bwMode="auto">
            <a:xfrm>
              <a:off x="56931" y="761183"/>
              <a:ext cx="604921" cy="17498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E949E9-E0FF-684A-A7C7-E5958D754283}"/>
              </a:ext>
            </a:extLst>
          </p:cNvPr>
          <p:cNvSpPr txBox="1">
            <a:spLocks/>
          </p:cNvSpPr>
          <p:nvPr/>
        </p:nvSpPr>
        <p:spPr bwMode="auto">
          <a:xfrm>
            <a:off x="2677887" y="843716"/>
            <a:ext cx="3644536" cy="602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80975" indent="-180975" algn="just">
              <a:lnSpc>
                <a:spcPct val="120000"/>
              </a:lnSpc>
            </a:pPr>
            <a:r>
              <a:rPr lang="en-GB" b="1" kern="0" dirty="0"/>
              <a:t>Left</a:t>
            </a:r>
            <a:r>
              <a:rPr lang="en-GB" kern="0" dirty="0"/>
              <a:t>: c. 100 m-thick, upward-coarsening </a:t>
            </a:r>
            <a:r>
              <a:rPr lang="en-GB" kern="0" dirty="0" err="1"/>
              <a:t>parasequence</a:t>
            </a:r>
            <a:r>
              <a:rPr lang="en-GB" kern="0" dirty="0"/>
              <a:t> in Sandnes </a:t>
            </a:r>
            <a:r>
              <a:rPr lang="en-GB" kern="0" dirty="0" err="1"/>
              <a:t>Fm</a:t>
            </a:r>
            <a:r>
              <a:rPr lang="en-GB" kern="0" dirty="0"/>
              <a:t> documents progradation of a wave-dominated shoreface (FA2-FA4); underlain and capped by flooding surfaces (blue lines), with coastal-plain deposits (FA5) absent</a:t>
            </a:r>
          </a:p>
          <a:p>
            <a:pPr marL="180975" indent="-180975" algn="just">
              <a:lnSpc>
                <a:spcPct val="120000"/>
              </a:lnSpc>
            </a:pPr>
            <a:endParaRPr lang="en-GB" kern="0" dirty="0"/>
          </a:p>
          <a:p>
            <a:pPr marL="180975" indent="-180975" algn="just">
              <a:lnSpc>
                <a:spcPct val="120000"/>
              </a:lnSpc>
            </a:pPr>
            <a:r>
              <a:rPr lang="en-GB" b="1" kern="0" dirty="0"/>
              <a:t>Right</a:t>
            </a:r>
            <a:r>
              <a:rPr lang="en-GB" kern="0" dirty="0"/>
              <a:t>: Upper shoreface deposits (FA4) in Sandnes </a:t>
            </a:r>
            <a:r>
              <a:rPr lang="en-GB" kern="0" dirty="0" err="1"/>
              <a:t>Fm</a:t>
            </a:r>
            <a:r>
              <a:rPr lang="en-GB" kern="0" dirty="0"/>
              <a:t> capped by coastal-plain deposits (FA5); latter overlain by lower shoreface deposits (FA3) across a flooding surface (blue line)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D1343-A14F-0F4C-BF36-54BF86AA019A}"/>
              </a:ext>
            </a:extLst>
          </p:cNvPr>
          <p:cNvCxnSpPr/>
          <p:nvPr/>
        </p:nvCxnSpPr>
        <p:spPr bwMode="auto">
          <a:xfrm>
            <a:off x="263352" y="1700808"/>
            <a:ext cx="234141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F31AB8-986C-D243-AFC4-7DF46008FDD5}"/>
              </a:ext>
            </a:extLst>
          </p:cNvPr>
          <p:cNvCxnSpPr/>
          <p:nvPr/>
        </p:nvCxnSpPr>
        <p:spPr bwMode="auto">
          <a:xfrm>
            <a:off x="285123" y="6281516"/>
            <a:ext cx="234141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DAF5FE-0639-9A4A-B9F2-546F189B901F}"/>
              </a:ext>
            </a:extLst>
          </p:cNvPr>
          <p:cNvSpPr txBox="1"/>
          <p:nvPr/>
        </p:nvSpPr>
        <p:spPr>
          <a:xfrm>
            <a:off x="585666" y="1520525"/>
            <a:ext cx="301933" cy="288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400" dirty="0"/>
              <a:t>FS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8EE5C-18CB-3B48-9127-C332A2D1FCC5}"/>
              </a:ext>
            </a:extLst>
          </p:cNvPr>
          <p:cNvSpPr txBox="1"/>
          <p:nvPr/>
        </p:nvSpPr>
        <p:spPr>
          <a:xfrm>
            <a:off x="581312" y="6127359"/>
            <a:ext cx="301933" cy="288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400" dirty="0"/>
              <a:t>FS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702120-4F7F-0A4D-849A-653B81FEC7F7}"/>
              </a:ext>
            </a:extLst>
          </p:cNvPr>
          <p:cNvGrpSpPr/>
          <p:nvPr/>
        </p:nvGrpSpPr>
        <p:grpSpPr>
          <a:xfrm>
            <a:off x="6240016" y="752474"/>
            <a:ext cx="5906299" cy="6065531"/>
            <a:chOff x="6240016" y="752474"/>
            <a:chExt cx="5906299" cy="60655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36EFED-C79F-1543-A153-951BEB7FAAA7}"/>
                </a:ext>
              </a:extLst>
            </p:cNvPr>
            <p:cNvGrpSpPr/>
            <p:nvPr/>
          </p:nvGrpSpPr>
          <p:grpSpPr>
            <a:xfrm>
              <a:off x="6240016" y="752474"/>
              <a:ext cx="5906299" cy="6065531"/>
              <a:chOff x="6240016" y="752474"/>
              <a:chExt cx="5906299" cy="60655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87737" y="776955"/>
                <a:ext cx="5758578" cy="604105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DB4543-BCDD-9842-BEA0-508FFD9A30F1}"/>
                  </a:ext>
                </a:extLst>
              </p:cNvPr>
              <p:cNvSpPr/>
              <p:nvPr/>
            </p:nvSpPr>
            <p:spPr bwMode="auto">
              <a:xfrm>
                <a:off x="6240016" y="752474"/>
                <a:ext cx="604921" cy="17498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34" tIns="45718" rIns="91434" bIns="4571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B7D2922-9777-D441-8160-20B5EAF2A8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51238" y="4256774"/>
              <a:ext cx="531884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15EFB4-BCDA-EA4F-9B47-C46C78080CE8}"/>
                </a:ext>
              </a:extLst>
            </p:cNvPr>
            <p:cNvSpPr txBox="1"/>
            <p:nvPr/>
          </p:nvSpPr>
          <p:spPr>
            <a:xfrm>
              <a:off x="7125803" y="4089553"/>
              <a:ext cx="301933" cy="288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GB" sz="1400" dirty="0"/>
                <a:t>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0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stratigraphic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434" y="734827"/>
            <a:ext cx="5355110" cy="3015370"/>
          </a:xfrm>
        </p:spPr>
        <p:txBody>
          <a:bodyPr>
            <a:normAutofit fontScale="62500" lnSpcReduction="20000"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en-GB" dirty="0"/>
              <a:t>Regional isopach of J20-J40 interval showing thickness changes in main part of Sandnes </a:t>
            </a:r>
            <a:r>
              <a:rPr lang="en-GB" dirty="0" err="1"/>
              <a:t>Fm</a:t>
            </a:r>
            <a:endParaRPr lang="en-GB" dirty="0"/>
          </a:p>
          <a:p>
            <a:pPr marL="180975" indent="-180975" algn="just">
              <a:lnSpc>
                <a:spcPct val="120000"/>
              </a:lnSpc>
            </a:pPr>
            <a:endParaRPr lang="en-GB" dirty="0"/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Note thickness changes related to both thick-skinned, basin bounding fault systems (e.g. Sele High, Stavanger, </a:t>
            </a:r>
            <a:r>
              <a:rPr lang="en-GB" dirty="0" err="1"/>
              <a:t>Lista</a:t>
            </a:r>
            <a:r>
              <a:rPr lang="en-GB" dirty="0"/>
              <a:t> Nose) and salt structures (e.g. Beta and Alpha salt walls)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66"/>
          <a:stretch/>
        </p:blipFill>
        <p:spPr>
          <a:xfrm>
            <a:off x="57150" y="887730"/>
            <a:ext cx="6683284" cy="5958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6BEC8D-EA9B-8644-84F3-9991D81E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831" y="3761771"/>
            <a:ext cx="3311860" cy="30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stratigraphic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3" y="908720"/>
            <a:ext cx="3762104" cy="5832648"/>
          </a:xfrm>
        </p:spPr>
        <p:txBody>
          <a:bodyPr>
            <a:normAutofit fontScale="62500" lnSpcReduction="20000"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en-GB" dirty="0"/>
              <a:t>Depositional-dip section</a:t>
            </a:r>
          </a:p>
          <a:p>
            <a:pPr marL="180975" indent="-180975" algn="just">
              <a:lnSpc>
                <a:spcPct val="120000"/>
              </a:lnSpc>
            </a:pPr>
            <a:endParaRPr lang="en-GB" dirty="0"/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Sandnes </a:t>
            </a:r>
            <a:r>
              <a:rPr lang="en-GB" dirty="0" err="1"/>
              <a:t>Fm</a:t>
            </a:r>
            <a:r>
              <a:rPr lang="en-GB" dirty="0"/>
              <a:t> up to 100 m thick and divided into three </a:t>
            </a:r>
            <a:r>
              <a:rPr lang="en-GB" dirty="0" err="1"/>
              <a:t>parasequences</a:t>
            </a:r>
            <a:r>
              <a:rPr lang="en-GB" dirty="0"/>
              <a:t> defining a net-transgressive stratigraphic architecture</a:t>
            </a:r>
          </a:p>
          <a:p>
            <a:pPr marL="180975" indent="-180975" algn="just">
              <a:lnSpc>
                <a:spcPct val="120000"/>
              </a:lnSpc>
            </a:pPr>
            <a:endParaRPr lang="en-GB" dirty="0"/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Strongly aggradation with shoreface/reservoir stacking in the central and south-eastern parts of the basin</a:t>
            </a:r>
          </a:p>
          <a:p>
            <a:pPr marL="180975" indent="-180975" algn="just">
              <a:lnSpc>
                <a:spcPct val="120000"/>
              </a:lnSpc>
            </a:pPr>
            <a:endParaRPr lang="en-GB" dirty="0"/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Shallow-marine sandstone/reservoir deposits thin and pinch-out towards the NW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29B11D-70E7-5F40-846E-9B1B2150964A}"/>
              </a:ext>
            </a:extLst>
          </p:cNvPr>
          <p:cNvGrpSpPr/>
          <p:nvPr/>
        </p:nvGrpSpPr>
        <p:grpSpPr>
          <a:xfrm>
            <a:off x="3905251" y="819150"/>
            <a:ext cx="8216141" cy="5994226"/>
            <a:chOff x="3905251" y="819150"/>
            <a:chExt cx="8216141" cy="59942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0131"/>
            <a:stretch/>
          </p:blipFill>
          <p:spPr>
            <a:xfrm>
              <a:off x="3905251" y="3199047"/>
              <a:ext cx="6945272" cy="36143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8679" y="819150"/>
              <a:ext cx="1222713" cy="59817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4D5EFF-9E26-854F-BF01-5ADE43455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746"/>
          <a:stretch/>
        </p:blipFill>
        <p:spPr>
          <a:xfrm>
            <a:off x="3929329" y="749589"/>
            <a:ext cx="6945272" cy="24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stratigraphic architecture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DC8F5-47F6-8944-B449-1FBEBF82BDD1}"/>
              </a:ext>
            </a:extLst>
          </p:cNvPr>
          <p:cNvGrpSpPr/>
          <p:nvPr/>
        </p:nvGrpSpPr>
        <p:grpSpPr>
          <a:xfrm>
            <a:off x="3031750" y="819150"/>
            <a:ext cx="9089642" cy="5981700"/>
            <a:chOff x="3031750" y="819150"/>
            <a:chExt cx="9089642" cy="5981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3241"/>
            <a:stretch/>
          </p:blipFill>
          <p:spPr>
            <a:xfrm>
              <a:off x="3031750" y="3059748"/>
              <a:ext cx="7774461" cy="36816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8679" y="819150"/>
              <a:ext cx="1222713" cy="5981700"/>
            </a:xfrm>
            <a:prstGeom prst="rect">
              <a:avLst/>
            </a:prstGeom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26FE48-349F-F941-BEF4-44A93722FA1D}"/>
              </a:ext>
            </a:extLst>
          </p:cNvPr>
          <p:cNvSpPr txBox="1">
            <a:spLocks/>
          </p:cNvSpPr>
          <p:nvPr/>
        </p:nvSpPr>
        <p:spPr bwMode="auto">
          <a:xfrm>
            <a:off x="26124" y="908720"/>
            <a:ext cx="297833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Depositional-strike section across central part of basin</a:t>
            </a:r>
          </a:p>
          <a:p>
            <a:pPr marL="180975" indent="-180975" algn="just">
              <a:lnSpc>
                <a:spcPct val="120000"/>
              </a:lnSpc>
            </a:pPr>
            <a:endParaRPr lang="en-GB" kern="0" dirty="0"/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Sandnes </a:t>
            </a:r>
            <a:r>
              <a:rPr lang="en-GB" kern="0" dirty="0" err="1"/>
              <a:t>Fm</a:t>
            </a:r>
            <a:r>
              <a:rPr lang="en-GB" kern="0" dirty="0"/>
              <a:t> continuous across strike, but thins onto basement-cored structural highs at basin margins (e.g. Stavanger Platform and Flekkefjord High)</a:t>
            </a:r>
          </a:p>
          <a:p>
            <a:pPr marL="180975" indent="-180975" algn="just">
              <a:lnSpc>
                <a:spcPct val="120000"/>
              </a:lnSpc>
            </a:pPr>
            <a:endParaRPr lang="en-GB" kern="0" dirty="0"/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Local preservation of offshore transition deposits in basin centre; otherwise removed by wave-ravinement during transgression at basin margins?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95729-A14F-E440-A1F4-F53E14563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38"/>
          <a:stretch/>
        </p:blipFill>
        <p:spPr>
          <a:xfrm>
            <a:off x="3098346" y="899508"/>
            <a:ext cx="7774461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6" y="115888"/>
            <a:ext cx="10156047" cy="450850"/>
          </a:xfrm>
        </p:spPr>
        <p:txBody>
          <a:bodyPr/>
          <a:lstStyle/>
          <a:p>
            <a:r>
              <a:rPr lang="en-GB" dirty="0"/>
              <a:t>Local stratigraphic architecture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211"/>
          <a:stretch/>
        </p:blipFill>
        <p:spPr>
          <a:xfrm>
            <a:off x="-23676" y="822960"/>
            <a:ext cx="9811593" cy="603204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7CD131-EC1A-DA4A-8273-037AAD6608A3}"/>
              </a:ext>
            </a:extLst>
          </p:cNvPr>
          <p:cNvSpPr txBox="1">
            <a:spLocks/>
          </p:cNvSpPr>
          <p:nvPr/>
        </p:nvSpPr>
        <p:spPr bwMode="auto">
          <a:xfrm>
            <a:off x="9653451" y="778091"/>
            <a:ext cx="2508069" cy="621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Pronounced thinning of the Bryne Fm (J20; </a:t>
            </a:r>
            <a:r>
              <a:rPr lang="en-GB" b="1" kern="0" dirty="0">
                <a:solidFill>
                  <a:srgbClr val="00B050"/>
                </a:solidFill>
              </a:rPr>
              <a:t>green</a:t>
            </a:r>
            <a:r>
              <a:rPr lang="en-GB" kern="0" dirty="0"/>
              <a:t>) onto the Xi salt anticline; thinning more subtle in Sandnes (</a:t>
            </a:r>
            <a:r>
              <a:rPr lang="en-GB" b="1" kern="0" dirty="0">
                <a:solidFill>
                  <a:srgbClr val="00B0F0"/>
                </a:solidFill>
              </a:rPr>
              <a:t>blue</a:t>
            </a:r>
            <a:r>
              <a:rPr lang="en-GB" kern="0" dirty="0"/>
              <a:t>; J40) and Egersund </a:t>
            </a:r>
            <a:r>
              <a:rPr lang="en-GB" kern="0" dirty="0" err="1"/>
              <a:t>fms</a:t>
            </a:r>
            <a:r>
              <a:rPr lang="en-GB" kern="0" dirty="0"/>
              <a:t> (</a:t>
            </a:r>
            <a:r>
              <a:rPr lang="en-GB" b="1" kern="0" dirty="0">
                <a:solidFill>
                  <a:srgbClr val="8D4911"/>
                </a:solidFill>
              </a:rPr>
              <a:t>brown</a:t>
            </a:r>
            <a:r>
              <a:rPr lang="en-GB" kern="0" dirty="0"/>
              <a:t>; J50)</a:t>
            </a:r>
          </a:p>
          <a:p>
            <a:pPr marL="180975" indent="-180975" algn="just">
              <a:lnSpc>
                <a:spcPct val="120000"/>
              </a:lnSpc>
            </a:pPr>
            <a:endParaRPr lang="en-GB" kern="0" dirty="0"/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Main period of salt anticline growth during the earliest Middle Jurassic (Aalenian-Bajocian); post-Bajocian growth more limited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3EA9DE-DEC1-9448-99E8-BCD6602A9CE8}"/>
              </a:ext>
            </a:extLst>
          </p:cNvPr>
          <p:cNvSpPr/>
          <p:nvPr/>
        </p:nvSpPr>
        <p:spPr bwMode="auto">
          <a:xfrm>
            <a:off x="3647728" y="822960"/>
            <a:ext cx="6005723" cy="134547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DDA76F-1CBF-164E-BCF3-843463D09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00" t="1659" r="1257" b="70291"/>
          <a:stretch/>
        </p:blipFill>
        <p:spPr>
          <a:xfrm>
            <a:off x="4101738" y="834789"/>
            <a:ext cx="4859382" cy="15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48DB-93C1-4D89-A15C-83BA05D1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2050" name="Picture 2" descr="Image result for aruna man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8" y="1664199"/>
            <a:ext cx="2396550" cy="2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atthew lewis imperial colle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62" y="1664197"/>
            <a:ext cx="2397600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gary hampson imperial colle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46" y="1664198"/>
            <a:ext cx="1793405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gary hampson imperial colle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643" y="1668971"/>
            <a:ext cx="1793405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robert gawthorpe ber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603" y="1664197"/>
            <a:ext cx="1918080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289CD-A8BD-DA43-8A22-545E317EF1C0}"/>
              </a:ext>
            </a:extLst>
          </p:cNvPr>
          <p:cNvSpPr txBox="1"/>
          <p:nvPr/>
        </p:nvSpPr>
        <p:spPr>
          <a:xfrm>
            <a:off x="725340" y="120248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Aruna</a:t>
            </a:r>
            <a:r>
              <a:rPr lang="en-GB" b="1" dirty="0"/>
              <a:t> Mannie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76B41-6802-9E45-B131-274834A43841}"/>
              </a:ext>
            </a:extLst>
          </p:cNvPr>
          <p:cNvSpPr txBox="1"/>
          <p:nvPr/>
        </p:nvSpPr>
        <p:spPr>
          <a:xfrm>
            <a:off x="3307431" y="120248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Matthew Lewis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9E8AB-5711-FD46-AD83-49BA7553BEDE}"/>
              </a:ext>
            </a:extLst>
          </p:cNvPr>
          <p:cNvSpPr txBox="1"/>
          <p:nvPr/>
        </p:nvSpPr>
        <p:spPr>
          <a:xfrm>
            <a:off x="5619558" y="120248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Gary Hampson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1AC19-7C4C-2740-BE1C-C6B29C771E7F}"/>
              </a:ext>
            </a:extLst>
          </p:cNvPr>
          <p:cNvSpPr txBox="1"/>
          <p:nvPr/>
        </p:nvSpPr>
        <p:spPr>
          <a:xfrm>
            <a:off x="7721307" y="120248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Rob Gawthorpe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AA0DB-88C0-EF44-B817-8E2204DCD120}"/>
              </a:ext>
            </a:extLst>
          </p:cNvPr>
          <p:cNvSpPr txBox="1"/>
          <p:nvPr/>
        </p:nvSpPr>
        <p:spPr>
          <a:xfrm>
            <a:off x="10559076" y="120248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5ECBC-735A-7B47-B470-231B82F37213}"/>
              </a:ext>
            </a:extLst>
          </p:cNvPr>
          <p:cNvSpPr txBox="1"/>
          <p:nvPr/>
        </p:nvSpPr>
        <p:spPr>
          <a:xfrm>
            <a:off x="333424" y="4165398"/>
            <a:ext cx="2586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PhD 2011-2014</a:t>
            </a:r>
          </a:p>
          <a:p>
            <a:pPr algn="ctr"/>
            <a:r>
              <a:rPr lang="en-GB" dirty="0"/>
              <a:t>Trinidadian Scholarship</a:t>
            </a:r>
          </a:p>
          <a:p>
            <a:pPr algn="ctr"/>
            <a:r>
              <a:rPr lang="en-GB" dirty="0"/>
              <a:t>(now Premier)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2BAF5-E99F-2F4A-873E-E1564FEB04D2}"/>
              </a:ext>
            </a:extLst>
          </p:cNvPr>
          <p:cNvSpPr txBox="1"/>
          <p:nvPr/>
        </p:nvSpPr>
        <p:spPr>
          <a:xfrm>
            <a:off x="3234783" y="4165398"/>
            <a:ext cx="1783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PhD 2011-2014</a:t>
            </a:r>
          </a:p>
          <a:p>
            <a:pPr algn="ctr"/>
            <a:r>
              <a:rPr lang="en-GB" dirty="0"/>
              <a:t>IC-funded</a:t>
            </a:r>
          </a:p>
          <a:p>
            <a:pPr algn="ctr"/>
            <a:r>
              <a:rPr lang="en-GB" dirty="0"/>
              <a:t>(now BP)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ADD801E3-9470-2D44-9297-7A0D24E600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21531" r="12405" b="66746"/>
          <a:stretch/>
        </p:blipFill>
        <p:spPr bwMode="auto">
          <a:xfrm>
            <a:off x="-111513" y="5341434"/>
            <a:ext cx="12376878" cy="153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6" y="115888"/>
            <a:ext cx="10156047" cy="450850"/>
          </a:xfrm>
        </p:spPr>
        <p:txBody>
          <a:bodyPr/>
          <a:lstStyle/>
          <a:p>
            <a:r>
              <a:rPr lang="en-GB" dirty="0"/>
              <a:t>Local stratigraphic architecture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91154"/>
            <a:ext cx="8516984" cy="604134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0E666B-413D-DB4E-AD93-DBD439BDD644}"/>
              </a:ext>
            </a:extLst>
          </p:cNvPr>
          <p:cNvSpPr txBox="1">
            <a:spLocks/>
          </p:cNvSpPr>
          <p:nvPr/>
        </p:nvSpPr>
        <p:spPr bwMode="auto">
          <a:xfrm>
            <a:off x="8503921" y="856468"/>
            <a:ext cx="355309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Pronounced thinning of Sandnes </a:t>
            </a:r>
            <a:r>
              <a:rPr lang="en-GB" kern="0" dirty="0" err="1"/>
              <a:t>Fm</a:t>
            </a:r>
            <a:r>
              <a:rPr lang="en-GB" kern="0" dirty="0"/>
              <a:t> (J40; </a:t>
            </a:r>
            <a:r>
              <a:rPr lang="en-GB" b="1" kern="0" dirty="0">
                <a:solidFill>
                  <a:srgbClr val="00B0F0"/>
                </a:solidFill>
              </a:rPr>
              <a:t>blue</a:t>
            </a:r>
            <a:r>
              <a:rPr lang="en-GB" kern="0" dirty="0"/>
              <a:t>) onto upturned flank (halokinetic fold) of a diapir that was actively rising during the Middle Jurassic</a:t>
            </a:r>
          </a:p>
          <a:p>
            <a:pPr marL="180975" indent="-180975" algn="just">
              <a:lnSpc>
                <a:spcPct val="120000"/>
              </a:lnSpc>
            </a:pPr>
            <a:endParaRPr lang="en-GB" kern="0" dirty="0"/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Amalgamation of shallow marine sandstones towards diapir; associated with loss of offshore transition deposits due to transgressive wave-ravinement?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7E3-CD05-F84C-BE52-E2502A557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00" t="1659" r="1257" b="70291"/>
          <a:stretch/>
        </p:blipFill>
        <p:spPr>
          <a:xfrm>
            <a:off x="3579225" y="845638"/>
            <a:ext cx="4036421" cy="12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6" y="115888"/>
            <a:ext cx="9940023" cy="450850"/>
          </a:xfrm>
        </p:spPr>
        <p:txBody>
          <a:bodyPr/>
          <a:lstStyle/>
          <a:p>
            <a:r>
              <a:rPr lang="en-GB" dirty="0"/>
              <a:t>Local stratigraphic architecture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743911"/>
            <a:ext cx="10951029" cy="61154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EC24F0-17B8-8940-B213-C4FAA7B81441}"/>
              </a:ext>
            </a:extLst>
          </p:cNvPr>
          <p:cNvSpPr/>
          <p:nvPr/>
        </p:nvSpPr>
        <p:spPr bwMode="auto">
          <a:xfrm>
            <a:off x="0" y="743911"/>
            <a:ext cx="235131" cy="28805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A8E87B-FABE-CC47-BE32-2DB90DCA7C64}"/>
              </a:ext>
            </a:extLst>
          </p:cNvPr>
          <p:cNvSpPr txBox="1">
            <a:spLocks/>
          </p:cNvSpPr>
          <p:nvPr/>
        </p:nvSpPr>
        <p:spPr bwMode="auto">
          <a:xfrm>
            <a:off x="3370217" y="856468"/>
            <a:ext cx="8686801" cy="129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Pronounced thinning of Bryne (J20; </a:t>
            </a:r>
            <a:r>
              <a:rPr lang="en-GB" b="1" kern="0" dirty="0">
                <a:solidFill>
                  <a:srgbClr val="00B050"/>
                </a:solidFill>
              </a:rPr>
              <a:t>green</a:t>
            </a:r>
            <a:r>
              <a:rPr lang="en-GB" kern="0" dirty="0"/>
              <a:t>) and Sandnes </a:t>
            </a:r>
            <a:r>
              <a:rPr lang="en-GB" kern="0" dirty="0" err="1"/>
              <a:t>fms</a:t>
            </a:r>
            <a:r>
              <a:rPr lang="en-GB" kern="0" dirty="0"/>
              <a:t> (J40; </a:t>
            </a:r>
            <a:r>
              <a:rPr lang="en-GB" b="1" kern="0" dirty="0">
                <a:solidFill>
                  <a:srgbClr val="00B0F0"/>
                </a:solidFill>
              </a:rPr>
              <a:t>blue</a:t>
            </a:r>
            <a:r>
              <a:rPr lang="en-GB" kern="0" dirty="0"/>
              <a:t>) onto salt pillow-enhanced, fault-tip fold formed due to growth of the Stavanger Fault System</a:t>
            </a:r>
          </a:p>
        </p:txBody>
      </p:sp>
    </p:spTree>
    <p:extLst>
      <p:ext uri="{BB962C8B-B14F-4D97-AF65-F5344CB8AC3E}">
        <p14:creationId xmlns:p14="http://schemas.microsoft.com/office/powerpoint/2010/main" val="63478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depositional setting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790574"/>
            <a:ext cx="8327654" cy="59804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D340E9-16F2-AE47-8283-AAE32ED2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6" y="787653"/>
            <a:ext cx="3705891" cy="6021709"/>
          </a:xfrm>
        </p:spPr>
        <p:txBody>
          <a:bodyPr>
            <a:normAutofit fontScale="55000" lnSpcReduction="20000"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en-GB" dirty="0"/>
              <a:t>These maps show the distribution of the main facies associations (offshore, shallow marine, and coastal-plain) below the main intra-Sandnes </a:t>
            </a:r>
            <a:r>
              <a:rPr lang="en-GB" dirty="0" err="1"/>
              <a:t>Fm</a:t>
            </a:r>
            <a:r>
              <a:rPr lang="en-GB" dirty="0"/>
              <a:t> flooding surfaces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These are </a:t>
            </a:r>
            <a:r>
              <a:rPr lang="en-GB" b="1" u="sng" dirty="0"/>
              <a:t>NOT</a:t>
            </a:r>
            <a:r>
              <a:rPr lang="en-GB" dirty="0"/>
              <a:t> paleogeographic maps; i.e. Sandnes </a:t>
            </a:r>
            <a:r>
              <a:rPr lang="en-GB" dirty="0" err="1"/>
              <a:t>Fm</a:t>
            </a:r>
            <a:r>
              <a:rPr lang="en-GB" dirty="0"/>
              <a:t> </a:t>
            </a:r>
            <a:r>
              <a:rPr lang="en-GB" dirty="0" err="1"/>
              <a:t>shorefaces</a:t>
            </a:r>
            <a:r>
              <a:rPr lang="en-GB" dirty="0"/>
              <a:t> were never up to 60 km wide!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dirty="0" err="1"/>
              <a:t>Shorefaces</a:t>
            </a:r>
            <a:r>
              <a:rPr lang="en-GB" dirty="0"/>
              <a:t> more likely a few kilometres wide at any one point in time; progradation and accretion of these </a:t>
            </a:r>
            <a:r>
              <a:rPr lang="en-GB" dirty="0" err="1"/>
              <a:t>shorefaces</a:t>
            </a:r>
            <a:r>
              <a:rPr lang="en-GB" dirty="0"/>
              <a:t> led to deposition of much broader belts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Coeval coastal-plain deposits likely removed during transgressive wave-ravinement between periods of shoreline progradation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FB85B-1B3C-9940-949D-9F30735B04B7}"/>
              </a:ext>
            </a:extLst>
          </p:cNvPr>
          <p:cNvSpPr txBox="1"/>
          <p:nvPr/>
        </p:nvSpPr>
        <p:spPr>
          <a:xfrm>
            <a:off x="5375920" y="908720"/>
            <a:ext cx="608106" cy="318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600" dirty="0"/>
              <a:t>Unit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0A08D-379F-D440-92FC-017E6AE913C2}"/>
              </a:ext>
            </a:extLst>
          </p:cNvPr>
          <p:cNvSpPr txBox="1"/>
          <p:nvPr/>
        </p:nvSpPr>
        <p:spPr>
          <a:xfrm>
            <a:off x="9125522" y="899659"/>
            <a:ext cx="608106" cy="318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600" dirty="0"/>
              <a:t>Unit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B575F-9F11-F844-B125-0A2D389EA17B}"/>
              </a:ext>
            </a:extLst>
          </p:cNvPr>
          <p:cNvSpPr txBox="1"/>
          <p:nvPr/>
        </p:nvSpPr>
        <p:spPr>
          <a:xfrm>
            <a:off x="5375920" y="3933056"/>
            <a:ext cx="608106" cy="318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600" dirty="0"/>
              <a:t>Unit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E3718-5198-A043-950F-7EB177F3F399}"/>
              </a:ext>
            </a:extLst>
          </p:cNvPr>
          <p:cNvSpPr txBox="1"/>
          <p:nvPr/>
        </p:nvSpPr>
        <p:spPr>
          <a:xfrm>
            <a:off x="9127506" y="3902892"/>
            <a:ext cx="608106" cy="318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600" dirty="0"/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5322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research - basin inversion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7" y="804216"/>
            <a:ext cx="5826386" cy="2291681"/>
          </a:xfrm>
        </p:spPr>
        <p:txBody>
          <a:bodyPr>
            <a:normAutofit fontScale="55000" lnSpcReduction="20000"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en-GB" dirty="0"/>
              <a:t>Diachronous inversion-related fold growth initiated in the Turonian-Coniacian (c. 89 Ma) and Santonian (c. 83 Ma)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Inversion event lasted c. 20 Myr and ceased in the Maastrichtian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Segmented inversion structures reflect segmented rift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35E21-285B-4847-9A64-4984F853A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" y="2926080"/>
            <a:ext cx="5827123" cy="3884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8B894C-A44E-A64B-BF16-23CFDF201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993" y="870209"/>
            <a:ext cx="6149276" cy="2838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467A9-505E-9C42-AF20-9E6BA1042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731" y="3866328"/>
            <a:ext cx="5617029" cy="293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ED6D3F-2A04-8843-A47B-DFB0C129FF62}"/>
              </a:ext>
            </a:extLst>
          </p:cNvPr>
          <p:cNvSpPr txBox="1"/>
          <p:nvPr/>
        </p:nvSpPr>
        <p:spPr>
          <a:xfrm>
            <a:off x="10426963" y="6593332"/>
            <a:ext cx="1491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Jackson et al. (2013)</a:t>
            </a:r>
          </a:p>
        </p:txBody>
      </p:sp>
    </p:spTree>
    <p:extLst>
      <p:ext uri="{BB962C8B-B14F-4D97-AF65-F5344CB8AC3E}">
        <p14:creationId xmlns:p14="http://schemas.microsoft.com/office/powerpoint/2010/main" val="26836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E178A-1360-214A-8E74-A20C56D2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research – salt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F3017-DEE6-B645-B460-6C0EF8072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144" y="4197060"/>
            <a:ext cx="5443250" cy="2595626"/>
          </a:xfrm>
        </p:spPr>
        <p:txBody>
          <a:bodyPr>
            <a:normAutofit fontScale="62500" lnSpcReduction="20000"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en-GB" dirty="0"/>
              <a:t>Tectonics, salt deposition (thickness and composition), and the style of overburden deformation (thin- vs. thick-skinned) coupled for &gt;180 Myr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Tectono-stratigraphic models based on fully brittle crust do not appropriately describe the range of structural styles occurring in salt-influenced rifts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B2D4A-F542-6540-970E-975996466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60"/>
          <a:stretch/>
        </p:blipFill>
        <p:spPr>
          <a:xfrm>
            <a:off x="222070" y="812269"/>
            <a:ext cx="3827416" cy="3384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DDC4D-570F-EE46-B90D-ECE8EE057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674" y="764500"/>
            <a:ext cx="8064138" cy="344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C7AE7-89F3-CA42-8FAC-C14F94CE0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69"/>
          <a:stretch/>
        </p:blipFill>
        <p:spPr>
          <a:xfrm>
            <a:off x="13062" y="4223186"/>
            <a:ext cx="6688184" cy="2608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55250-F9DC-E24B-B4D8-E234FE12A4AF}"/>
              </a:ext>
            </a:extLst>
          </p:cNvPr>
          <p:cNvSpPr txBox="1"/>
          <p:nvPr/>
        </p:nvSpPr>
        <p:spPr>
          <a:xfrm rot="16200000">
            <a:off x="-702591" y="1433504"/>
            <a:ext cx="1681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Jackson &amp; Lewis (2014)</a:t>
            </a:r>
          </a:p>
        </p:txBody>
      </p:sp>
    </p:spTree>
    <p:extLst>
      <p:ext uri="{BB962C8B-B14F-4D97-AF65-F5344CB8AC3E}">
        <p14:creationId xmlns:p14="http://schemas.microsoft.com/office/powerpoint/2010/main" val="24861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CF3E-2BEA-7D49-938D-D701A8E8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research – salt composition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03182-8C1D-A74D-B6E6-1C6BC36C4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6698" y="836024"/>
            <a:ext cx="2599508" cy="5943600"/>
          </a:xfrm>
        </p:spPr>
        <p:txBody>
          <a:bodyPr>
            <a:normAutofit fontScale="62500" lnSpcReduction="20000"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en-GB" dirty="0"/>
              <a:t>Epsilon Diapir consists of an inner, c. 1500 m thick, halite-dominated zone, and an outer, c. 250 m thick, anhydrite-dominated ‘sheath’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Origin of the anhydrite sheath is unknown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dirty="0"/>
              <a:t>The margins of steep-sided salt structures may be misidentified by several hundred metres</a:t>
            </a:r>
          </a:p>
          <a:p>
            <a:pPr marL="180975" indent="-180975" algn="just">
              <a:lnSpc>
                <a:spcPct val="120000"/>
              </a:lnSpc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ABEBF-D783-E54F-AB01-C39B5E7DE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3952" b="4693"/>
          <a:stretch/>
        </p:blipFill>
        <p:spPr>
          <a:xfrm>
            <a:off x="49532" y="824380"/>
            <a:ext cx="3579715" cy="600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EE322-E7D3-0F4E-9F4F-AD9B3CF9D6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4"/>
          <a:stretch/>
        </p:blipFill>
        <p:spPr>
          <a:xfrm>
            <a:off x="3712853" y="818962"/>
            <a:ext cx="3184335" cy="5912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0180F-F80C-9F4F-8860-FA634E2A1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75" y="823649"/>
            <a:ext cx="2559213" cy="5629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9E6493-E1EA-024B-96D7-04FD8DF4CE0F}"/>
              </a:ext>
            </a:extLst>
          </p:cNvPr>
          <p:cNvSpPr txBox="1"/>
          <p:nvPr/>
        </p:nvSpPr>
        <p:spPr>
          <a:xfrm>
            <a:off x="7942192" y="6522637"/>
            <a:ext cx="1681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Jackson &amp; Lewis (2012)</a:t>
            </a:r>
          </a:p>
        </p:txBody>
      </p:sp>
    </p:spTree>
    <p:extLst>
      <p:ext uri="{BB962C8B-B14F-4D97-AF65-F5344CB8AC3E}">
        <p14:creationId xmlns:p14="http://schemas.microsoft.com/office/powerpoint/2010/main" val="4093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F945-8862-CE44-AEAA-22B8F04B5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3E54-3ECE-2F42-B079-0C9C18BE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39" y="931022"/>
            <a:ext cx="11809312" cy="4332353"/>
          </a:xfrm>
        </p:spPr>
        <p:txBody>
          <a:bodyPr>
            <a:normAutofit fontScale="70000" lnSpcReduction="20000"/>
          </a:bodyPr>
          <a:lstStyle/>
          <a:p>
            <a:pPr marL="187325" indent="-187325" algn="just">
              <a:lnSpc>
                <a:spcPct val="120000"/>
              </a:lnSpc>
            </a:pPr>
            <a:r>
              <a:rPr lang="en-GB" dirty="0"/>
              <a:t>The Egersund Basin records the tectono-stratigraphic development of a polyphase, salt-influenced rift basin subject to mild, late-stage inversion</a:t>
            </a:r>
          </a:p>
          <a:p>
            <a:pPr marL="187325" indent="-187325" algn="just">
              <a:lnSpc>
                <a:spcPct val="120000"/>
              </a:lnSpc>
            </a:pPr>
            <a:endParaRPr lang="en-GB" sz="1600" dirty="0"/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Rift structural style controlled by the distribution, thickness, and composition of Zechstein Supergroup salt</a:t>
            </a:r>
          </a:p>
          <a:p>
            <a:pPr marL="187325" indent="-187325" algn="just">
              <a:lnSpc>
                <a:spcPct val="120000"/>
              </a:lnSpc>
            </a:pPr>
            <a:endParaRPr lang="en-GB" sz="1400" dirty="0"/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The Sandnes </a:t>
            </a:r>
            <a:r>
              <a:rPr lang="en-GB" dirty="0" err="1"/>
              <a:t>Fm</a:t>
            </a:r>
            <a:r>
              <a:rPr lang="en-GB" dirty="0"/>
              <a:t> defines a net-transgressive, retrogradationally-to-</a:t>
            </a:r>
            <a:r>
              <a:rPr lang="en-GB" dirty="0" err="1"/>
              <a:t>aggradationally</a:t>
            </a:r>
            <a:r>
              <a:rPr lang="en-GB" dirty="0"/>
              <a:t> stacked, shallow marine succession, deposited in a NE-trending, NW-</a:t>
            </a:r>
            <a:r>
              <a:rPr lang="en-GB" dirty="0" err="1"/>
              <a:t>prograding</a:t>
            </a:r>
            <a:r>
              <a:rPr lang="en-GB" dirty="0"/>
              <a:t>, wave-dominated shoreface</a:t>
            </a:r>
          </a:p>
          <a:p>
            <a:pPr marL="187325" indent="-187325" algn="just">
              <a:lnSpc>
                <a:spcPct val="120000"/>
              </a:lnSpc>
              <a:buNone/>
            </a:pPr>
            <a:endParaRPr lang="en-GB" sz="1400" dirty="0"/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Deposition of the Sandnes </a:t>
            </a:r>
            <a:r>
              <a:rPr lang="en-GB" dirty="0" err="1"/>
              <a:t>Fm</a:t>
            </a:r>
            <a:r>
              <a:rPr lang="en-GB" dirty="0"/>
              <a:t> reservoir (and potentially the secondary Bryne </a:t>
            </a:r>
            <a:r>
              <a:rPr lang="en-GB" dirty="0" err="1"/>
              <a:t>Fm</a:t>
            </a:r>
            <a:r>
              <a:rPr lang="en-GB" dirty="0"/>
              <a:t> reservoir) controlled by salt tectonics and slip on thick- and thin-skinned normal faults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B7089-7F00-0645-BF09-F17B72508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62" t="18524" r="633" b="67850"/>
          <a:stretch/>
        </p:blipFill>
        <p:spPr>
          <a:xfrm>
            <a:off x="-10822" y="5084956"/>
            <a:ext cx="12202822" cy="1783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17EFE5-9C4E-B649-9EFC-752EEBB620C4}"/>
              </a:ext>
            </a:extLst>
          </p:cNvPr>
          <p:cNvSpPr/>
          <p:nvPr/>
        </p:nvSpPr>
        <p:spPr bwMode="auto">
          <a:xfrm>
            <a:off x="-10822" y="5084956"/>
            <a:ext cx="12202822" cy="1783369"/>
          </a:xfrm>
          <a:prstGeom prst="rect">
            <a:avLst/>
          </a:prstGeom>
          <a:solidFill>
            <a:schemeClr val="bg1">
              <a:alpha val="58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784991-C610-124C-902F-D5F79A22BCF9}"/>
              </a:ext>
            </a:extLst>
          </p:cNvPr>
          <p:cNvCxnSpPr/>
          <p:nvPr/>
        </p:nvCxnSpPr>
        <p:spPr bwMode="auto">
          <a:xfrm>
            <a:off x="-10822" y="5084956"/>
            <a:ext cx="1220282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45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F1E3-DD61-7B44-89FB-E5BEAD0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40C88-5854-6E45-9F4B-C82F90C38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0" y="808358"/>
            <a:ext cx="12067246" cy="6027340"/>
          </a:xfrm>
        </p:spPr>
        <p:txBody>
          <a:bodyPr>
            <a:normAutofit fontScale="40000" lnSpcReduction="20000"/>
          </a:bodyPr>
          <a:lstStyle/>
          <a:p>
            <a:pPr marL="187325" indent="-187325" algn="just">
              <a:lnSpc>
                <a:spcPct val="120000"/>
              </a:lnSpc>
            </a:pPr>
            <a:r>
              <a:rPr lang="en-GB" dirty="0"/>
              <a:t>Jackson, C.A-L., Elliott, G.M., Royce-Rogers, E., Gawthorpe, R.L., &amp; </a:t>
            </a:r>
            <a:r>
              <a:rPr lang="en-GB" dirty="0" err="1"/>
              <a:t>Aas</a:t>
            </a:r>
            <a:r>
              <a:rPr lang="en-GB" dirty="0"/>
              <a:t>, T.E., (2019) Salt thickness and composition influence rift structural style, northern North Sea, offshore Norway. </a:t>
            </a:r>
            <a:r>
              <a:rPr lang="en-GB" i="1" dirty="0"/>
              <a:t>BASIN RESEARCH</a:t>
            </a:r>
            <a:r>
              <a:rPr lang="en-GB" dirty="0"/>
              <a:t>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Jackson, C.A-L., &amp; Stewart., S.A., (2017) Composition, Tectonics, and Hydrocarbon Significance of Zechstein Supergroup Salt on the United Kingdom and Norwegian Continental Shelves: A Review. </a:t>
            </a:r>
            <a:r>
              <a:rPr lang="en-GB" dirty="0" err="1"/>
              <a:t>Permo</a:t>
            </a:r>
            <a:r>
              <a:rPr lang="en-GB" dirty="0"/>
              <a:t>-Triassic Salt Provinces of Europe, North Africa and the Atlantic Margins. Elsevier.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Tvedt, A.B.M., Rotevatn, A., &amp; Jackson, C.A-L. (2016). Supra-salt normal fault growth during the rise and fall of a diapir: Perspectives from 3D seismic reflection data, Norwegian North Sea. </a:t>
            </a:r>
            <a:r>
              <a:rPr lang="en-GB" i="1" dirty="0"/>
              <a:t>JOURNAL OF STRUCTURAL GEOLOGY</a:t>
            </a:r>
            <a:r>
              <a:rPr lang="en-GB" dirty="0"/>
              <a:t>, </a:t>
            </a:r>
            <a:r>
              <a:rPr lang="en-GB" i="1" dirty="0"/>
              <a:t>91</a:t>
            </a:r>
            <a:r>
              <a:rPr lang="en-GB" dirty="0"/>
              <a:t>, 1-26.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Mannie, A.S., Jackson, C.A-L., Hampson, G.J., &amp; Fraser, A.J. (2016). Tectonic controls on the spatial distribution and stratigraphic architecture of a net-transgressive shallow-marine </a:t>
            </a:r>
            <a:r>
              <a:rPr lang="en-GB" dirty="0" err="1"/>
              <a:t>synrift</a:t>
            </a:r>
            <a:r>
              <a:rPr lang="en-GB" dirty="0"/>
              <a:t> succession in a salt-influenced rift basin: Middle to Upper Jurassic, Norwegian Central North Sea. </a:t>
            </a:r>
            <a:r>
              <a:rPr lang="en-GB" i="1" dirty="0"/>
              <a:t>JOURNAL OF THE GEOLOGICAL SOCIETY</a:t>
            </a:r>
            <a:r>
              <a:rPr lang="en-GB" dirty="0"/>
              <a:t>, </a:t>
            </a:r>
            <a:r>
              <a:rPr lang="en-GB" i="1" dirty="0"/>
              <a:t>173</a:t>
            </a:r>
            <a:r>
              <a:rPr lang="en-GB" dirty="0"/>
              <a:t>, 901-915.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Jackson, C.A-L., &amp; Lewis, M.M. (2016). Structural style and evolution of a salt-influenced rift basin margin; the impact of variations in salt composition and the role of polyphase extension. </a:t>
            </a:r>
            <a:r>
              <a:rPr lang="en-GB" i="1" dirty="0"/>
              <a:t>BASIN RESEARCH</a:t>
            </a:r>
            <a:r>
              <a:rPr lang="en-GB" dirty="0"/>
              <a:t>, </a:t>
            </a:r>
            <a:r>
              <a:rPr lang="en-GB" i="1" dirty="0"/>
              <a:t>28</a:t>
            </a:r>
            <a:r>
              <a:rPr lang="en-GB" dirty="0"/>
              <a:t>, 81-102.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Tvedt, A.B.M., Rotevatn, A., Jackson, C.A-L., Fossen, H., &amp; Gawthorpe, R.L. (2013). Growth of normal faults in multilayer sequences: a 3D seismic case study from the Egersund Basin, Norwegian North Sea. </a:t>
            </a:r>
            <a:r>
              <a:rPr lang="en-GB" i="1" dirty="0"/>
              <a:t>JOURNAL OF STRUCTURAL GEOLOGY</a:t>
            </a:r>
            <a:r>
              <a:rPr lang="en-GB" dirty="0"/>
              <a:t>, </a:t>
            </a:r>
            <a:r>
              <a:rPr lang="en-GB" i="1" dirty="0"/>
              <a:t>55</a:t>
            </a:r>
            <a:r>
              <a:rPr lang="en-GB" dirty="0"/>
              <a:t>, 1-20.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Jackson, C.A-L., &amp; Lewis, M.M. (2013). Physiography of the North Permian Basin margin: new insights from 3D seismic reflection data. </a:t>
            </a:r>
            <a:r>
              <a:rPr lang="en-GB" i="1" dirty="0"/>
              <a:t>Journal of the Geological Society</a:t>
            </a:r>
            <a:r>
              <a:rPr lang="en-GB" dirty="0"/>
              <a:t>, </a:t>
            </a:r>
            <a:r>
              <a:rPr lang="en-GB" i="1" dirty="0"/>
              <a:t>170</a:t>
            </a:r>
            <a:r>
              <a:rPr lang="en-GB" dirty="0"/>
              <a:t>, 857-860.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Mannie, A.S., Jackson, C.A-L., &amp; Hampson, G.J. (2014). Structural controls on the stratigraphic architecture of net-transgressive shallow-marine strata in a salt-influenced rift basin: Middle-to-Upper Jurassic Egersund Basin, Norwegian North Sea. </a:t>
            </a:r>
            <a:r>
              <a:rPr lang="en-GB" i="1" dirty="0"/>
              <a:t>BASIN RESEARCH</a:t>
            </a:r>
            <a:r>
              <a:rPr lang="en-GB" dirty="0"/>
              <a:t>, </a:t>
            </a:r>
            <a:r>
              <a:rPr lang="en-GB" i="1" dirty="0"/>
              <a:t>26</a:t>
            </a:r>
            <a:r>
              <a:rPr lang="en-GB" dirty="0"/>
              <a:t>, 675-700.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Lewis, M.M., Jackson, C.A-L., &amp; Gawthorpe, R.L. (2013). Salt-influenced normal fault growth and forced folding: The Stavanger Fault System, North Sea. </a:t>
            </a:r>
            <a:r>
              <a:rPr lang="en-GB" i="1" dirty="0"/>
              <a:t>JOURNAL OF STRUCTURAL GEOLOGY</a:t>
            </a:r>
            <a:r>
              <a:rPr lang="en-GB" dirty="0"/>
              <a:t>, </a:t>
            </a:r>
            <a:r>
              <a:rPr lang="en-GB" i="1" dirty="0"/>
              <a:t>54</a:t>
            </a:r>
            <a:r>
              <a:rPr lang="en-GB" dirty="0"/>
              <a:t>, 156-173.</a:t>
            </a:r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Jackson, C.A-L., Chua, S.-T., Bell, R.E., &amp; Magee, C. (2013). Structural style and early stage growth of inversion structures: 3D seismic insights from the Egersund Basin, offshore Norway. </a:t>
            </a:r>
            <a:r>
              <a:rPr lang="en-GB" i="1" dirty="0"/>
              <a:t>JOURNAL OF STRUCTURAL GEOLOGY</a:t>
            </a:r>
            <a:r>
              <a:rPr lang="en-GB" dirty="0"/>
              <a:t>, </a:t>
            </a:r>
            <a:r>
              <a:rPr lang="en-GB" i="1" dirty="0"/>
              <a:t>46</a:t>
            </a:r>
            <a:r>
              <a:rPr lang="en-GB" dirty="0"/>
              <a:t>, 167-185.</a:t>
            </a:r>
            <a:endParaRPr lang="en-GB" u="sng" dirty="0"/>
          </a:p>
          <a:p>
            <a:pPr marL="187325" indent="-187325" algn="just">
              <a:lnSpc>
                <a:spcPct val="120000"/>
              </a:lnSpc>
            </a:pPr>
            <a:r>
              <a:rPr lang="en-GB" dirty="0"/>
              <a:t>Jackson, C.A-L., &amp; Lewis, M.M. (2012). Origin of an anhydrite sheath encircling a salt diapir and implications for the seismic imaging of steep-sided salt structures, Egersund Basin, Northern North Sea. </a:t>
            </a:r>
            <a:r>
              <a:rPr lang="en-GB" i="1" dirty="0"/>
              <a:t>JOURNAL OF THE GEOLOGICAL SOCIETY</a:t>
            </a:r>
            <a:r>
              <a:rPr lang="en-GB" dirty="0"/>
              <a:t>, </a:t>
            </a:r>
            <a:r>
              <a:rPr lang="en-GB" i="1" dirty="0"/>
              <a:t>169</a:t>
            </a:r>
            <a:r>
              <a:rPr lang="en-GB" dirty="0"/>
              <a:t>, 593-599.</a:t>
            </a:r>
          </a:p>
        </p:txBody>
      </p:sp>
    </p:spTree>
    <p:extLst>
      <p:ext uri="{BB962C8B-B14F-4D97-AF65-F5344CB8AC3E}">
        <p14:creationId xmlns:p14="http://schemas.microsoft.com/office/powerpoint/2010/main" val="3643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geological setting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38" y="1142896"/>
            <a:ext cx="6047599" cy="5402870"/>
          </a:xfrm>
        </p:spPr>
        <p:txBody>
          <a:bodyPr>
            <a:normAutofit fontScale="85000" lnSpcReduction="10000"/>
          </a:bodyPr>
          <a:lstStyle/>
          <a:p>
            <a:pPr marL="180975" indent="-180975" algn="just">
              <a:lnSpc>
                <a:spcPct val="110000"/>
              </a:lnSpc>
            </a:pPr>
            <a:r>
              <a:rPr lang="en-GB" dirty="0"/>
              <a:t>Egersund Basin, offshore SW Norway</a:t>
            </a:r>
          </a:p>
          <a:p>
            <a:pPr marL="180975" indent="-180975" algn="just">
              <a:lnSpc>
                <a:spcPct val="110000"/>
              </a:lnSpc>
            </a:pPr>
            <a:endParaRPr lang="en-GB" dirty="0"/>
          </a:p>
          <a:p>
            <a:pPr marL="180975" indent="-180975" algn="just">
              <a:lnSpc>
                <a:spcPct val="110000"/>
              </a:lnSpc>
            </a:pPr>
            <a:r>
              <a:rPr lang="en-GB" dirty="0"/>
              <a:t>Salt-influenced rift basin located along the </a:t>
            </a:r>
            <a:r>
              <a:rPr lang="en-GB" b="1" dirty="0">
                <a:solidFill>
                  <a:srgbClr val="FF0000"/>
                </a:solidFill>
              </a:rPr>
              <a:t>north-eastern pinch-out of the salt-dominated Zechstein Supergroup</a:t>
            </a:r>
            <a:r>
              <a:rPr lang="en-GB" dirty="0"/>
              <a:t> (Upper Permian)</a:t>
            </a:r>
          </a:p>
          <a:p>
            <a:pPr marL="180975" indent="-180975" algn="just">
              <a:lnSpc>
                <a:spcPct val="110000"/>
              </a:lnSpc>
            </a:pPr>
            <a:endParaRPr lang="en-GB" dirty="0"/>
          </a:p>
          <a:p>
            <a:pPr marL="180975" indent="-180975" algn="just">
              <a:lnSpc>
                <a:spcPct val="110000"/>
              </a:lnSpc>
            </a:pPr>
            <a:r>
              <a:rPr lang="en-GB" dirty="0"/>
              <a:t>3D seismic reflection dataset (provided by PGS) and numerous wells located around the basin margin and in the basin centre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5" y="852599"/>
            <a:ext cx="5889523" cy="59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geological setting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38" y="3942412"/>
            <a:ext cx="11908753" cy="279895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GB" dirty="0"/>
              <a:t>Regional cross-section (location shown on previous slide) illustrating the regional tectonic context of the Egersund Basin</a:t>
            </a:r>
          </a:p>
          <a:p>
            <a:pPr algn="just">
              <a:lnSpc>
                <a:spcPct val="120000"/>
              </a:lnSpc>
              <a:buClr>
                <a:schemeClr val="tx1"/>
              </a:buClr>
            </a:pPr>
            <a:r>
              <a:rPr lang="en-GB" dirty="0"/>
              <a:t>Note the </a:t>
            </a:r>
            <a:r>
              <a:rPr lang="en-GB" b="1" dirty="0">
                <a:solidFill>
                  <a:srgbClr val="FF0000"/>
                </a:solidFill>
              </a:rPr>
              <a:t>decreasing thickness of salt (and overall salt influence) north-eastwards towards the basin margin</a:t>
            </a:r>
          </a:p>
          <a:p>
            <a:pPr algn="just">
              <a:lnSpc>
                <a:spcPct val="120000"/>
              </a:lnSpc>
            </a:pPr>
            <a:r>
              <a:rPr lang="en-GB" b="1" dirty="0">
                <a:solidFill>
                  <a:srgbClr val="FF0000"/>
                </a:solidFill>
              </a:rPr>
              <a:t>Subsalt/basement-restricted faults </a:t>
            </a:r>
            <a:r>
              <a:rPr lang="en-GB" dirty="0"/>
              <a:t>active before (i.e. Carboniferous), during (i.e. Permian), and after salt deposition (i.e. Triassic-Cretaceous)</a:t>
            </a:r>
          </a:p>
          <a:p>
            <a:pPr algn="just">
              <a:lnSpc>
                <a:spcPct val="120000"/>
              </a:lnSpc>
            </a:pPr>
            <a:r>
              <a:rPr lang="en-GB" b="1" dirty="0">
                <a:solidFill>
                  <a:srgbClr val="FF0000"/>
                </a:solidFill>
              </a:rPr>
              <a:t>Suprasalt/cover-restricted faults </a:t>
            </a:r>
            <a:r>
              <a:rPr lang="en-GB" dirty="0"/>
              <a:t>active during the Triassic and Jurassic-Cretaceous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13"/>
          <a:stretch/>
        </p:blipFill>
        <p:spPr>
          <a:xfrm>
            <a:off x="93712" y="840322"/>
            <a:ext cx="12020526" cy="299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3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Tectono-stratigraphic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7" y="894814"/>
            <a:ext cx="12073780" cy="5865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2472CF-F5AB-414C-9980-2E25609E12DB}"/>
              </a:ext>
            </a:extLst>
          </p:cNvPr>
          <p:cNvSpPr/>
          <p:nvPr/>
        </p:nvSpPr>
        <p:spPr bwMode="auto">
          <a:xfrm>
            <a:off x="2813612" y="894814"/>
            <a:ext cx="3167463" cy="5850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EC8CE-EE65-9C4B-A4DC-932076010F5F}"/>
              </a:ext>
            </a:extLst>
          </p:cNvPr>
          <p:cNvSpPr/>
          <p:nvPr/>
        </p:nvSpPr>
        <p:spPr bwMode="auto">
          <a:xfrm>
            <a:off x="5966084" y="947461"/>
            <a:ext cx="6082191" cy="5850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9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Basin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009" y="3168510"/>
            <a:ext cx="4285008" cy="3611111"/>
          </a:xfrm>
        </p:spPr>
        <p:txBody>
          <a:bodyPr>
            <a:normAutofit fontScale="55000" lnSpcReduction="20000"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en-GB" dirty="0"/>
              <a:t>SFS defined by </a:t>
            </a:r>
            <a:r>
              <a:rPr lang="en-GB" b="1" dirty="0">
                <a:solidFill>
                  <a:srgbClr val="FF0000"/>
                </a:solidFill>
              </a:rPr>
              <a:t>two fault segments </a:t>
            </a:r>
            <a:r>
              <a:rPr lang="en-GB" dirty="0"/>
              <a:t>and a relay ramp at basement depths</a:t>
            </a:r>
          </a:p>
          <a:p>
            <a:pPr marL="180975" indent="-180975" algn="just">
              <a:lnSpc>
                <a:spcPct val="120000"/>
              </a:lnSpc>
            </a:pPr>
            <a:endParaRPr lang="en-GB" dirty="0"/>
          </a:p>
          <a:p>
            <a:pPr marL="180975" indent="-180975" algn="just">
              <a:lnSpc>
                <a:spcPct val="120000"/>
              </a:lnSpc>
            </a:pPr>
            <a:r>
              <a:rPr lang="en-GB" b="1" dirty="0">
                <a:solidFill>
                  <a:srgbClr val="FF0000"/>
                </a:solidFill>
              </a:rPr>
              <a:t>Salt restricted to hangingwall in NW; extends into footwall in the SE</a:t>
            </a:r>
          </a:p>
          <a:p>
            <a:pPr marL="180975" indent="-180975" algn="just">
              <a:lnSpc>
                <a:spcPct val="120000"/>
              </a:lnSpc>
            </a:pPr>
            <a:endParaRPr lang="en-GB" dirty="0"/>
          </a:p>
          <a:p>
            <a:pPr marL="180975" indent="-180975" algn="just">
              <a:lnSpc>
                <a:spcPct val="120000"/>
              </a:lnSpc>
            </a:pPr>
            <a:r>
              <a:rPr lang="en-GB" b="1" dirty="0">
                <a:solidFill>
                  <a:srgbClr val="FF0000"/>
                </a:solidFill>
              </a:rPr>
              <a:t>Salt distribution directly impacts structural style of of basin-bounding fault system</a:t>
            </a:r>
            <a:r>
              <a:rPr lang="en-GB" dirty="0"/>
              <a:t>; single, thick-skinned system in the NW (blue) passing into a coupled thick-/thin-skinned system in the SE (orange)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0" y="790574"/>
            <a:ext cx="7554389" cy="6029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3CA569-EA93-8245-B392-0701CAB2AF54}"/>
              </a:ext>
            </a:extLst>
          </p:cNvPr>
          <p:cNvSpPr txBox="1"/>
          <p:nvPr/>
        </p:nvSpPr>
        <p:spPr>
          <a:xfrm>
            <a:off x="1587267" y="2340053"/>
            <a:ext cx="996033" cy="3497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dirty="0"/>
              <a:t>base salt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6EDEE-F25C-1044-810A-A7587BDF3C1E}"/>
              </a:ext>
            </a:extLst>
          </p:cNvPr>
          <p:cNvSpPr txBox="1"/>
          <p:nvPr/>
        </p:nvSpPr>
        <p:spPr>
          <a:xfrm>
            <a:off x="1349924" y="2897186"/>
            <a:ext cx="1457698" cy="3497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dirty="0"/>
              <a:t>salt thickness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77EB0-5F88-8149-ADF4-172DC66C0527}"/>
              </a:ext>
            </a:extLst>
          </p:cNvPr>
          <p:cNvSpPr txBox="1"/>
          <p:nvPr/>
        </p:nvSpPr>
        <p:spPr>
          <a:xfrm>
            <a:off x="1484834" y="6359915"/>
            <a:ext cx="1252513" cy="3497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dirty="0"/>
              <a:t>base synrift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10EFC2-9836-5547-BE51-E7F0DC5DD357}"/>
              </a:ext>
            </a:extLst>
          </p:cNvPr>
          <p:cNvSpPr/>
          <p:nvPr/>
        </p:nvSpPr>
        <p:spPr bwMode="auto">
          <a:xfrm>
            <a:off x="57921" y="819031"/>
            <a:ext cx="7619542" cy="1998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EEB71B-D87A-C84B-9EE8-26F5A4E54B6D}"/>
              </a:ext>
            </a:extLst>
          </p:cNvPr>
          <p:cNvSpPr/>
          <p:nvPr/>
        </p:nvSpPr>
        <p:spPr bwMode="auto">
          <a:xfrm>
            <a:off x="57921" y="2786074"/>
            <a:ext cx="7619542" cy="1998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B060AE-82EE-A841-A793-1A0A3BC0BE32}"/>
              </a:ext>
            </a:extLst>
          </p:cNvPr>
          <p:cNvSpPr/>
          <p:nvPr/>
        </p:nvSpPr>
        <p:spPr bwMode="auto">
          <a:xfrm>
            <a:off x="87900" y="4824736"/>
            <a:ext cx="7619542" cy="1998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7397E8-2BF2-F14E-99DD-B31FE243EE67}"/>
              </a:ext>
            </a:extLst>
          </p:cNvPr>
          <p:cNvGrpSpPr/>
          <p:nvPr/>
        </p:nvGrpSpPr>
        <p:grpSpPr>
          <a:xfrm>
            <a:off x="7586764" y="790574"/>
            <a:ext cx="4548085" cy="5950794"/>
            <a:chOff x="7586764" y="790574"/>
            <a:chExt cx="4548085" cy="5950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4262" y="841582"/>
              <a:ext cx="4310587" cy="2207670"/>
            </a:xfrm>
            <a:prstGeom prst="rect">
              <a:avLst/>
            </a:prstGeom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C6282E9C-0213-6C4B-8265-908B55E615C8}"/>
                </a:ext>
              </a:extLst>
            </p:cNvPr>
            <p:cNvSpPr/>
            <p:nvPr/>
          </p:nvSpPr>
          <p:spPr bwMode="auto">
            <a:xfrm>
              <a:off x="7606921" y="1658130"/>
              <a:ext cx="217946" cy="534289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FD9300-EC0E-A24C-BFB8-2E6FE39D6ACC}"/>
                </a:ext>
              </a:extLst>
            </p:cNvPr>
            <p:cNvCxnSpPr/>
            <p:nvPr/>
          </p:nvCxnSpPr>
          <p:spPr bwMode="auto">
            <a:xfrm>
              <a:off x="7586764" y="790574"/>
              <a:ext cx="0" cy="595079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257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Basin structure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9270B3-009A-CE45-B7B1-F3B989CDC54C}"/>
              </a:ext>
            </a:extLst>
          </p:cNvPr>
          <p:cNvGrpSpPr/>
          <p:nvPr/>
        </p:nvGrpSpPr>
        <p:grpSpPr>
          <a:xfrm>
            <a:off x="9524" y="752275"/>
            <a:ext cx="3483183" cy="6052877"/>
            <a:chOff x="9524" y="752275"/>
            <a:chExt cx="3483183" cy="60528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74013"/>
            <a:stretch/>
          </p:blipFill>
          <p:spPr>
            <a:xfrm>
              <a:off x="9524" y="752275"/>
              <a:ext cx="3483183" cy="60528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5B4247-DE5B-EF46-8FBC-5EB2452A52D8}"/>
                </a:ext>
              </a:extLst>
            </p:cNvPr>
            <p:cNvSpPr txBox="1"/>
            <p:nvPr/>
          </p:nvSpPr>
          <p:spPr>
            <a:xfrm>
              <a:off x="829622" y="850888"/>
              <a:ext cx="1842418" cy="3497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dirty="0"/>
                <a:t>no salt in footwall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6B5B4-FE43-2741-9669-28F7597C4B1B}"/>
              </a:ext>
            </a:extLst>
          </p:cNvPr>
          <p:cNvGrpSpPr/>
          <p:nvPr/>
        </p:nvGrpSpPr>
        <p:grpSpPr>
          <a:xfrm>
            <a:off x="3519254" y="763347"/>
            <a:ext cx="5999500" cy="6051596"/>
            <a:chOff x="3519254" y="763347"/>
            <a:chExt cx="5999500" cy="60515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936A7D-1D38-514D-BDA4-9EDD4FD7D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229"/>
            <a:stretch/>
          </p:blipFill>
          <p:spPr>
            <a:xfrm>
              <a:off x="3519254" y="763347"/>
              <a:ext cx="5999500" cy="60515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C0026C-71C9-B045-A02C-58295007EC90}"/>
                </a:ext>
              </a:extLst>
            </p:cNvPr>
            <p:cNvSpPr txBox="1"/>
            <p:nvPr/>
          </p:nvSpPr>
          <p:spPr>
            <a:xfrm>
              <a:off x="5593210" y="859597"/>
              <a:ext cx="1521818" cy="3497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dirty="0"/>
                <a:t>salt in footwall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090DE2-0D28-AD43-99D3-91B5D177B2DC}"/>
              </a:ext>
            </a:extLst>
          </p:cNvPr>
          <p:cNvSpPr txBox="1">
            <a:spLocks/>
          </p:cNvSpPr>
          <p:nvPr/>
        </p:nvSpPr>
        <p:spPr bwMode="auto">
          <a:xfrm>
            <a:off x="9531815" y="752276"/>
            <a:ext cx="2538263" cy="602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Single, thick-skinned system in the NW (left)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kern="0" dirty="0"/>
              <a:t>Coupled thick-/thin-skinned system in the SE (right) with basement strain transferred into cover along salt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b="1" kern="0" dirty="0">
                <a:solidFill>
                  <a:srgbClr val="FF0000"/>
                </a:solidFill>
              </a:rPr>
              <a:t>Along-strike change in structural style controls along-strike variations in syn-rift stratigraphic architecture</a:t>
            </a:r>
          </a:p>
        </p:txBody>
      </p:sp>
    </p:spTree>
    <p:extLst>
      <p:ext uri="{BB962C8B-B14F-4D97-AF65-F5344CB8AC3E}">
        <p14:creationId xmlns:p14="http://schemas.microsoft.com/office/powerpoint/2010/main" val="353471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Basin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17" y="5589240"/>
            <a:ext cx="11901412" cy="1242634"/>
          </a:xfrm>
        </p:spPr>
        <p:txBody>
          <a:bodyPr>
            <a:normAutofit fontScale="70000" lnSpcReduction="20000"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en-GB" b="1" dirty="0"/>
              <a:t>Early rifting</a:t>
            </a:r>
            <a:r>
              <a:rPr lang="en-GB" dirty="0"/>
              <a:t>: surface-breaching fault passes along strike into fault-tip monocline (growth fold); no footwall deformation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GB" b="1" dirty="0"/>
              <a:t>Late rifting</a:t>
            </a:r>
            <a:r>
              <a:rPr lang="en-GB" dirty="0"/>
              <a:t>: similar to early rifting, with formation of the thin-skinned footwall graben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418"/>
          <a:stretch/>
        </p:blipFill>
        <p:spPr>
          <a:xfrm>
            <a:off x="1662369" y="770709"/>
            <a:ext cx="8814042" cy="4788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E546C-F24C-4447-81D9-49E793AE4945}"/>
              </a:ext>
            </a:extLst>
          </p:cNvPr>
          <p:cNvSpPr txBox="1"/>
          <p:nvPr/>
        </p:nvSpPr>
        <p:spPr>
          <a:xfrm>
            <a:off x="2697612" y="877012"/>
            <a:ext cx="2366601" cy="318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600" dirty="0"/>
              <a:t>lower </a:t>
            </a:r>
            <a:r>
              <a:rPr lang="en-US" sz="1600" dirty="0" err="1"/>
              <a:t>synrift</a:t>
            </a:r>
            <a:r>
              <a:rPr lang="en-US" sz="1600" dirty="0"/>
              <a:t> (</a:t>
            </a:r>
            <a:r>
              <a:rPr lang="en-US" sz="1600" dirty="0" err="1"/>
              <a:t>Baj</a:t>
            </a:r>
            <a:r>
              <a:rPr lang="en-US" sz="1600" dirty="0"/>
              <a:t>.-Kimm.)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C1D4F-8E55-7045-A1F4-7503D96DDA07}"/>
              </a:ext>
            </a:extLst>
          </p:cNvPr>
          <p:cNvSpPr txBox="1"/>
          <p:nvPr/>
        </p:nvSpPr>
        <p:spPr>
          <a:xfrm>
            <a:off x="2823886" y="5091961"/>
            <a:ext cx="2198670" cy="3189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600" dirty="0"/>
              <a:t>upper </a:t>
            </a:r>
            <a:r>
              <a:rPr lang="en-US" sz="1600" dirty="0" err="1"/>
              <a:t>synrift</a:t>
            </a:r>
            <a:r>
              <a:rPr lang="en-US" sz="1600" dirty="0"/>
              <a:t> (</a:t>
            </a:r>
            <a:r>
              <a:rPr lang="en-US" sz="1600" dirty="0" err="1"/>
              <a:t>Tith</a:t>
            </a:r>
            <a:r>
              <a:rPr lang="en-US" sz="1600" dirty="0"/>
              <a:t>.-Alb.)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254EF3-5147-B249-B486-DFF51B116E48}"/>
              </a:ext>
            </a:extLst>
          </p:cNvPr>
          <p:cNvSpPr/>
          <p:nvPr/>
        </p:nvSpPr>
        <p:spPr bwMode="auto">
          <a:xfrm>
            <a:off x="1637212" y="3093674"/>
            <a:ext cx="8760822" cy="24580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evolution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012" y="803314"/>
            <a:ext cx="8214610" cy="604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asins template">
  <a:themeElements>
    <a:clrScheme name="basin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ns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4" tIns="45718" rIns="91434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4" tIns="45718" rIns="91434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asin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Jackson et al. TUESDAY PM</Template>
  <TotalTime>19140</TotalTime>
  <Words>1831</Words>
  <Application>Microsoft Macintosh PowerPoint</Application>
  <PresentationFormat>Widescreen</PresentationFormat>
  <Paragraphs>146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Segoe UI</vt:lpstr>
      <vt:lpstr>basins template</vt:lpstr>
      <vt:lpstr>The Egersund Basin; the syn-rift structure and stratigraphy of a salt-influenced rift basin</vt:lpstr>
      <vt:lpstr>Introduction</vt:lpstr>
      <vt:lpstr>Regional geological setting</vt:lpstr>
      <vt:lpstr>Regional geological setting</vt:lpstr>
      <vt:lpstr>Tectono-stratigraphic framework</vt:lpstr>
      <vt:lpstr>Basin structure</vt:lpstr>
      <vt:lpstr>Basin structure</vt:lpstr>
      <vt:lpstr>Basin evolution</vt:lpstr>
      <vt:lpstr>Structural evolution I</vt:lpstr>
      <vt:lpstr>Structural evolution II</vt:lpstr>
      <vt:lpstr>Structural evolution III</vt:lpstr>
      <vt:lpstr>Syn-rift stratigraphic response</vt:lpstr>
      <vt:lpstr>Seismic-stratigraphic framework</vt:lpstr>
      <vt:lpstr>Sedimentary facies</vt:lpstr>
      <vt:lpstr>Sequence stratigraphy</vt:lpstr>
      <vt:lpstr>Regional stratigraphic architecture</vt:lpstr>
      <vt:lpstr>Regional stratigraphic architecture</vt:lpstr>
      <vt:lpstr>Regional stratigraphic architecture</vt:lpstr>
      <vt:lpstr>Local stratigraphic architecture</vt:lpstr>
      <vt:lpstr>Local stratigraphic architecture</vt:lpstr>
      <vt:lpstr>Local stratigraphic architecture</vt:lpstr>
      <vt:lpstr>Regional depositional setting</vt:lpstr>
      <vt:lpstr>Other research - basin inversion</vt:lpstr>
      <vt:lpstr>Other research – salt composition</vt:lpstr>
      <vt:lpstr>Other research – salt composition </vt:lpstr>
      <vt:lpstr>Summary</vt:lpstr>
      <vt:lpstr>Bibliography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Harya Dwi Nugraha</dc:creator>
  <cp:lastModifiedBy>Jackson, Chris</cp:lastModifiedBy>
  <cp:revision>833</cp:revision>
  <cp:lastPrinted>2015-01-09T16:14:51Z</cp:lastPrinted>
  <dcterms:created xsi:type="dcterms:W3CDTF">2009-10-07T10:43:43Z</dcterms:created>
  <dcterms:modified xsi:type="dcterms:W3CDTF">2020-12-09T09:38:27Z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S_KEYWORD">
    <vt:lpwstr/>
  </property>
  <property fmtid="{D5CDD505-2E9C-101B-9397-08002B2CF9AE}" pid="3" name="CS_TECHNICALDOCUMENTTYPE">
    <vt:lpwstr>(None)</vt:lpwstr>
  </property>
  <property fmtid="{D5CDD505-2E9C-101B-9397-08002B2CF9AE}" pid="4" name="CS_CATEGORY">
    <vt:lpwstr/>
  </property>
  <property fmtid="{D5CDD505-2E9C-101B-9397-08002B2CF9AE}" pid="5" name="CS_DISCIPLINE">
    <vt:lpwstr>(None)</vt:lpwstr>
  </property>
  <property fmtid="{D5CDD505-2E9C-101B-9397-08002B2CF9AE}" pid="6" name="Expiry Date">
    <vt:lpwstr>2010-10-22T00:00:00Z</vt:lpwstr>
  </property>
  <property fmtid="{D5CDD505-2E9C-101B-9397-08002B2CF9AE}" pid="7" name="Status">
    <vt:lpwstr>Draft</vt:lpwstr>
  </property>
  <property fmtid="{D5CDD505-2E9C-101B-9397-08002B2CF9AE}" pid="8" name="CS_ACTIVITY">
    <vt:lpwstr>4</vt:lpwstr>
  </property>
  <property fmtid="{D5CDD505-2E9C-101B-9397-08002B2CF9AE}" pid="9" name="Security Classification">
    <vt:lpwstr>Internal</vt:lpwstr>
  </property>
</Properties>
</file>