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7104063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Objects="1">
      <p:cViewPr varScale="1">
        <p:scale>
          <a:sx n="97" d="100"/>
          <a:sy n="97" d="100"/>
        </p:scale>
        <p:origin x="68" y="1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20" d="100"/>
          <a:sy n="120" d="100"/>
        </p:scale>
        <p:origin x="4962" y="12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38470A39-6E6C-453F-BA68-83200D68C3FD}"/>
    <pc:docChg chg="custSel modSld">
      <pc:chgData name="Bjørøen Arne" userId="77caff36-2c7f-4bf1-afb9-b9a4690d1a7c" providerId="ADAL" clId="{38470A39-6E6C-453F-BA68-83200D68C3FD}" dt="2021-12-20T09:43:32.462" v="24" actId="14100"/>
      <pc:docMkLst>
        <pc:docMk/>
      </pc:docMkLst>
      <pc:sldChg chg="addSp delSp modSp mod">
        <pc:chgData name="Bjørøen Arne" userId="77caff36-2c7f-4bf1-afb9-b9a4690d1a7c" providerId="ADAL" clId="{38470A39-6E6C-453F-BA68-83200D68C3FD}" dt="2021-12-20T09:42:08.503" v="7" actId="1076"/>
        <pc:sldMkLst>
          <pc:docMk/>
          <pc:sldMk cId="1647224907" sldId="261"/>
        </pc:sldMkLst>
        <pc:graphicFrameChg chg="add mod">
          <ac:chgData name="Bjørøen Arne" userId="77caff36-2c7f-4bf1-afb9-b9a4690d1a7c" providerId="ADAL" clId="{38470A39-6E6C-453F-BA68-83200D68C3FD}" dt="2021-12-20T09:42:08.503" v="7" actId="1076"/>
          <ac:graphicFrameMkLst>
            <pc:docMk/>
            <pc:sldMk cId="1647224907" sldId="261"/>
            <ac:graphicFrameMk id="6" creationId="{00000000-0008-0000-0300-000002000000}"/>
          </ac:graphicFrameMkLst>
        </pc:graphicFrameChg>
        <pc:graphicFrameChg chg="del">
          <ac:chgData name="Bjørøen Arne" userId="77caff36-2c7f-4bf1-afb9-b9a4690d1a7c" providerId="ADAL" clId="{38470A39-6E6C-453F-BA68-83200D68C3FD}" dt="2021-12-20T09:41:17.581" v="0" actId="478"/>
          <ac:graphicFrameMkLst>
            <pc:docMk/>
            <pc:sldMk cId="1647224907" sldId="261"/>
            <ac:graphicFrameMk id="7" creationId="{00000000-0008-0000-0300-000002000000}"/>
          </ac:graphicFrameMkLst>
        </pc:graphicFrameChg>
      </pc:sldChg>
      <pc:sldChg chg="addSp delSp modSp mod">
        <pc:chgData name="Bjørøen Arne" userId="77caff36-2c7f-4bf1-afb9-b9a4690d1a7c" providerId="ADAL" clId="{38470A39-6E6C-453F-BA68-83200D68C3FD}" dt="2021-12-20T09:42:47.291" v="16" actId="1076"/>
        <pc:sldMkLst>
          <pc:docMk/>
          <pc:sldMk cId="2159327329" sldId="262"/>
        </pc:sldMkLst>
        <pc:graphicFrameChg chg="add mod">
          <ac:chgData name="Bjørøen Arne" userId="77caff36-2c7f-4bf1-afb9-b9a4690d1a7c" providerId="ADAL" clId="{38470A39-6E6C-453F-BA68-83200D68C3FD}" dt="2021-12-20T09:42:47.291" v="16" actId="1076"/>
          <ac:graphicFrameMkLst>
            <pc:docMk/>
            <pc:sldMk cId="2159327329" sldId="262"/>
            <ac:graphicFrameMk id="6" creationId="{00000000-0008-0000-0500-000002000000}"/>
          </ac:graphicFrameMkLst>
        </pc:graphicFrameChg>
        <pc:graphicFrameChg chg="del mod">
          <ac:chgData name="Bjørøen Arne" userId="77caff36-2c7f-4bf1-afb9-b9a4690d1a7c" providerId="ADAL" clId="{38470A39-6E6C-453F-BA68-83200D68C3FD}" dt="2021-12-20T09:42:14.164" v="9" actId="478"/>
          <ac:graphicFrameMkLst>
            <pc:docMk/>
            <pc:sldMk cId="2159327329" sldId="262"/>
            <ac:graphicFrameMk id="7" creationId="{00000000-0008-0000-0500-000002000000}"/>
          </ac:graphicFrameMkLst>
        </pc:graphicFrameChg>
      </pc:sldChg>
      <pc:sldChg chg="addSp delSp modSp mod">
        <pc:chgData name="Bjørøen Arne" userId="77caff36-2c7f-4bf1-afb9-b9a4690d1a7c" providerId="ADAL" clId="{38470A39-6E6C-453F-BA68-83200D68C3FD}" dt="2021-12-20T09:43:32.462" v="24" actId="14100"/>
        <pc:sldMkLst>
          <pc:docMk/>
          <pc:sldMk cId="4131397422" sldId="263"/>
        </pc:sldMkLst>
        <pc:graphicFrameChg chg="add mod">
          <ac:chgData name="Bjørøen Arne" userId="77caff36-2c7f-4bf1-afb9-b9a4690d1a7c" providerId="ADAL" clId="{38470A39-6E6C-453F-BA68-83200D68C3FD}" dt="2021-12-20T09:43:32.462" v="24" actId="14100"/>
          <ac:graphicFrameMkLst>
            <pc:docMk/>
            <pc:sldMk cId="4131397422" sldId="263"/>
            <ac:graphicFrameMk id="6" creationId="{00000000-0008-0000-0700-000002000000}"/>
          </ac:graphicFrameMkLst>
        </pc:graphicFrameChg>
        <pc:graphicFrameChg chg="del">
          <ac:chgData name="Bjørøen Arne" userId="77caff36-2c7f-4bf1-afb9-b9a4690d1a7c" providerId="ADAL" clId="{38470A39-6E6C-453F-BA68-83200D68C3FD}" dt="2021-12-20T09:42:59.367" v="17" actId="478"/>
          <ac:graphicFrameMkLst>
            <pc:docMk/>
            <pc:sldMk cId="4131397422" sldId="263"/>
            <ac:graphicFrameMk id="7" creationId="{00000000-0008-0000-0700-000002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Nov-21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Nov-21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Nov-21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6688994886543"/>
          <c:y val="0.14772381792682771"/>
          <c:w val="0.87342172147902863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E270-477E-A5FA-B92A02B9F0B4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E270-477E-A5FA-B92A02B9F0B4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E270-477E-A5FA-B92A02B9F0B4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E270-477E-A5FA-B92A02B9F0B4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E270-477E-A5FA-B92A02B9F0B4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E270-477E-A5FA-B92A02B9F0B4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E270-477E-A5FA-B92A02B9F0B4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E270-477E-A5FA-B92A02B9F0B4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E270-477E-A5FA-B92A02B9F0B4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E270-477E-A5FA-B92A02B9F0B4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E270-477E-A5FA-B92A02B9F0B4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E270-477E-A5FA-B92A02B9F0B4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1.7287016666666666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270-477E-A5FA-B92A02B9F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81136"/>
        <c:axId val="622483096"/>
      </c:barChart>
      <c:lineChart>
        <c:grouping val="standard"/>
        <c:varyColors val="0"/>
        <c:ser>
          <c:idx val="0"/>
          <c:order val="1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E270-477E-A5FA-B92A02B9F0B4}"/>
            </c:ext>
          </c:extLst>
        </c:ser>
        <c:ser>
          <c:idx val="2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dag'!$D$8:$D$19</c:f>
              <c:numCache>
                <c:formatCode>0.000</c:formatCode>
                <c:ptCount val="12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E270-477E-A5FA-B92A02B9F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1136"/>
        <c:axId val="622483096"/>
      </c:lineChart>
      <c:dateAx>
        <c:axId val="622481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3096"/>
        <c:crosses val="autoZero"/>
        <c:auto val="1"/>
        <c:lblOffset val="100"/>
        <c:baseTimeUnit val="months"/>
      </c:dateAx>
      <c:valAx>
        <c:axId val="622483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bbl/day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81136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298"/>
          <c:h val="4.8466654333719758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81312926762071E-2"/>
          <c:y val="0.10111512221651914"/>
          <c:w val="0.92802568754733405"/>
          <c:h val="0.74912917376929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'produksjonsdata-Sm3'!$C$2:$D$2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B0D8-458D-97CC-FF4FF83CF40C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B0D8-458D-97CC-FF4FF83CF40C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B0D8-458D-97CC-FF4FF83CF40C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B0D8-458D-97CC-FF4FF83CF40C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B0D8-458D-97CC-FF4FF83CF40C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B0D8-458D-97CC-FF4FF83CF40C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B0D8-458D-97CC-FF4FF83CF40C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B0D8-458D-97CC-FF4FF83CF40C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B0D8-458D-97CC-FF4FF83CF40C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B0D8-458D-97CC-FF4FF83CF40C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B0D8-458D-97CC-FF4FF83CF40C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B0D8-458D-97CC-FF4FF83CF40C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1.7287016666666666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0D8-458D-97CC-FF4FF83CF40C}"/>
            </c:ext>
          </c:extLst>
        </c:ser>
        <c:ser>
          <c:idx val="1"/>
          <c:order val="1"/>
          <c:tx>
            <c:strRef>
              <c:f>'produksjonsdata-Sm3'!$E$2</c:f>
              <c:strCache>
                <c:ptCount val="1"/>
                <c:pt idx="0">
                  <c:v>Condensate 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1.1159677419354839E-2</c:v>
                </c:pt>
                <c:pt idx="10">
                  <c:v>1.3418666666666667E-2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0D8-458D-97CC-FF4FF83CF40C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0.24321333333333331</c:v>
                </c:pt>
                <c:pt idx="9">
                  <c:v>0.23171548387096771</c:v>
                </c:pt>
                <c:pt idx="10">
                  <c:v>0.25726100000000002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0D8-458D-97CC-FF4FF83CF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78392"/>
        <c:axId val="622483880"/>
      </c:barChart>
      <c:lineChart>
        <c:grouping val="standard"/>
        <c:varyColors val="0"/>
        <c:ser>
          <c:idx val="4"/>
          <c:order val="3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B0D8-458D-97CC-FF4FF83CF40C}"/>
            </c:ext>
          </c:extLst>
        </c:ser>
        <c:ser>
          <c:idx val="3"/>
          <c:order val="4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B0D8-458D-97CC-FF4FF83CF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392"/>
        <c:axId val="622483880"/>
      </c:lineChart>
      <c:dateAx>
        <c:axId val="622478392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3880"/>
        <c:crosses val="autoZero"/>
        <c:auto val="0"/>
        <c:lblOffset val="100"/>
        <c:baseTimeUnit val="months"/>
      </c:dateAx>
      <c:valAx>
        <c:axId val="622483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78392"/>
        <c:crosses val="autoZero"/>
        <c:crossBetween val="between"/>
        <c:minorUnit val="0.5"/>
      </c:valAx>
      <c:spPr>
        <a:ln w="12700">
          <a:solidFill>
            <a:srgbClr val="00206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706787485407594"/>
          <c:y val="0.93038639148540359"/>
          <c:w val="0.61767691283656156"/>
          <c:h val="4.8466654333719723E-2"/>
        </c:manualLayout>
      </c:layout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560670903793"/>
          <c:y val="0.12740242482206909"/>
          <c:w val="0.87594162560723265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5C9B-41A9-86BC-94C0A393AC14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C9B-41A9-86BC-94C0A393AC14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5C9B-41A9-86BC-94C0A393AC1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5C9B-41A9-86BC-94C0A393AC14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5C9B-41A9-86BC-94C0A393AC14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5C9B-41A9-86BC-94C0A393AC14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5C9B-41A9-86BC-94C0A393AC14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5C9B-41A9-86BC-94C0A393AC14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5C9B-41A9-86BC-94C0A393AC14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5C9B-41A9-86BC-94C0A393AC14}"/>
              </c:ext>
            </c:extLst>
          </c:dPt>
          <c:dPt>
            <c:idx val="10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5-5C9B-41A9-86BC-94C0A393AC14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7-5C9B-41A9-86BC-94C0A393AC14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304.35483870967744</c:v>
                </c:pt>
                <c:pt idx="8">
                  <c:v>296.8</c:v>
                </c:pt>
                <c:pt idx="9">
                  <c:v>338.12903225806451</c:v>
                </c:pt>
                <c:pt idx="10">
                  <c:v>337.93333333333334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9B-41A9-86BC-94C0A393A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461177136"/>
        <c:axId val="461181056"/>
      </c:barChart>
      <c:lineChart>
        <c:grouping val="standard"/>
        <c:varyColors val="0"/>
        <c:ser>
          <c:idx val="2"/>
          <c:order val="1"/>
          <c:tx>
            <c:strRef>
              <c:f>'produksjonsdata-Sm3'!$A$62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5C9B-41A9-86BC-94C0A393AC14}"/>
            </c:ext>
          </c:extLst>
        </c:ser>
        <c:ser>
          <c:idx val="1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5C9B-41A9-86BC-94C0A393A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177136"/>
        <c:axId val="461181056"/>
      </c:lineChart>
      <c:dateAx>
        <c:axId val="461177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1056"/>
        <c:crosses val="autoZero"/>
        <c:auto val="1"/>
        <c:lblOffset val="100"/>
        <c:baseTimeUnit val="months"/>
      </c:dateAx>
      <c:valAx>
        <c:axId val="4611810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77136"/>
        <c:crosses val="autoZero"/>
        <c:crossBetween val="between"/>
        <c:minorUnit val="0.5"/>
      </c:valAx>
      <c:spPr>
        <a:ln w="1270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0.86737</cdr:x>
      <cdr:y>0.29634</cdr:y>
    </cdr:from>
    <cdr:to>
      <cdr:x>0.91258</cdr:x>
      <cdr:y>0.56861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7446392" y="2376211"/>
          <a:ext cx="1628061" cy="41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0.00338</cdr:x>
      <cdr:y>0.03814</cdr:y>
    </cdr:from>
    <cdr:to>
      <cdr:x>0.14499</cdr:x>
      <cdr:y>0.08122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29757" y="217044"/>
          <a:ext cx="1247781" cy="245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 dirty="0"/>
            <a:t>Mill. </a:t>
          </a:r>
          <a:r>
            <a:rPr lang="nb-NO" sz="1200" b="1" dirty="0" err="1"/>
            <a:t>bbl</a:t>
          </a:r>
          <a:r>
            <a:rPr lang="nb-NO" sz="1200" b="1" dirty="0"/>
            <a:t>/</a:t>
          </a:r>
          <a:r>
            <a:rPr lang="nb-NO" sz="1200" b="1" dirty="0" err="1"/>
            <a:t>day</a:t>
          </a:r>
          <a:endParaRPr lang="nb-NO" sz="1200" b="1" dirty="0"/>
        </a:p>
      </cdr:txBody>
    </cdr:sp>
  </cdr:relSizeAnchor>
  <cdr:relSizeAnchor xmlns:cdr="http://schemas.openxmlformats.org/drawingml/2006/chartDrawing">
    <cdr:from>
      <cdr:x>0.84249</cdr:x>
      <cdr:y>0.38622</cdr:y>
    </cdr:from>
    <cdr:to>
      <cdr:x>0.88803</cdr:x>
      <cdr:y>0.59473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7380131" y="2722214"/>
          <a:ext cx="1246803" cy="421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0.04807</cdr:x>
      <cdr:y>0.05118</cdr:y>
    </cdr:from>
    <cdr:to>
      <cdr:x>0.19339</cdr:x>
      <cdr:y>0.11439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45402" y="305115"/>
          <a:ext cx="1346440" cy="37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Sm³/day</a:t>
          </a:r>
        </a:p>
      </cdr:txBody>
    </cdr:sp>
  </cdr:relSizeAnchor>
  <cdr:relSizeAnchor xmlns:cdr="http://schemas.openxmlformats.org/drawingml/2006/chartDrawing">
    <cdr:from>
      <cdr:x>0.85836</cdr:x>
      <cdr:y>0.31071</cdr:y>
    </cdr:from>
    <cdr:to>
      <cdr:x>0.90235</cdr:x>
      <cdr:y>0.51435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7214865" y="2164988"/>
          <a:ext cx="1164851" cy="389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20/12/2021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20/12/2021</a:t>
            </a:fld>
            <a:endParaRPr lang="en-GB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1487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20/12/2021</a:t>
            </a:fld>
            <a:endParaRPr lang="en-GB" noProof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7DC8046-ACB8-49BE-B698-31B38C951D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57B496E-95D7-4340-B558-C07979C39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F83E6B5-1FA3-416F-8676-22D1249CB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7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en-GB" sz="4400" spc="300" baseline="0" noProof="0" dirty="0"/>
              <a:t>Thank you for your attention!</a:t>
            </a: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factpages.npd.no/no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en-GB" noProof="0">
              <a:solidFill>
                <a:schemeClr val="accent1"/>
              </a:solidFill>
              <a:latin typeface="+mj-lt"/>
            </a:endParaRPr>
          </a:p>
          <a:p>
            <a:pPr algn="ctr"/>
            <a:endParaRPr lang="en-GB" sz="2400" b="1" spc="300" noProof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en-GB" noProof="0" smtClean="0"/>
              <a:pPr>
                <a:defRPr/>
              </a:pPr>
              <a:t>20/12/2021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20/12/2021</a:t>
            </a:fld>
            <a:endParaRPr lang="en-GB" noProof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20/12/2021</a:t>
            </a:fld>
            <a:endParaRPr lang="en-GB" noProof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22D0DE6-CCA7-4D68-B05E-8699648E6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2456" y="323447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4392CA1-EEE5-4863-9D49-FF7F3AA33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2C2E12-460E-427C-ACFC-9EDD2C7E5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B383AFA-62BD-4260-A77C-6AA72A5F78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88E998F-8227-4873-A26A-97ABF112D3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20/12/2021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GB" noProof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6A34D96-C191-4173-8BE1-6A0AE909383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94296C-6203-4784-98BB-6D24F9D1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2961000"/>
            <a:ext cx="7560000" cy="936000"/>
          </a:xfrm>
        </p:spPr>
        <p:txBody>
          <a:bodyPr/>
          <a:lstStyle/>
          <a:p>
            <a:r>
              <a:rPr lang="en-US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Monthly Production from NCS 2021 compared with prognosis and 2020</a:t>
            </a:r>
            <a:endParaRPr lang="en-GB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6D2A6C-C3B9-4B1E-903C-41C3C7CEA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491" y="4149080"/>
            <a:ext cx="7560000" cy="1080135"/>
          </a:xfrm>
        </p:spPr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Updated to November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 </a:t>
            </a:r>
            <a:r>
              <a:rPr lang="nb-NO" altLang="nb-NO" dirty="0">
                <a:ea typeface="ＭＳ Ｐゴシック" panose="020B0600070205080204" pitchFamily="34" charset="-128"/>
                <a:cs typeface="Calibri" panose="020F0502020204030204" pitchFamily="34" charset="0"/>
              </a:rPr>
              <a:t>Novem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ber 2021</a:t>
            </a:r>
            <a:endParaRPr lang="en-GB" dirty="0"/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66348A1-8C32-42EF-8988-95B233B86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1484784"/>
            <a:ext cx="9792710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AA972F-B19E-4F22-9373-756DA9BE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Oil production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5C67FD7-787C-4E6A-84C1-231B6355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3</a:t>
            </a:fld>
            <a:endParaRPr lang="en-GB" noProof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60468"/>
              </p:ext>
            </p:extLst>
          </p:nvPr>
        </p:nvGraphicFramePr>
        <p:xfrm>
          <a:off x="767408" y="1118000"/>
          <a:ext cx="8897364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2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6A091D-FCB2-41AC-9F0C-60CE8A02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Liquid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FA4509A-87E5-4399-B8E6-8C39D6FBB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4</a:t>
            </a:fld>
            <a:endParaRPr lang="en-GB" noProof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165192"/>
              </p:ext>
            </p:extLst>
          </p:nvPr>
        </p:nvGraphicFramePr>
        <p:xfrm>
          <a:off x="875782" y="1167170"/>
          <a:ext cx="8811391" cy="5690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3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BC6409-927C-49CE-B64C-A74D1456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Gas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0346CB-2002-49F3-A3D8-5211F7DC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5</a:t>
            </a:fld>
            <a:endParaRPr lang="en-GB" noProof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32772"/>
              </p:ext>
            </p:extLst>
          </p:nvPr>
        </p:nvGraphicFramePr>
        <p:xfrm>
          <a:off x="407369" y="1075563"/>
          <a:ext cx="8856984" cy="5720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397422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engelsk).potx" id="{78BA0F4D-AA5B-408C-8062-5439E29ACE32}" vid="{08DF2285-3A6E-41AA-8243-EE0B1F075C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(engelsk)</Template>
  <TotalTime>26</TotalTime>
  <Words>48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Monthly Production from NCS 2021 compared with prognosis and 2020</vt:lpstr>
      <vt:lpstr>Production November 2021</vt:lpstr>
      <vt:lpstr>Oil production 2021</vt:lpstr>
      <vt:lpstr>Liquid production 2021</vt:lpstr>
      <vt:lpstr>Gas production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Production from NCS 2021 compared with prognosis and 2020</dc:title>
  <dc:creator>Bjørøen Arne</dc:creator>
  <cp:lastModifiedBy>Bjørøen Arne</cp:lastModifiedBy>
  <cp:revision>4</cp:revision>
  <cp:lastPrinted>2021-12-20T09:39:32Z</cp:lastPrinted>
  <dcterms:created xsi:type="dcterms:W3CDTF">2021-09-20T11:14:56Z</dcterms:created>
  <dcterms:modified xsi:type="dcterms:W3CDTF">2021-12-20T09:44:00Z</dcterms:modified>
</cp:coreProperties>
</file>